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3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4" r:id="rId12"/>
    <p:sldId id="296" r:id="rId13"/>
    <p:sldId id="297" r:id="rId14"/>
    <p:sldId id="293" r:id="rId15"/>
    <p:sldId id="298" r:id="rId16"/>
    <p:sldId id="299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4" autoAdjust="0"/>
    <p:restoredTop sz="94660"/>
  </p:normalViewPr>
  <p:slideViewPr>
    <p:cSldViewPr>
      <p:cViewPr varScale="1">
        <p:scale>
          <a:sx n="65" d="100"/>
          <a:sy n="65" d="100"/>
        </p:scale>
        <p:origin x="-153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gray">
          <a:xfrm>
            <a:off x="7620000" y="3048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uk-UA" sz="2400" b="1" i="1">
                <a:solidFill>
                  <a:schemeClr val="bg2"/>
                </a:solidFill>
              </a:rPr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352800"/>
            <a:ext cx="4876800" cy="3048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800"/>
            </a:lvl1pPr>
          </a:lstStyle>
          <a:p>
            <a:pPr lvl="0"/>
            <a:r>
              <a:rPr lang="ru-RU" altLang="uk-UA" noProof="0" smtClean="0"/>
              <a:t>Образец подзаголовка</a:t>
            </a:r>
            <a:endParaRPr lang="en-US" altLang="uk-UA" noProof="0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790825"/>
            <a:ext cx="6781800" cy="5334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altLang="uk-UA" noProof="0" smtClean="0"/>
              <a:t>Образец заголовка</a:t>
            </a:r>
            <a:endParaRPr lang="en-US" altLang="uk-UA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 bwMode="gray">
          <a:xfrm>
            <a:off x="6553200" y="6372225"/>
            <a:ext cx="2133600" cy="244475"/>
          </a:xfrm>
        </p:spPr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 bwMode="gray">
          <a:xfrm>
            <a:off x="5372100" y="428625"/>
            <a:ext cx="2297113" cy="244475"/>
          </a:xfrm>
        </p:spPr>
        <p:txBody>
          <a:bodyPr/>
          <a:lstStyle>
            <a:lvl1pPr>
              <a:defRPr b="1" i="1" smtClean="0"/>
            </a:lvl1pPr>
          </a:lstStyle>
          <a:p>
            <a:pPr>
              <a:defRPr/>
            </a:pPr>
            <a:r>
              <a:rPr lang="en-US" altLang="uk-UA"/>
              <a:t>www.themegallery.com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 bwMode="gray">
          <a:xfrm>
            <a:off x="3733800" y="6384925"/>
            <a:ext cx="2133600" cy="244475"/>
          </a:xfrm>
        </p:spPr>
        <p:txBody>
          <a:bodyPr/>
          <a:lstStyle>
            <a:lvl1pPr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22EE2E7-524E-49BB-B6EA-D5D63479EFFE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267386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02195-AE8F-48DE-AC72-98EFF3A64FA8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971359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7025" y="571500"/>
            <a:ext cx="2047875" cy="5753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71500"/>
            <a:ext cx="5991225" cy="5753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D3785-74BB-4F2E-9542-2ED83EB80931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252697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71500"/>
            <a:ext cx="7162800" cy="487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533400" y="1447800"/>
            <a:ext cx="8191500" cy="48768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uk-UA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9B87D-4B40-4028-BFA3-BCEDBC9202A2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589467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FF549-1E23-4DC0-96F4-2AF9C30C5129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583826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69B0-A612-42FF-A2C5-F8376660D2CE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44530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3400" y="1447800"/>
            <a:ext cx="401955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5350" y="1447800"/>
            <a:ext cx="401955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EF114-A4A0-436F-8019-2DE5A3835C83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470345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www.themegallery.com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889D4-42BF-4F18-9E3F-F703929BC7A5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246392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www.themegallery.com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86234-69C9-44B8-BCED-C6033EAE4E57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482519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www.themegallery.com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A66E1-31B9-47AC-B221-8056760C9932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056137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A8988-9756-48DF-8D62-5E8AD4089B70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841171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22745-3BA8-463D-8B01-8E746A4D5DDB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626334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Rectangle 92"/>
          <p:cNvSpPr>
            <a:spLocks noChangeArrowheads="1"/>
          </p:cNvSpPr>
          <p:nvPr/>
        </p:nvSpPr>
        <p:spPr bwMode="gray">
          <a:xfrm>
            <a:off x="0" y="6553200"/>
            <a:ext cx="9144000" cy="3048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tint val="3372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graphicFrame>
        <p:nvGraphicFramePr>
          <p:cNvPr id="1027" name="Object 89"/>
          <p:cNvGraphicFramePr>
            <a:graphicFrameLocks noChangeAspect="1"/>
          </p:cNvGraphicFramePr>
          <p:nvPr/>
        </p:nvGraphicFramePr>
        <p:xfrm>
          <a:off x="0" y="0"/>
          <a:ext cx="9144000" cy="233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Image" r:id="rId15" imgW="13003175" imgH="3314286" progId="Photoshop.Image.7">
                  <p:embed/>
                </p:oleObj>
              </mc:Choice>
              <mc:Fallback>
                <p:oleObj name="Image" r:id="rId15" imgW="13003175" imgH="3314286" progId="Photoshop.Image.7">
                  <p:embed/>
                  <p:pic>
                    <p:nvPicPr>
                      <p:cNvPr id="0" name="Object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2332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533400" y="1447800"/>
            <a:ext cx="81915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7086600" y="6537325"/>
            <a:ext cx="1752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altLang="uk-UA"/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4191000" y="6553200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72B8CBC-CE14-43C9-BFFD-C8CAB9853D52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838200" y="571500"/>
            <a:ext cx="7162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  <a:endParaRPr lang="en-US" altLang="uk-UA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381000" y="6553200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1033" name="Text Box 83"/>
          <p:cNvSpPr txBox="1">
            <a:spLocks noChangeArrowheads="1"/>
          </p:cNvSpPr>
          <p:nvPr/>
        </p:nvSpPr>
        <p:spPr bwMode="gray">
          <a:xfrm>
            <a:off x="228600" y="1524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uk-UA" sz="2400" b="1" i="1">
                <a:solidFill>
                  <a:schemeClr val="bg2"/>
                </a:solidFill>
              </a:rPr>
              <a:t>LOGO</a:t>
            </a:r>
          </a:p>
        </p:txBody>
      </p:sp>
      <p:pic>
        <p:nvPicPr>
          <p:cNvPr id="1034" name="Picture 90" descr="p12_s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590550"/>
            <a:ext cx="6985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hyperlink" Target="http://www.wordassociations.ru/image/600x/svg_to_png/papapishu_Boy_playing_balalaika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193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13265" y="757457"/>
            <a:ext cx="6110286" cy="178510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i="1" dirty="0">
                <a:solidFill>
                  <a:srgbClr val="C00000"/>
                </a:solidFill>
                <a:latin typeface="+mn-lt"/>
              </a:rPr>
              <a:t>“</a:t>
            </a:r>
            <a:r>
              <a:rPr lang="uk-UA" sz="2200" b="1" i="1" dirty="0">
                <a:solidFill>
                  <a:srgbClr val="C00000"/>
                </a:solidFill>
                <a:latin typeface="+mn-lt"/>
              </a:rPr>
              <a:t>Тримаю серце на </a:t>
            </a:r>
            <a:r>
              <a:rPr lang="uk-UA" sz="2200" b="1" i="1" dirty="0">
                <a:solidFill>
                  <a:srgbClr val="C00000"/>
                </a:solidFill>
                <a:latin typeface="+mn-lt"/>
              </a:rPr>
              <a:t>долонях –</a:t>
            </a:r>
            <a:endParaRPr lang="ru-RU" sz="2200" dirty="0">
              <a:solidFill>
                <a:srgbClr val="C0000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200" b="1" i="1" dirty="0">
                <a:solidFill>
                  <a:srgbClr val="C00000"/>
                </a:solidFill>
                <a:latin typeface="+mn-lt"/>
              </a:rPr>
              <a:t>рятую від біди життя…</a:t>
            </a:r>
            <a:r>
              <a:rPr lang="ru-RU" sz="2200" b="1" i="1" dirty="0">
                <a:solidFill>
                  <a:srgbClr val="C00000"/>
                </a:solidFill>
                <a:latin typeface="+mn-lt"/>
              </a:rPr>
              <a:t>”</a:t>
            </a:r>
          </a:p>
          <a:p>
            <a:pPr algn="ctr">
              <a:defRPr/>
            </a:pPr>
            <a:r>
              <a:rPr lang="uk-UA" sz="2200" b="1" dirty="0">
                <a:solidFill>
                  <a:srgbClr val="C00000"/>
                </a:solidFill>
              </a:rPr>
              <a:t>(Про військового лікаря </a:t>
            </a:r>
            <a:r>
              <a:rPr lang="uk-UA" sz="2200" b="1" dirty="0" err="1">
                <a:solidFill>
                  <a:srgbClr val="C00000"/>
                </a:solidFill>
              </a:rPr>
              <a:t>Сененка</a:t>
            </a:r>
            <a:r>
              <a:rPr lang="uk-UA" sz="2200" b="1" dirty="0">
                <a:solidFill>
                  <a:srgbClr val="C00000"/>
                </a:solidFill>
              </a:rPr>
              <a:t> О.М. – </a:t>
            </a:r>
            <a:endParaRPr lang="uk-UA" sz="2200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uk-UA" sz="2200" b="1" dirty="0">
                <a:solidFill>
                  <a:srgbClr val="C00000"/>
                </a:solidFill>
              </a:rPr>
              <a:t>випускника Роменської СЗОШ №2 </a:t>
            </a:r>
          </a:p>
          <a:p>
            <a:pPr algn="ctr">
              <a:defRPr/>
            </a:pPr>
            <a:r>
              <a:rPr lang="uk-UA" sz="2200" b="1" dirty="0">
                <a:solidFill>
                  <a:srgbClr val="C00000"/>
                </a:solidFill>
              </a:rPr>
              <a:t>ім. акад. А.Ф. </a:t>
            </a:r>
            <a:r>
              <a:rPr lang="uk-UA" sz="2200" b="1" dirty="0" err="1">
                <a:solidFill>
                  <a:srgbClr val="C00000"/>
                </a:solidFill>
              </a:rPr>
              <a:t>Йоффе</a:t>
            </a:r>
            <a:r>
              <a:rPr lang="uk-UA" sz="2200" b="1" dirty="0">
                <a:solidFill>
                  <a:srgbClr val="C00000"/>
                </a:solidFill>
              </a:rPr>
              <a:t>)</a:t>
            </a:r>
            <a:endParaRPr lang="ru-RU" sz="2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076" name="TextBox 1"/>
          <p:cNvSpPr txBox="1">
            <a:spLocks noChangeArrowheads="1"/>
          </p:cNvSpPr>
          <p:nvPr/>
        </p:nvSpPr>
        <p:spPr bwMode="auto">
          <a:xfrm>
            <a:off x="-187325" y="76200"/>
            <a:ext cx="9469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altLang="uk-UA" sz="2000" b="1"/>
              <a:t>Всеукраїнський конкурс юних дослідників «МАН-Юніор Дослідник»</a:t>
            </a:r>
          </a:p>
        </p:txBody>
      </p:sp>
      <p:sp>
        <p:nvSpPr>
          <p:cNvPr id="3077" name="TextBox 6"/>
          <p:cNvSpPr txBox="1">
            <a:spLocks noChangeArrowheads="1"/>
          </p:cNvSpPr>
          <p:nvPr/>
        </p:nvSpPr>
        <p:spPr bwMode="auto">
          <a:xfrm>
            <a:off x="4140200" y="3259138"/>
            <a:ext cx="483393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uk-UA" sz="1800" b="1"/>
              <a:t>Роботу виконала: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uk-UA" sz="1800" b="1"/>
              <a:t>Штирбу Катерина,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uk-UA" altLang="uk-UA" sz="1800" b="1"/>
              <a:t>учениця 10 класу Роменської СЗОШ №2 ім. акад. А.Ф.Йоффе,</a:t>
            </a:r>
            <a:endParaRPr lang="ru-RU" altLang="uk-UA" sz="1800" b="1"/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uk-UA" sz="1800" b="1"/>
              <a:t>слухачка наукової секції історії України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uk-UA" sz="1800" b="1"/>
              <a:t>Роменської міської МАН</a:t>
            </a:r>
          </a:p>
        </p:txBody>
      </p:sp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213" y="538163"/>
            <a:ext cx="3541713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3" descr="D:\Медицина\cardiogram_heart_working_md_wm.gif"/>
          <p:cNvPicPr>
            <a:picLocks noChangeAspect="1" noChangeArrowheads="1" noCrop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5661025"/>
            <a:ext cx="1382712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-6350" y="5373688"/>
            <a:ext cx="85185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uk-UA" altLang="uk-UA" sz="1600" b="1">
                <a:cs typeface="Times New Roman" pitchFamily="18" charset="0"/>
              </a:rPr>
              <a:t>Наукові керівники:</a:t>
            </a:r>
          </a:p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uk-UA" altLang="uk-UA" sz="1600" b="1">
                <a:cs typeface="Times New Roman" pitchFamily="18" charset="0"/>
              </a:rPr>
              <a:t>Шульга Юлія Геннадіївна, керівник секції історії України Роменської міської МАН,</a:t>
            </a:r>
          </a:p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uk-UA" altLang="uk-UA" sz="1600" b="1">
                <a:cs typeface="Times New Roman" pitchFamily="18" charset="0"/>
              </a:rPr>
              <a:t>Рябченко Наталія Олександрівна, вчитель історії Роменської СЗОШ №2</a:t>
            </a:r>
          </a:p>
        </p:txBody>
      </p:sp>
      <p:sp>
        <p:nvSpPr>
          <p:cNvPr id="3081" name="TextBox 4"/>
          <p:cNvSpPr txBox="1">
            <a:spLocks noChangeArrowheads="1"/>
          </p:cNvSpPr>
          <p:nvPr/>
        </p:nvSpPr>
        <p:spPr bwMode="auto">
          <a:xfrm>
            <a:off x="2987675" y="6524625"/>
            <a:ext cx="287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altLang="uk-UA" b="1"/>
              <a:t>2017 рік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127250" y="688975"/>
            <a:ext cx="4889500" cy="15843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3568" y="2636912"/>
            <a:ext cx="3600400" cy="12241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Кардіологія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83768" y="4186681"/>
            <a:ext cx="4248472" cy="12961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Терапевтична</a:t>
            </a: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допомога</a:t>
            </a: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на </a:t>
            </a:r>
            <a:r>
              <a:rPr lang="ru-RU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флоті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427984" y="2636912"/>
            <a:ext cx="4464496" cy="12241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Військово-професійна</a:t>
            </a:r>
            <a:r>
              <a:rPr lang="ru-RU" sz="3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паталогія</a:t>
            </a:r>
            <a:endParaRPr lang="ru-RU" sz="3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59062" y="689501"/>
            <a:ext cx="4860626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Основні</a:t>
            </a: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 напрямки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наукових</a:t>
            </a: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 </a:t>
            </a:r>
            <a:r>
              <a:rPr lang="ru-RU" sz="4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інтересів</a:t>
            </a:r>
            <a:endParaRPr lang="ru-RU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3132138" y="2273300"/>
            <a:ext cx="431800" cy="36353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024438" y="2273300"/>
            <a:ext cx="431800" cy="36353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356100" y="2311400"/>
            <a:ext cx="0" cy="187483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3465513"/>
            <a:ext cx="466407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Вырезка из газеты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738188"/>
            <a:ext cx="34845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87325"/>
            <a:ext cx="4891087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21" presetClass="entr" presetSubtype="3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3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538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Прямоугольник 3"/>
          <p:cNvSpPr>
            <a:spLocks noChangeArrowheads="1"/>
          </p:cNvSpPr>
          <p:nvPr/>
        </p:nvSpPr>
        <p:spPr bwMode="auto">
          <a:xfrm>
            <a:off x="-34925" y="2854325"/>
            <a:ext cx="4248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uk-UA" altLang="ru-RU" sz="2400" b="1">
                <a:latin typeface="Calibri" pitchFamily="34" charset="0"/>
                <a:cs typeface="Arial" charset="0"/>
              </a:rPr>
              <a:t>Всесвітній конгрес кардіологів</a:t>
            </a:r>
            <a:endParaRPr lang="ru-RU" altLang="ru-RU" sz="2400" b="1">
              <a:latin typeface="Calibri" pitchFamily="34" charset="0"/>
              <a:cs typeface="Arial" charset="0"/>
            </a:endParaRPr>
          </a:p>
        </p:txBody>
      </p:sp>
      <p:sp>
        <p:nvSpPr>
          <p:cNvPr id="13316" name="Прямоугольник 5"/>
          <p:cNvSpPr>
            <a:spLocks noChangeArrowheads="1"/>
          </p:cNvSpPr>
          <p:nvPr/>
        </p:nvSpPr>
        <p:spPr bwMode="auto">
          <a:xfrm>
            <a:off x="296863" y="5784850"/>
            <a:ext cx="4772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uk-UA" altLang="ru-RU" sz="24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Всесвітній симпозіум з медицини</a:t>
            </a:r>
            <a:endParaRPr lang="ru-RU" altLang="ru-RU" sz="2400" b="1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7" name="Picture 4" descr="VII Всемирный симпозиум по морской медици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3362325"/>
            <a:ext cx="4462463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3" y="2325688"/>
            <a:ext cx="1728787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C:\Users\Пользователь\Desktop\Дедушка\DSC054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858838"/>
            <a:ext cx="15113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92075"/>
            <a:ext cx="165735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C:\Users\Пользователь\Desktop\Дедушка\DSC0542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3602038"/>
            <a:ext cx="1547813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4689475"/>
            <a:ext cx="1655762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C:\Documents and Settings\User\Рабочий стол\СЕНЕНКО\ФОТО ДЕДУШКИ ДЛЯ МУЗЕЯ\Картина ''Три профессора'' на кафедре ВМГТ ВМедА.jpg"/>
          <p:cNvPicPr>
            <a:picLocks noChangeAspect="1" noChangeArrowheads="1"/>
          </p:cNvPicPr>
          <p:nvPr/>
        </p:nvPicPr>
        <p:blipFill rotWithShape="1">
          <a:blip r:embed="rId9" cstate="print">
            <a:extLst/>
          </a:blip>
          <a:srcRect l="22575" t="6983" r="12080" b="12302"/>
          <a:stretch/>
        </p:blipFill>
        <p:spPr bwMode="auto">
          <a:xfrm>
            <a:off x="296863" y="193896"/>
            <a:ext cx="8338136" cy="6909764"/>
          </a:xfrm>
          <a:prstGeom prst="rect">
            <a:avLst/>
          </a:prstGeom>
          <a:noFill/>
          <a:effectLst>
            <a:softEdge rad="6350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Ф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3979863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Ф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3925" r="2785"/>
          <a:stretch>
            <a:fillRect/>
          </a:stretch>
        </p:blipFill>
        <p:spPr bwMode="auto">
          <a:xfrm>
            <a:off x="4572000" y="231775"/>
            <a:ext cx="4216400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Пользователь\Desktop\Дедушка\DSC054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3" b="15025"/>
          <a:stretch>
            <a:fillRect/>
          </a:stretch>
        </p:blipFill>
        <p:spPr bwMode="auto">
          <a:xfrm>
            <a:off x="1187450" y="3292475"/>
            <a:ext cx="6772275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07704" y="2479829"/>
            <a:ext cx="5739135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>
                  <a:solidFill>
                    <a:srgbClr val="00B050"/>
                  </a:solidFill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Нагороди</a:t>
            </a:r>
            <a:r>
              <a:rPr lang="uk-UA" sz="3600" b="1" dirty="0">
                <a:ln>
                  <a:solidFill>
                    <a:srgbClr val="00B050"/>
                  </a:solidFill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>
                  <a:solidFill>
                    <a:srgbClr val="00B050"/>
                  </a:solidFill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Олександра Миколайовича</a:t>
            </a:r>
            <a:endParaRPr lang="ru-RU" sz="3600" b="1" dirty="0">
              <a:ln>
                <a:solidFill>
                  <a:srgbClr val="00B050"/>
                </a:solidFill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ижний колонтитул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uk-UA">
                <a:solidFill>
                  <a:schemeClr val="bg1"/>
                </a:solidFill>
              </a:rPr>
              <a:t>www.themegallery.com</a:t>
            </a:r>
          </a:p>
        </p:txBody>
      </p:sp>
      <p:pic>
        <p:nvPicPr>
          <p:cNvPr id="3" name="Picture 2" descr="C:\Documents and Settings\User\Рабочий стол\СЕНЕНКО\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8123" y="980728"/>
            <a:ext cx="4259685" cy="2870295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33" y="3573016"/>
            <a:ext cx="3958132" cy="29685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/>
        </p:spPr>
      </p:pic>
      <p:sp>
        <p:nvSpPr>
          <p:cNvPr id="15365" name="Прямоугольник 6"/>
          <p:cNvSpPr>
            <a:spLocks noChangeArrowheads="1"/>
          </p:cNvSpPr>
          <p:nvPr/>
        </p:nvSpPr>
        <p:spPr bwMode="auto">
          <a:xfrm>
            <a:off x="4200525" y="1196975"/>
            <a:ext cx="494347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uk-UA" sz="1400"/>
              <a:t>Рідна сестра згадує, що одного разу мама вислала йому в конверті 10 руб., щоб харчувався. Але протягом своєї служби в армії і далі під час війни він зберігав гроші в нагрудній кишені як пам'ять про маму. Таке було йому дороге це послання.</a:t>
            </a:r>
          </a:p>
          <a:p>
            <a:pPr eaLnBrk="1" hangingPunct="1"/>
            <a:endParaRPr lang="uk-UA" altLang="uk-UA" sz="1400"/>
          </a:p>
          <a:p>
            <a:pPr eaLnBrk="1" hangingPunct="1"/>
            <a:r>
              <a:rPr lang="uk-UA" altLang="uk-UA" sz="1400"/>
              <a:t>Племінниця Наталія Павлівна Козаченко згадує: «Пам’ятаю з дитинства, що канікули проводила в дядька в Ленінграді. Він був простий у спілкуванні, спокійною, виваженою і ввічливою людиною та завжди зайнятий з ранку до вечора. До нього за допомогою зверталося багато роменців: родичів, друзів, знайомих. І жодній людині він не відмовив, усім допомагав. Писав багато наукових робіт, мав унікальну пам'ять, енциклопедичні знання. А ще часто розмовляв українською мовою та завжди любив своє місто Ромни». </a:t>
            </a:r>
          </a:p>
          <a:p>
            <a:pPr eaLnBrk="1" hangingPunct="1"/>
            <a:r>
              <a:rPr lang="uk-UA" altLang="uk-UA" sz="1400"/>
              <a:t>До речі, родичі згадують курйозний випадок, що трапивсь у 70-ті роки. Коли генерал-майор Сененко О.М. прийшов до нашої школи, ішли уроки, учителів  в учительській не було, тільки техпрацівниця в коридорі мила підлогу. Як скромна людина, Олександр Миколайович не назвав себе, тихенько пішов із закладу. А жінка всім оголосила: «Тут по школі ходив якийсь пожежник!».</a:t>
            </a:r>
          </a:p>
          <a:p>
            <a:pPr eaLnBrk="1" hangingPunct="1"/>
            <a:endParaRPr lang="uk-UA" altLang="uk-UA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ижний колонтитул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uk-UA">
                <a:solidFill>
                  <a:schemeClr val="bg1"/>
                </a:solidFill>
              </a:rPr>
              <a:t>www.themegallery.com</a:t>
            </a:r>
          </a:p>
        </p:txBody>
      </p:sp>
      <p:pic>
        <p:nvPicPr>
          <p:cNvPr id="7" name="Picture 2" descr="C:\Documents and Settings\User\Рабочий стол\СЕНЕНКО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81" y="630286"/>
            <a:ext cx="3492927" cy="5597428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8" name="Picture 3" descr="C:\Documents and Settings\User\Рабочий стол\СЕНЕНКО\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3703" y="0"/>
            <a:ext cx="5277896" cy="3638862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9" name="Picture 4" descr="C:\Documents and Settings\User\Рабочий стол\СЕНЕНКО\1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9173" y="3194094"/>
            <a:ext cx="5765809" cy="3845749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07" y="481377"/>
            <a:ext cx="4157399" cy="55431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1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DSC087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188913"/>
            <a:ext cx="323850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E:\DSC0548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4" r="12883"/>
          <a:stretch/>
        </p:blipFill>
        <p:spPr bwMode="auto">
          <a:xfrm>
            <a:off x="3059832" y="2191135"/>
            <a:ext cx="2551471" cy="4322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" descr="кафедр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0"/>
          <a:stretch>
            <a:fillRect/>
          </a:stretch>
        </p:blipFill>
        <p:spPr bwMode="auto">
          <a:xfrm>
            <a:off x="179388" y="-12700"/>
            <a:ext cx="3529012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Прямоугольник 1"/>
          <p:cNvSpPr>
            <a:spLocks noChangeArrowheads="1"/>
          </p:cNvSpPr>
          <p:nvPr/>
        </p:nvSpPr>
        <p:spPr bwMode="auto">
          <a:xfrm>
            <a:off x="0" y="2266950"/>
            <a:ext cx="3059113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uk-UA"/>
              <a:t>«</a:t>
            </a:r>
            <a:r>
              <a:rPr lang="ru-RU" altLang="uk-UA"/>
              <a:t>Он запомнился всем добрым и отзывчивым коллегой, товарищем, другом, оставался в коллективе источником профессионального и жизненного опыта, символом стабильности</a:t>
            </a:r>
            <a:r>
              <a:rPr lang="uk-UA" altLang="uk-UA"/>
              <a:t>»</a:t>
            </a:r>
            <a:r>
              <a:rPr lang="ru-RU" altLang="uk-UA"/>
              <a:t>. Саме </a:t>
            </a:r>
            <a:r>
              <a:rPr lang="uk-UA" altLang="uk-UA"/>
              <a:t>так і називається стаття про нього, що вийшла в газеті «Військовий лікар»</a:t>
            </a:r>
            <a:r>
              <a:rPr lang="ru-RU" altLang="uk-UA"/>
              <a:t>:</a:t>
            </a:r>
            <a:r>
              <a:rPr lang="uk-UA" altLang="uk-UA"/>
              <a:t> «</a:t>
            </a:r>
            <a:r>
              <a:rPr lang="ru-RU" altLang="uk-UA"/>
              <a:t>Был генералом мудрости и душевной щедрости</a:t>
            </a:r>
            <a:r>
              <a:rPr lang="uk-UA" altLang="uk-UA"/>
              <a:t>»</a:t>
            </a:r>
            <a:r>
              <a:rPr lang="ru-RU" altLang="uk-UA"/>
              <a:t>. </a:t>
            </a:r>
            <a:endParaRPr lang="uk-UA" alt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кафед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350794" cy="42059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020" y="4451333"/>
            <a:ext cx="4797417" cy="22909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2757" y="3992862"/>
            <a:ext cx="4074401" cy="2749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154075"/>
            <a:ext cx="3007037" cy="4009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9739" y="764704"/>
            <a:ext cx="3074111" cy="4098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8440" name="WordArt 3"/>
          <p:cNvSpPr>
            <a:spLocks noChangeArrowheads="1" noChangeShapeType="1" noTextEdit="1"/>
          </p:cNvSpPr>
          <p:nvPr/>
        </p:nvSpPr>
        <p:spPr bwMode="gray">
          <a:xfrm>
            <a:off x="2219325" y="3905250"/>
            <a:ext cx="4800600" cy="1066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4653"/>
              </a:avLst>
            </a:prstTxWarp>
          </a:bodyPr>
          <a:lstStyle/>
          <a:p>
            <a:pPr algn="ctr"/>
            <a:r>
              <a:rPr lang="uk-UA" sz="5400" b="1" kern="1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hlink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  <a:latin typeface="Verdana"/>
                <a:ea typeface="Verdana"/>
                <a:cs typeface="Verdana"/>
              </a:rPr>
              <a:t>ДЯКУЮ ЗА УВАГУ!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ижний колонтитул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uk-UA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85601" y="188640"/>
            <a:ext cx="423545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Актуальність: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6555" y="1412776"/>
            <a:ext cx="8413917" cy="1600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i="1" dirty="0">
                <a:solidFill>
                  <a:schemeClr val="tx2">
                    <a:lumMod val="50000"/>
                  </a:schemeClr>
                </a:solidFill>
              </a:rPr>
              <a:t>Актуальність обраної теми зумовлена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i="1" dirty="0">
                <a:solidFill>
                  <a:schemeClr val="tx2">
                    <a:lumMod val="50000"/>
                  </a:schemeClr>
                </a:solidFill>
              </a:rPr>
              <a:t>особливою соціальною важливістю громадської та волонтерської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i="1" dirty="0">
                <a:solidFill>
                  <a:schemeClr val="tx2">
                    <a:lumMod val="50000"/>
                  </a:schemeClr>
                </a:solidFill>
              </a:rPr>
              <a:t>діяльністю лікарів у наш час.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i="1" dirty="0">
                <a:solidFill>
                  <a:schemeClr val="tx2">
                    <a:lumMod val="50000"/>
                  </a:schemeClr>
                </a:solidFill>
              </a:rPr>
              <a:t> У  сучасній кризовій </a:t>
            </a:r>
            <a:r>
              <a:rPr lang="uk-UA" sz="1400" b="1" i="1" dirty="0">
                <a:solidFill>
                  <a:schemeClr val="tx2">
                    <a:lumMod val="50000"/>
                  </a:schemeClr>
                </a:solidFill>
              </a:rPr>
              <a:t>соціально-економічній </a:t>
            </a:r>
            <a:r>
              <a:rPr lang="uk-UA" sz="1400" b="1" i="1" dirty="0">
                <a:solidFill>
                  <a:schemeClr val="tx2">
                    <a:lumMod val="50000"/>
                  </a:schemeClr>
                </a:solidFill>
              </a:rPr>
              <a:t>ситуації в Україні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i="1" dirty="0">
                <a:solidFill>
                  <a:schemeClr val="tx2">
                    <a:lumMod val="50000"/>
                  </a:schemeClr>
                </a:solidFill>
              </a:rPr>
              <a:t> виникає   потреба саме в таких людях, </a:t>
            </a:r>
            <a:endParaRPr lang="uk-UA" sz="1400" b="1" i="1" dirty="0">
              <a:solidFill>
                <a:schemeClr val="tx2">
                  <a:lumMod val="50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i="1" dirty="0">
                <a:solidFill>
                  <a:schemeClr val="tx2">
                    <a:lumMod val="50000"/>
                  </a:schemeClr>
                </a:solidFill>
              </a:rPr>
              <a:t>як Олександр Миколайович </a:t>
            </a:r>
            <a:r>
              <a:rPr lang="uk-UA" sz="1400" b="1" i="1" dirty="0" err="1">
                <a:solidFill>
                  <a:schemeClr val="tx2">
                    <a:lumMod val="50000"/>
                  </a:schemeClr>
                </a:solidFill>
              </a:rPr>
              <a:t>Сененко</a:t>
            </a:r>
            <a:r>
              <a:rPr lang="uk-UA" sz="1400" b="1" i="1" dirty="0">
                <a:solidFill>
                  <a:schemeClr val="tx2">
                    <a:lumMod val="50000"/>
                  </a:schemeClr>
                </a:solidFill>
              </a:rPr>
              <a:t>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i="1" dirty="0">
                <a:solidFill>
                  <a:schemeClr val="tx2">
                    <a:lumMod val="50000"/>
                  </a:schemeClr>
                </a:solidFill>
              </a:rPr>
              <a:t>Людина</a:t>
            </a:r>
            <a:r>
              <a:rPr lang="uk-UA" sz="1400" b="1" i="1" dirty="0">
                <a:solidFill>
                  <a:schemeClr val="tx2">
                    <a:lumMod val="50000"/>
                  </a:schemeClr>
                </a:solidFill>
              </a:rPr>
              <a:t>, яка врятувала сотні людських життів.</a:t>
            </a:r>
            <a:endParaRPr lang="ru-RU" sz="1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5238" y="2212975"/>
            <a:ext cx="6696075" cy="47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ижний колонтитул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uk-UA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5925" y="6426"/>
            <a:ext cx="658289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Мета 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та </a:t>
            </a: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завдання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дослідження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: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6375" y="903288"/>
            <a:ext cx="849788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описати та дослідити відомі та маловідомі сторінки з біографії відомого </a:t>
            </a:r>
            <a:r>
              <a:rPr lang="uk-UA" dirty="0"/>
              <a:t>лікаря-хірурга; визначити його вклад в медицину.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817881"/>
            <a:ext cx="6665414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Об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’</a:t>
            </a: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єкт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та предмет </a:t>
            </a: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дослідження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: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6375" y="2490788"/>
            <a:ext cx="5178425" cy="1273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uk-UA" b="1" dirty="0"/>
          </a:p>
          <a:p>
            <a:pPr>
              <a:defRPr/>
            </a:pPr>
            <a:r>
              <a:rPr lang="uk-UA" b="1" dirty="0" err="1"/>
              <a:t>Обєкт</a:t>
            </a:r>
            <a:r>
              <a:rPr lang="uk-UA" b="1" dirty="0"/>
              <a:t> дослідження –</a:t>
            </a:r>
            <a:r>
              <a:rPr lang="uk-UA" dirty="0"/>
              <a:t> лікар-кардіолог, професор О.М.</a:t>
            </a:r>
            <a:r>
              <a:rPr lang="uk-UA" dirty="0" err="1"/>
              <a:t>Сененко</a:t>
            </a:r>
            <a:r>
              <a:rPr lang="uk-UA" dirty="0"/>
              <a:t>.</a:t>
            </a:r>
          </a:p>
          <a:p>
            <a:pPr>
              <a:defRPr/>
            </a:pPr>
            <a:r>
              <a:rPr lang="uk-UA" b="1" dirty="0"/>
              <a:t>Предмет дослідження:</a:t>
            </a:r>
            <a:r>
              <a:rPr lang="uk-UA" dirty="0"/>
              <a:t> внесок Олександра Миколайовича </a:t>
            </a:r>
            <a:r>
              <a:rPr lang="uk-UA" dirty="0" err="1"/>
              <a:t>Сененко</a:t>
            </a:r>
            <a:r>
              <a:rPr lang="uk-UA" dirty="0"/>
              <a:t> в медичну науку.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53481" y="3792749"/>
            <a:ext cx="3731855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Науков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а новизна</a:t>
            </a:r>
            <a:r>
              <a:rPr lang="uk-UA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: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8263" y="4418013"/>
            <a:ext cx="7561262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вперше використано архівні матеріали (спогади, щоденники) шкільного музею Роменської СЗОШ №2 про життя та діяльність видатного лікаря, вченого О.М. </a:t>
            </a:r>
            <a:r>
              <a:rPr lang="uk-UA" dirty="0" err="1"/>
              <a:t>Сененка</a:t>
            </a:r>
            <a:endParaRPr lang="ru-RU" dirty="0"/>
          </a:p>
        </p:txBody>
      </p:sp>
      <p:pic>
        <p:nvPicPr>
          <p:cNvPr id="5129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388" y="5087938"/>
            <a:ext cx="2097087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18231" y="5490150"/>
            <a:ext cx="521226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Результати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дослідження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: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988" y="6110288"/>
            <a:ext cx="7353300" cy="747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у ході науково-дослідницької роботи  досліджено героїчні вчинки О.М. </a:t>
            </a:r>
            <a:r>
              <a:rPr lang="uk-UA" dirty="0" err="1"/>
              <a:t>Сененка</a:t>
            </a:r>
            <a:r>
              <a:rPr lang="uk-UA" dirty="0"/>
              <a:t>, виявлено цікаві факти його біографії.</a:t>
            </a:r>
            <a:endParaRPr lang="ru-RU" dirty="0"/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838" y="2419350"/>
            <a:ext cx="28829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ижний колонтитул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uk-UA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52134" y="404664"/>
            <a:ext cx="6768456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Родина </a:t>
            </a: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Олександра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Сененка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Picture 3" descr="C:\Documents and Settings\User\Рабочий стол\СЕНЕНКО\1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1301" y="1274262"/>
            <a:ext cx="3100395" cy="4458994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  <a:extLst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1979" y="1274262"/>
            <a:ext cx="3920165" cy="248838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9316" y="3791347"/>
            <a:ext cx="3205656" cy="232284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6100"/>
            <a:ext cx="3449316" cy="233345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13" presetID="21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ижний колонтитул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uk-UA">
                <a:solidFill>
                  <a:schemeClr val="bg1"/>
                </a:solidFill>
              </a:rPr>
              <a:t>www.themegallery.com</a:t>
            </a:r>
          </a:p>
        </p:txBody>
      </p:sp>
      <p:pic>
        <p:nvPicPr>
          <p:cNvPr id="5" name="Picture 7" descr="C:\Documents and Settings\User\Рабочий стол\СЕНЕНКО\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7136" y="1050995"/>
            <a:ext cx="4727064" cy="349452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9" descr="http://www.codamusic.ru/Hora/m108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720">
            <a:off x="7119938" y="1512888"/>
            <a:ext cx="1905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wordassociations.ru/image/600x/svg_to_png/papapishu_Boy_playing_balalaika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3444875"/>
            <a:ext cx="3095626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http://top-desktop.ru/files/ucheba/1280/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3894385"/>
            <a:ext cx="3837472" cy="306997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4304137" y="404662"/>
            <a:ext cx="3703899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Хист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до </a:t>
            </a: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музики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7176" name="Прямоугольник 9"/>
          <p:cNvSpPr>
            <a:spLocks noChangeArrowheads="1"/>
          </p:cNvSpPr>
          <p:nvPr/>
        </p:nvSpPr>
        <p:spPr bwMode="auto">
          <a:xfrm>
            <a:off x="20638" y="1773238"/>
            <a:ext cx="28670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uk-UA"/>
              <a:t>«Як заграють разом – батько на балалайці, а Шура – на мандоліні. Який же це був чудовий дует!» - згадує сестра Меланія Миколаївна.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ижний колонтитул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uk-UA">
                <a:solidFill>
                  <a:schemeClr val="bg1"/>
                </a:solidFill>
              </a:rPr>
              <a:t>www.themegallery.com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4584" y="-171400"/>
            <a:ext cx="10321116" cy="7741084"/>
          </a:xfrm>
          <a:prstGeom prst="cloudCallout">
            <a:avLst/>
          </a:prstGeom>
          <a:noFill/>
          <a:ln>
            <a:noFill/>
          </a:ln>
          <a:effectLst/>
          <a:extLst/>
        </p:spPr>
      </p:pic>
      <p:sp>
        <p:nvSpPr>
          <p:cNvPr id="6" name="Прямоугольник 5"/>
          <p:cNvSpPr/>
          <p:nvPr/>
        </p:nvSpPr>
        <p:spPr>
          <a:xfrm>
            <a:off x="10809" y="381621"/>
            <a:ext cx="8930330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Навчання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у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Роменській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середній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школі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№2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11" y="923721"/>
            <a:ext cx="4037633" cy="313569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924" y="3779596"/>
            <a:ext cx="3833019" cy="287476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269519" y="5843721"/>
            <a:ext cx="4145687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Олександр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Сененко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зі своїми однокласниками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5974" y="1021538"/>
            <a:ext cx="2304256" cy="3091828"/>
          </a:xfrm>
          <a:prstGeom prst="ellipse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4902" y="2060848"/>
            <a:ext cx="2139098" cy="2924480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12" name="Прямоугольник 11"/>
          <p:cNvSpPr/>
          <p:nvPr/>
        </p:nvSpPr>
        <p:spPr>
          <a:xfrm>
            <a:off x="3894294" y="4076923"/>
            <a:ext cx="34676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Курінський</a:t>
            </a:r>
            <a:r>
              <a:rPr lang="uk-UA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Борис  Тимофійович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92080" y="5138553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Омельченко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Неоніла  Іванівна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85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85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16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ижний колонтитул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uk-UA">
                <a:solidFill>
                  <a:schemeClr val="bg1"/>
                </a:solidFill>
              </a:rPr>
              <a:t>www.themegallery.com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786" y="86471"/>
            <a:ext cx="3726414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854" y="3440238"/>
            <a:ext cx="3694346" cy="277075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2" descr="C:\Users\Пользователь\Desktop\Дедушка\DSC0544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105106"/>
            <a:ext cx="4186956" cy="328213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387240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3995936" y="5811702"/>
            <a:ext cx="52688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Військово-медична </a:t>
            </a:r>
            <a:r>
              <a:rPr lang="uk-UA" sz="20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академія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ім</a:t>
            </a:r>
            <a:r>
              <a:rPr lang="uk-UA" sz="20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. С.М.Кірова</a:t>
            </a:r>
            <a:endParaRPr lang="ru-RU" sz="20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468560" y="6119478"/>
            <a:ext cx="52688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Київський авіаційний інститут</a:t>
            </a:r>
            <a:endParaRPr lang="ru-RU" sz="20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altLang="uk-UA" smtClean="0"/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altLang="uk-UA" smtClean="0"/>
          </a:p>
        </p:txBody>
      </p:sp>
      <p:sp>
        <p:nvSpPr>
          <p:cNvPr id="10244" name="Нижний колонтитул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uk-UA">
                <a:solidFill>
                  <a:schemeClr val="bg1"/>
                </a:solidFill>
              </a:rPr>
              <a:t>www.themegallery.com</a:t>
            </a:r>
          </a:p>
        </p:txBody>
      </p:sp>
      <p:pic>
        <p:nvPicPr>
          <p:cNvPr id="10245" name="Picture 2" descr="C:\Users\Пользователь\Desktop\Дедушка\DSC054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С терапевтами КУМС 1967-68 гг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1024">
            <a:off x="93950" y="175859"/>
            <a:ext cx="4843264" cy="290181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pic>
        <p:nvPicPr>
          <p:cNvPr id="7" name="Picture 4" descr="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27144">
            <a:off x="4540098" y="575689"/>
            <a:ext cx="4427984" cy="287099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pic>
        <p:nvPicPr>
          <p:cNvPr id="8" name="Picture 4" descr="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54453">
            <a:off x="193370" y="2834856"/>
            <a:ext cx="4391157" cy="329336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pic>
        <p:nvPicPr>
          <p:cNvPr id="9" name="Picture 4" descr="Французская делегация (1977 г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38861">
            <a:off x="4166313" y="3337274"/>
            <a:ext cx="4759682" cy="328022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ижний колонтитул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uk-UA">
                <a:solidFill>
                  <a:schemeClr val="bg1"/>
                </a:solidFill>
              </a:rPr>
              <a:t>www.themegallery.com</a:t>
            </a:r>
          </a:p>
        </p:txBody>
      </p:sp>
      <p:pic>
        <p:nvPicPr>
          <p:cNvPr id="6" name="Picture 4" descr="''Военный врач',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584" y="-34300"/>
            <a:ext cx="3011931" cy="225894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0192" y="0"/>
            <a:ext cx="3051773" cy="181544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2512" y="-64839"/>
            <a:ext cx="3832305" cy="212257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2319608" y="4131975"/>
            <a:ext cx="2440346" cy="249111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307" y="4174211"/>
            <a:ext cx="2075409" cy="265366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4097983"/>
            <a:ext cx="2035670" cy="252997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0298" y="4097983"/>
            <a:ext cx="2435914" cy="249278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sp>
        <p:nvSpPr>
          <p:cNvPr id="11274" name="TextBox 12"/>
          <p:cNvSpPr txBox="1">
            <a:spLocks noChangeArrowheads="1"/>
          </p:cNvSpPr>
          <p:nvPr/>
        </p:nvSpPr>
        <p:spPr bwMode="auto">
          <a:xfrm>
            <a:off x="239713" y="1939925"/>
            <a:ext cx="867727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uk-UA"/>
              <a:t>«Он всегда трепетно относился к профессии, к колективу кафедры</a:t>
            </a:r>
            <a:r>
              <a:rPr lang="ru-RU" altLang="uk-UA"/>
              <a:t>. Допоздна оставался на работе, успевал совершать ежедневные обходы больных, проводить  клинические разборы, читать лекции, работать с учениками и диссертантами, участвовать в консилиумах и конференциях. Лекции профессор Сененко читал интересно, образно, доходчиво, с яркими клиническими примерами. Проводимые им разборы больных были настоящей школой клинической мысли для врачей Ленинграда, сотрудников и служащих академии</a:t>
            </a:r>
            <a:r>
              <a:rPr lang="uk-UA" altLang="uk-UA"/>
              <a:t>»</a:t>
            </a:r>
            <a:r>
              <a:rPr lang="ru-RU" altLang="uk-UA"/>
              <a:t>.</a:t>
            </a:r>
          </a:p>
          <a:p>
            <a:pPr eaLnBrk="1" hangingPunct="1"/>
            <a:endParaRPr lang="uk-UA" alt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dKorpor">
  <a:themeElements>
    <a:clrScheme name="Тема Office 1">
      <a:dk1>
        <a:srgbClr val="000000"/>
      </a:dk1>
      <a:lt1>
        <a:srgbClr val="FFFFFF"/>
      </a:lt1>
      <a:dk2>
        <a:srgbClr val="003366"/>
      </a:dk2>
      <a:lt2>
        <a:srgbClr val="C0C0C0"/>
      </a:lt2>
      <a:accent1>
        <a:srgbClr val="229450"/>
      </a:accent1>
      <a:accent2>
        <a:srgbClr val="E3892F"/>
      </a:accent2>
      <a:accent3>
        <a:srgbClr val="FFFFFF"/>
      </a:accent3>
      <a:accent4>
        <a:srgbClr val="000000"/>
      </a:accent4>
      <a:accent5>
        <a:srgbClr val="ABC8B3"/>
      </a:accent5>
      <a:accent6>
        <a:srgbClr val="CE7C2A"/>
      </a:accent6>
      <a:hlink>
        <a:srgbClr val="0099CC"/>
      </a:hlink>
      <a:folHlink>
        <a:srgbClr val="855ADA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229450"/>
        </a:accent1>
        <a:accent2>
          <a:srgbClr val="E3892F"/>
        </a:accent2>
        <a:accent3>
          <a:srgbClr val="FFFFFF"/>
        </a:accent3>
        <a:accent4>
          <a:srgbClr val="000000"/>
        </a:accent4>
        <a:accent5>
          <a:srgbClr val="ABC8B3"/>
        </a:accent5>
        <a:accent6>
          <a:srgbClr val="CE7C2A"/>
        </a:accent6>
        <a:hlink>
          <a:srgbClr val="0099CC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865DE3"/>
        </a:accent1>
        <a:accent2>
          <a:srgbClr val="4FB0E1"/>
        </a:accent2>
        <a:accent3>
          <a:srgbClr val="FFFFFF"/>
        </a:accent3>
        <a:accent4>
          <a:srgbClr val="000000"/>
        </a:accent4>
        <a:accent5>
          <a:srgbClr val="C3B6EF"/>
        </a:accent5>
        <a:accent6>
          <a:srgbClr val="479FCC"/>
        </a:accent6>
        <a:hlink>
          <a:srgbClr val="441FCD"/>
        </a:hlink>
        <a:folHlink>
          <a:srgbClr val="AAC85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480048"/>
        </a:dk2>
        <a:lt2>
          <a:srgbClr val="C0C0C0"/>
        </a:lt2>
        <a:accent1>
          <a:srgbClr val="DE791E"/>
        </a:accent1>
        <a:accent2>
          <a:srgbClr val="8386F5"/>
        </a:accent2>
        <a:accent3>
          <a:srgbClr val="FFFFFF"/>
        </a:accent3>
        <a:accent4>
          <a:srgbClr val="000000"/>
        </a:accent4>
        <a:accent5>
          <a:srgbClr val="ECBEAB"/>
        </a:accent5>
        <a:accent6>
          <a:srgbClr val="7679DE"/>
        </a:accent6>
        <a:hlink>
          <a:srgbClr val="009999"/>
        </a:hlink>
        <a:folHlink>
          <a:srgbClr val="66A44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MedKorpor</Template>
  <TotalTime>204</TotalTime>
  <Words>667</Words>
  <Application>Microsoft Office PowerPoint</Application>
  <PresentationFormat>Экран (4:3)</PresentationFormat>
  <Paragraphs>72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Wingdings</vt:lpstr>
      <vt:lpstr>Calibri</vt:lpstr>
      <vt:lpstr>Times New Roman</vt:lpstr>
      <vt:lpstr>MedKorpor</vt:lpstr>
      <vt:lpstr>Adobe Photoshop 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dc:description>http://rusderm.ru - Ñïðàâî÷íèê äåðìàòîâåíåðîëîãà. _x000d_
Ìåäèöèíñêèå øàáëîíû äëÿ ïðåçåíòàöèé. _x000d_
Êíèãè è ïðåçåíòàöèè  ïî ìåäèöèíå.</dc:description>
  <cp:lastModifiedBy>Acer</cp:lastModifiedBy>
  <cp:revision>15</cp:revision>
  <dcterms:created xsi:type="dcterms:W3CDTF">2017-04-13T09:06:20Z</dcterms:created>
  <dcterms:modified xsi:type="dcterms:W3CDTF">2017-04-14T01:01:21Z</dcterms:modified>
</cp:coreProperties>
</file>