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C130EFA-89BD-4C9C-9011-4FEA5A63ACC6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90D4F80-6006-40F0-A63A-74FD07D1B0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032448" cy="2232248"/>
          </a:xfrm>
        </p:spPr>
        <p:txBody>
          <a:bodyPr/>
          <a:lstStyle/>
          <a:p>
            <a:r>
              <a:rPr lang="uk-UA" sz="3600" i="1" dirty="0" smtClean="0">
                <a:cs typeface="Aharoni" panose="02010803020104030203" pitchFamily="2" charset="-79"/>
              </a:rPr>
              <a:t>Роль Михайла Грушевського в історії</a:t>
            </a:r>
            <a:endParaRPr lang="ru-RU" sz="3600" i="1" dirty="0">
              <a:cs typeface="Aharoni" panose="02010803020104030203" pitchFamily="2" charset="-79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076056" y="1196752"/>
            <a:ext cx="3147391" cy="4464496"/>
          </a:xfrm>
        </p:spPr>
        <p:txBody>
          <a:bodyPr>
            <a:norm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івоварова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італіївна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10-А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І-ІІІ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№138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есленко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олодимирівна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і-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№138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арківської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08920"/>
            <a:ext cx="237626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89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429000"/>
            <a:ext cx="6248400" cy="3168351"/>
          </a:xfrm>
        </p:spPr>
        <p:txBody>
          <a:bodyPr>
            <a:noAutofit/>
          </a:bodyPr>
          <a:lstStyle/>
          <a:p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Продемонструвати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М.С.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Грушевського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412776"/>
            <a:ext cx="6940624" cy="1566862"/>
          </a:xfrm>
        </p:spPr>
        <p:txBody>
          <a:bodyPr>
            <a:noAutofit/>
          </a:bodyPr>
          <a:lstStyle/>
          <a:p>
            <a:r>
              <a:rPr lang="ru-RU" sz="6600" dirty="0">
                <a:solidFill>
                  <a:schemeClr val="tx1"/>
                </a:solidFill>
              </a:rPr>
              <a:t>Мета </a:t>
            </a:r>
            <a:r>
              <a:rPr lang="ru-RU" sz="6600" dirty="0" err="1" smtClean="0">
                <a:solidFill>
                  <a:schemeClr val="tx1"/>
                </a:solidFill>
              </a:rPr>
              <a:t>завдання</a:t>
            </a:r>
            <a:r>
              <a:rPr lang="ru-RU" sz="6600" dirty="0" smtClean="0">
                <a:solidFill>
                  <a:schemeClr val="tx1"/>
                </a:solidFill>
              </a:rPr>
              <a:t>:</a:t>
            </a:r>
            <a:endParaRPr lang="ru-RU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2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764704"/>
            <a:ext cx="3456384" cy="4968552"/>
          </a:xfrm>
        </p:spPr>
        <p:txBody>
          <a:bodyPr>
            <a:normAutofit fontScale="90000"/>
          </a:bodyPr>
          <a:lstStyle/>
          <a:p>
            <a:r>
              <a:rPr lang="ru-RU" sz="105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050" dirty="0">
                <a:solidFill>
                  <a:srgbClr val="000000"/>
                </a:solidFill>
                <a:latin typeface="Times New Roman"/>
              </a:rPr>
            </a:br>
            <a:r>
              <a:rPr lang="ru-RU" sz="1800" i="1" cap="none" dirty="0" smtClean="0">
                <a:latin typeface="Times New Roman"/>
              </a:rPr>
              <a:t>Михайло </a:t>
            </a:r>
            <a:r>
              <a:rPr lang="ru-RU" sz="1800" i="1" cap="none" dirty="0" err="1">
                <a:latin typeface="Times New Roman"/>
              </a:rPr>
              <a:t>С</a:t>
            </a:r>
            <a:r>
              <a:rPr lang="ru-RU" sz="1800" i="1" cap="none" dirty="0" err="1" smtClean="0">
                <a:latin typeface="Times New Roman"/>
              </a:rPr>
              <a:t>ергійович</a:t>
            </a:r>
            <a:r>
              <a:rPr lang="ru-RU" sz="1800" i="1" cap="none" dirty="0" smtClean="0">
                <a:latin typeface="Times New Roman"/>
              </a:rPr>
              <a:t>   </a:t>
            </a:r>
            <a:r>
              <a:rPr lang="ru-RU" sz="1800" i="1" cap="none" dirty="0" err="1">
                <a:latin typeface="Times New Roman"/>
              </a:rPr>
              <a:t>Г</a:t>
            </a:r>
            <a:r>
              <a:rPr lang="ru-RU" sz="1800" i="1" cap="none" dirty="0" err="1" smtClean="0">
                <a:latin typeface="Times New Roman"/>
              </a:rPr>
              <a:t>рушевський</a:t>
            </a:r>
            <a:r>
              <a:rPr lang="ru-RU" sz="1800" i="1" cap="none" dirty="0" smtClean="0">
                <a:latin typeface="Times New Roman"/>
              </a:rPr>
              <a:t> </a:t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smtClean="0">
                <a:latin typeface="Times New Roman"/>
              </a:rPr>
              <a:t>(1866-1934 </a:t>
            </a:r>
            <a:r>
              <a:rPr lang="ru-RU" sz="1800" i="1" cap="none" dirty="0" err="1" smtClean="0">
                <a:latin typeface="Times New Roman"/>
              </a:rPr>
              <a:t>рр</a:t>
            </a:r>
            <a:r>
              <a:rPr lang="ru-RU" sz="1800" i="1" cap="none" dirty="0" smtClean="0">
                <a:latin typeface="Times New Roman"/>
              </a:rPr>
              <a:t>.) –  </a:t>
            </a:r>
            <a:r>
              <a:rPr lang="ru-RU" sz="1800" i="1" cap="none" dirty="0" err="1">
                <a:latin typeface="Times New Roman"/>
              </a:rPr>
              <a:t>у</a:t>
            </a:r>
            <a:r>
              <a:rPr lang="ru-RU" sz="1800" i="1" cap="none" dirty="0" err="1" smtClean="0">
                <a:latin typeface="Times New Roman"/>
              </a:rPr>
              <a:t>країнський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історик</a:t>
            </a:r>
            <a:r>
              <a:rPr lang="ru-RU" sz="1800" i="1" cap="none" dirty="0" smtClean="0">
                <a:latin typeface="Times New Roman"/>
              </a:rPr>
              <a:t>, </a:t>
            </a:r>
            <a:r>
              <a:rPr lang="ru-RU" sz="1800" i="1" cap="none" dirty="0" err="1" smtClean="0">
                <a:latin typeface="Times New Roman"/>
              </a:rPr>
              <a:t>громадський</a:t>
            </a:r>
            <a:r>
              <a:rPr lang="ru-RU" sz="1800" i="1" cap="none" dirty="0" smtClean="0">
                <a:latin typeface="Times New Roman"/>
              </a:rPr>
              <a:t> та  </a:t>
            </a:r>
            <a:r>
              <a:rPr lang="ru-RU" sz="1800" i="1" cap="none" dirty="0" err="1" smtClean="0">
                <a:latin typeface="Times New Roman"/>
              </a:rPr>
              <a:t>політичний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діяч</a:t>
            </a:r>
            <a:r>
              <a:rPr lang="ru-RU" sz="1800" i="1" cap="none" dirty="0" smtClean="0">
                <a:latin typeface="Times New Roman"/>
              </a:rPr>
              <a:t>. Голова </a:t>
            </a:r>
            <a:r>
              <a:rPr lang="ru-RU" sz="1800" i="1" cap="none" dirty="0" err="1">
                <a:latin typeface="Times New Roman"/>
              </a:rPr>
              <a:t>Ц</a:t>
            </a:r>
            <a:r>
              <a:rPr lang="ru-RU" sz="1800" i="1" cap="none" dirty="0" err="1" smtClean="0">
                <a:latin typeface="Times New Roman"/>
              </a:rPr>
              <a:t>ентральної</a:t>
            </a:r>
            <a:r>
              <a:rPr lang="ru-RU" sz="1800" i="1" cap="none" dirty="0" smtClean="0">
                <a:latin typeface="Times New Roman"/>
              </a:rPr>
              <a:t> Ради </a:t>
            </a:r>
            <a:r>
              <a:rPr lang="ru-RU" sz="1800" i="1" cap="none" dirty="0" err="1">
                <a:latin typeface="Times New Roman"/>
              </a:rPr>
              <a:t>У</a:t>
            </a:r>
            <a:r>
              <a:rPr lang="ru-RU" sz="1800" i="1" cap="none" dirty="0" err="1" smtClean="0">
                <a:latin typeface="Times New Roman"/>
              </a:rPr>
              <a:t>країнської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Народної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>
                <a:latin typeface="+mn-lt"/>
              </a:rPr>
              <a:t>Р</a:t>
            </a:r>
            <a:r>
              <a:rPr lang="ru-RU" sz="1800" i="1" cap="none" dirty="0" err="1" smtClean="0">
                <a:latin typeface="+mn-lt"/>
              </a:rPr>
              <a:t>еспубліки</a:t>
            </a:r>
            <a:r>
              <a:rPr lang="ru-RU" sz="1800" i="1" cap="none" dirty="0" smtClean="0">
                <a:latin typeface="Times New Roman"/>
              </a:rPr>
              <a:t> (1917-1918рр.) </a:t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smtClean="0">
                <a:latin typeface="Times New Roman"/>
              </a:rPr>
              <a:t/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err="1" smtClean="0">
                <a:latin typeface="Times New Roman"/>
              </a:rPr>
              <a:t>Багаторічний</a:t>
            </a:r>
            <a:r>
              <a:rPr lang="ru-RU" sz="1800" i="1" cap="none" dirty="0" smtClean="0">
                <a:latin typeface="Times New Roman"/>
              </a:rPr>
              <a:t> голова </a:t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err="1">
                <a:latin typeface="Times New Roman"/>
              </a:rPr>
              <a:t>Н</a:t>
            </a:r>
            <a:r>
              <a:rPr lang="ru-RU" sz="1800" i="1" cap="none" dirty="0" err="1" smtClean="0">
                <a:latin typeface="Times New Roman"/>
              </a:rPr>
              <a:t>аукового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>
                <a:latin typeface="Times New Roman"/>
              </a:rPr>
              <a:t>Т</a:t>
            </a:r>
            <a:r>
              <a:rPr lang="ru-RU" sz="1800" i="1" cap="none" dirty="0" err="1" smtClean="0">
                <a:latin typeface="Times New Roman"/>
              </a:rPr>
              <a:t>овариства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ім</a:t>
            </a:r>
            <a:r>
              <a:rPr lang="ru-RU" sz="1800" i="1" cap="none" dirty="0" smtClean="0">
                <a:latin typeface="Times New Roman"/>
              </a:rPr>
              <a:t>. </a:t>
            </a:r>
            <a:r>
              <a:rPr lang="ru-RU" sz="1800" i="1" cap="none" dirty="0" err="1" smtClean="0">
                <a:latin typeface="Times New Roman"/>
              </a:rPr>
              <a:t>Шевченка</a:t>
            </a:r>
            <a:r>
              <a:rPr lang="ru-RU" sz="1800" i="1" cap="none" dirty="0" smtClean="0">
                <a:latin typeface="Times New Roman"/>
              </a:rPr>
              <a:t> (1897-1913 </a:t>
            </a:r>
            <a:r>
              <a:rPr lang="ru-RU" sz="1800" i="1" cap="none" dirty="0" err="1" smtClean="0">
                <a:latin typeface="Times New Roman"/>
              </a:rPr>
              <a:t>рр</a:t>
            </a:r>
            <a:r>
              <a:rPr lang="ru-RU" sz="1800" i="1" cap="none" dirty="0" smtClean="0">
                <a:latin typeface="Times New Roman"/>
              </a:rPr>
              <a:t>.) </a:t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smtClean="0">
                <a:latin typeface="Times New Roman"/>
              </a:rPr>
              <a:t/>
            </a:r>
            <a:br>
              <a:rPr lang="ru-RU" sz="1800" i="1" cap="none" dirty="0" smtClean="0">
                <a:latin typeface="Times New Roman"/>
              </a:rPr>
            </a:br>
            <a:r>
              <a:rPr lang="ru-RU" sz="1800" i="1" cap="none" dirty="0" err="1" smtClean="0">
                <a:latin typeface="Times New Roman"/>
              </a:rPr>
              <a:t>Завідувач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кафедри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історії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>
                <a:latin typeface="Times New Roman"/>
              </a:rPr>
              <a:t>Л</a:t>
            </a:r>
            <a:r>
              <a:rPr lang="ru-RU" sz="1800" i="1" cap="none" dirty="0" err="1" smtClean="0">
                <a:latin typeface="Times New Roman"/>
              </a:rPr>
              <a:t>ьвівського</a:t>
            </a:r>
            <a:r>
              <a:rPr lang="ru-RU" sz="1800" i="1" cap="none" dirty="0" smtClean="0">
                <a:latin typeface="Times New Roman"/>
              </a:rPr>
              <a:t> </a:t>
            </a:r>
            <a:r>
              <a:rPr lang="ru-RU" sz="1800" i="1" cap="none" dirty="0" err="1" smtClean="0">
                <a:latin typeface="Times New Roman"/>
              </a:rPr>
              <a:t>університету</a:t>
            </a:r>
            <a:r>
              <a:rPr lang="ru-RU" sz="1800" i="1" cap="none" dirty="0" smtClean="0">
                <a:latin typeface="Times New Roman"/>
              </a:rPr>
              <a:t> (1894-1914 </a:t>
            </a:r>
            <a:r>
              <a:rPr lang="ru-RU" sz="1800" i="1" cap="none" dirty="0" err="1" smtClean="0">
                <a:latin typeface="Times New Roman"/>
              </a:rPr>
              <a:t>рр</a:t>
            </a:r>
            <a:r>
              <a:rPr lang="ru-RU" sz="1800" i="1" cap="none" dirty="0" smtClean="0">
                <a:latin typeface="Times New Roman"/>
              </a:rPr>
              <a:t>.) </a:t>
            </a:r>
            <a:br>
              <a:rPr lang="ru-RU" sz="1800" i="1" cap="none" dirty="0" smtClean="0">
                <a:latin typeface="Times New Roman"/>
              </a:rPr>
            </a:br>
            <a:endParaRPr lang="ru-RU" sz="1800" i="1" cap="non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345638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73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80728"/>
            <a:ext cx="3632448" cy="1584176"/>
          </a:xfrm>
        </p:spPr>
        <p:txBody>
          <a:bodyPr>
            <a:noAutofit/>
          </a:bodyPr>
          <a:lstStyle/>
          <a:p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М.Грушевський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 </a:t>
            </a: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4037845" cy="312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2923579" cy="457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79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437112"/>
            <a:ext cx="6400800" cy="1189856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/>
              </a:rPr>
            </a:br>
            <a:r>
              <a:rPr lang="ru-RU" sz="2400" i="1" cap="none" dirty="0" err="1" smtClean="0">
                <a:latin typeface="Times New Roman"/>
              </a:rPr>
              <a:t>Об’єктом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 smtClean="0">
                <a:latin typeface="Times New Roman"/>
              </a:rPr>
              <a:t>досліджень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>
                <a:latin typeface="Times New Roman"/>
              </a:rPr>
              <a:t>Г</a:t>
            </a:r>
            <a:r>
              <a:rPr lang="ru-RU" sz="2400" i="1" cap="none" dirty="0" err="1" smtClean="0">
                <a:latin typeface="Times New Roman"/>
              </a:rPr>
              <a:t>рушевського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 smtClean="0">
                <a:latin typeface="Times New Roman"/>
              </a:rPr>
              <a:t>переважно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 smtClean="0">
                <a:latin typeface="Times New Roman"/>
              </a:rPr>
              <a:t>була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 smtClean="0">
                <a:latin typeface="Times New Roman"/>
              </a:rPr>
              <a:t>історія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>
                <a:latin typeface="Times New Roman"/>
              </a:rPr>
              <a:t>У</a:t>
            </a:r>
            <a:r>
              <a:rPr lang="ru-RU" sz="2400" i="1" cap="none" dirty="0" err="1" smtClean="0">
                <a:latin typeface="Times New Roman"/>
              </a:rPr>
              <a:t>країни</a:t>
            </a:r>
            <a:r>
              <a:rPr lang="ru-RU" sz="2400" i="1" cap="none" dirty="0" smtClean="0">
                <a:latin typeface="Times New Roman"/>
              </a:rPr>
              <a:t> та </a:t>
            </a:r>
            <a:r>
              <a:rPr lang="ru-RU" sz="2400" i="1" cap="none" dirty="0" err="1" smtClean="0">
                <a:latin typeface="Times New Roman"/>
              </a:rPr>
              <a:t>її</a:t>
            </a:r>
            <a:r>
              <a:rPr lang="ru-RU" sz="2400" i="1" cap="none" dirty="0" smtClean="0">
                <a:latin typeface="Times New Roman"/>
              </a:rPr>
              <a:t> </a:t>
            </a:r>
            <a:r>
              <a:rPr lang="ru-RU" sz="2400" i="1" cap="none" dirty="0" err="1" smtClean="0">
                <a:latin typeface="Times New Roman"/>
              </a:rPr>
              <a:t>державність</a:t>
            </a:r>
            <a:r>
              <a:rPr lang="ru-RU" sz="2400" i="1" cap="none" dirty="0" smtClean="0">
                <a:latin typeface="Times New Roman"/>
              </a:rPr>
              <a:t>. </a:t>
            </a:r>
            <a:endParaRPr lang="ru-RU" sz="2400" i="1" cap="non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93" y="1196753"/>
            <a:ext cx="2189357" cy="297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150" y="1196752"/>
            <a:ext cx="1852938" cy="297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96751"/>
            <a:ext cx="2462216" cy="297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72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</a:t>
            </a:r>
            <a:r>
              <a:rPr lang="ru-RU" sz="32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рушевський</a:t>
            </a:r>
            <a:r>
              <a:rPr lang="ru-RU" sz="32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2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студентською</a:t>
            </a:r>
            <a:r>
              <a:rPr lang="ru-RU" sz="32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молоддю</a:t>
            </a:r>
            <a:endParaRPr lang="ru-RU" sz="32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760640" cy="3473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7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6408712" cy="1080120"/>
          </a:xfrm>
        </p:spPr>
        <p:txBody>
          <a:bodyPr>
            <a:noAutofit/>
          </a:bodyPr>
          <a:lstStyle/>
          <a:p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1917 року М.С.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Грушевський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обраний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головою </a:t>
            </a:r>
            <a:r>
              <a:rPr lang="ru-RU" sz="16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країнської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ентральної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Ради.</a:t>
            </a:r>
            <a:b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Намагався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стихійному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українському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рухові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організованості</a:t>
            </a:r>
            <a:r>
              <a:rPr lang="ru-RU" sz="1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5760640" cy="336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4461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1700808"/>
            <a:ext cx="2808312" cy="1872208"/>
          </a:xfrm>
        </p:spPr>
        <p:txBody>
          <a:bodyPr/>
          <a:lstStyle/>
          <a:p>
            <a:r>
              <a:rPr lang="uk-UA" sz="1800" b="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Ставив  питання про культурне відродження українського суспільства  (заснування національних шкіл, політичних товариств)</a:t>
            </a:r>
            <a:endParaRPr lang="ru-RU" sz="18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4437112"/>
            <a:ext cx="7920880" cy="1608584"/>
          </a:xfrm>
        </p:spPr>
        <p:txBody>
          <a:bodyPr>
            <a:normAutofit/>
          </a:bodyPr>
          <a:lstStyle/>
          <a:p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Намагався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національно-територіальної</a:t>
            </a:r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втономії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федеративній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осійській</a:t>
            </a:r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еспубліці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475252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22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052736"/>
            <a:ext cx="6400800" cy="1080120"/>
          </a:xfrm>
        </p:spPr>
        <p:txBody>
          <a:bodyPr>
            <a:noAutofit/>
          </a:bodyPr>
          <a:lstStyle/>
          <a:p>
            <a:r>
              <a:rPr lang="ru-RU" sz="2000" i="1" cap="none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000" i="1" cap="none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000" i="1" cap="none" dirty="0" err="1" smtClean="0">
                <a:latin typeface="Times New Roman"/>
              </a:rPr>
              <a:t>Приймав</a:t>
            </a:r>
            <a:r>
              <a:rPr lang="ru-RU" sz="2000" i="1" cap="none" dirty="0" smtClean="0">
                <a:latin typeface="Times New Roman"/>
              </a:rPr>
              <a:t> участь у </a:t>
            </a:r>
            <a:r>
              <a:rPr lang="ru-RU" sz="2000" i="1" cap="none" dirty="0" err="1" smtClean="0">
                <a:latin typeface="Times New Roman"/>
              </a:rPr>
              <a:t>проголошенні</a:t>
            </a:r>
            <a:r>
              <a:rPr lang="ru-RU" sz="2000" i="1" cap="none" dirty="0" smtClean="0">
                <a:latin typeface="Times New Roman"/>
              </a:rPr>
              <a:t> І, ІІІ, </a:t>
            </a:r>
            <a:r>
              <a:rPr lang="en-US" sz="2000" i="1" cap="none" dirty="0" smtClean="0">
                <a:latin typeface="Times New Roman"/>
              </a:rPr>
              <a:t>IV </a:t>
            </a:r>
            <a:r>
              <a:rPr lang="ru-RU" sz="2000" i="1" cap="none" dirty="0" err="1" smtClean="0">
                <a:latin typeface="Times New Roman"/>
              </a:rPr>
              <a:t>універсалів</a:t>
            </a:r>
            <a:r>
              <a:rPr lang="ru-RU" sz="2000" i="1" cap="none" dirty="0" smtClean="0">
                <a:latin typeface="Times New Roman"/>
              </a:rPr>
              <a:t> УЦР ( 23 червня,20 листопада 1917 р.,24 </a:t>
            </a:r>
            <a:r>
              <a:rPr lang="ru-RU" sz="2000" i="1" cap="none" dirty="0" err="1" smtClean="0">
                <a:latin typeface="Times New Roman"/>
              </a:rPr>
              <a:t>січня</a:t>
            </a:r>
            <a:r>
              <a:rPr lang="ru-RU" sz="2000" i="1" cap="none" dirty="0" smtClean="0">
                <a:latin typeface="Times New Roman"/>
              </a:rPr>
              <a:t> 1918р.) </a:t>
            </a:r>
            <a:endParaRPr lang="ru-RU" sz="2000" i="1" cap="none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244156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08921"/>
            <a:ext cx="2448271" cy="238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40969"/>
            <a:ext cx="2324353" cy="317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17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1196752"/>
            <a:ext cx="3168352" cy="4536504"/>
          </a:xfrm>
        </p:spPr>
        <p:txBody>
          <a:bodyPr>
            <a:normAutofit fontScale="90000"/>
          </a:bodyPr>
          <a:lstStyle/>
          <a:p>
            <a:r>
              <a:rPr lang="ru-RU" sz="2000" i="1" cap="none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000" i="1" cap="none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700" i="1" cap="none" dirty="0" err="1" smtClean="0">
                <a:latin typeface="Times New Roman"/>
              </a:rPr>
              <a:t>Внаслідок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 smtClean="0">
                <a:latin typeface="Times New Roman"/>
              </a:rPr>
              <a:t>прийняття</a:t>
            </a:r>
            <a:r>
              <a:rPr lang="ru-RU" sz="2700" i="1" cap="none" dirty="0" smtClean="0">
                <a:latin typeface="Times New Roman"/>
              </a:rPr>
              <a:t> </a:t>
            </a:r>
            <a:br>
              <a:rPr lang="ru-RU" sz="2700" i="1" cap="none" dirty="0" smtClean="0">
                <a:latin typeface="Times New Roman"/>
              </a:rPr>
            </a:br>
            <a:r>
              <a:rPr lang="ru-RU" sz="2700" i="1" cap="none" dirty="0" smtClean="0">
                <a:latin typeface="Times New Roman"/>
              </a:rPr>
              <a:t>ІІІ </a:t>
            </a:r>
            <a:r>
              <a:rPr lang="ru-RU" sz="2700" i="1" cap="none" dirty="0" err="1">
                <a:latin typeface="Times New Roman"/>
              </a:rPr>
              <a:t>У</a:t>
            </a:r>
            <a:r>
              <a:rPr lang="ru-RU" sz="2700" i="1" cap="none" dirty="0" err="1" smtClean="0">
                <a:latin typeface="Times New Roman"/>
              </a:rPr>
              <a:t>ніверсалу</a:t>
            </a:r>
            <a:r>
              <a:rPr lang="ru-RU" sz="2700" i="1" cap="none" dirty="0" smtClean="0">
                <a:latin typeface="Times New Roman"/>
              </a:rPr>
              <a:t> з </a:t>
            </a:r>
            <a:r>
              <a:rPr lang="ru-RU" sz="2700" i="1" cap="none" dirty="0" err="1" smtClean="0">
                <a:latin typeface="Times New Roman"/>
              </a:rPr>
              <a:t>ініціативи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>
                <a:latin typeface="Times New Roman"/>
              </a:rPr>
              <a:t>Г</a:t>
            </a:r>
            <a:r>
              <a:rPr lang="ru-RU" sz="2700" i="1" cap="none" dirty="0" err="1" smtClean="0">
                <a:latin typeface="Times New Roman"/>
              </a:rPr>
              <a:t>рушевського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 smtClean="0">
                <a:latin typeface="Times New Roman"/>
              </a:rPr>
              <a:t>було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 smtClean="0">
                <a:latin typeface="Times New Roman"/>
              </a:rPr>
              <a:t>проголошено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>
                <a:latin typeface="Times New Roman"/>
              </a:rPr>
              <a:t>У</a:t>
            </a:r>
            <a:r>
              <a:rPr lang="ru-RU" sz="2700" i="1" cap="none" dirty="0" err="1" smtClean="0">
                <a:latin typeface="Times New Roman"/>
              </a:rPr>
              <a:t>країнську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 smtClean="0">
                <a:latin typeface="Times New Roman"/>
              </a:rPr>
              <a:t>Народну</a:t>
            </a:r>
            <a:r>
              <a:rPr lang="ru-RU" sz="2700" i="1" cap="none" dirty="0" smtClean="0">
                <a:latin typeface="Times New Roman"/>
              </a:rPr>
              <a:t> </a:t>
            </a:r>
            <a:r>
              <a:rPr lang="ru-RU" sz="2700" i="1" cap="none" dirty="0" err="1">
                <a:latin typeface="Times New Roman"/>
              </a:rPr>
              <a:t>Р</a:t>
            </a:r>
            <a:r>
              <a:rPr lang="ru-RU" sz="2700" i="1" cap="none" dirty="0" err="1" smtClean="0">
                <a:latin typeface="Times New Roman"/>
              </a:rPr>
              <a:t>еспубліку</a:t>
            </a:r>
            <a:r>
              <a:rPr lang="ru-RU" sz="2700" i="1" cap="none" dirty="0" smtClean="0">
                <a:latin typeface="Times New Roman"/>
              </a:rPr>
              <a:t>, а </a:t>
            </a:r>
            <a:br>
              <a:rPr lang="ru-RU" sz="2700" i="1" cap="none" dirty="0" smtClean="0">
                <a:latin typeface="Times New Roman"/>
              </a:rPr>
            </a:br>
            <a:r>
              <a:rPr lang="ru-RU" sz="2700" i="1" cap="none" dirty="0" smtClean="0">
                <a:latin typeface="Times New Roman"/>
              </a:rPr>
              <a:t>IV </a:t>
            </a:r>
            <a:r>
              <a:rPr lang="ru-RU" sz="2700" i="1" cap="none" dirty="0" err="1" smtClean="0">
                <a:latin typeface="Times New Roman"/>
              </a:rPr>
              <a:t>універсал</a:t>
            </a:r>
            <a:r>
              <a:rPr lang="ru-RU" sz="2700" i="1" cap="none" dirty="0" smtClean="0">
                <a:latin typeface="Times New Roman"/>
              </a:rPr>
              <a:t> проголосив УНР </a:t>
            </a:r>
            <a:r>
              <a:rPr lang="ru-RU" sz="2700" i="1" cap="none" dirty="0" err="1" smtClean="0">
                <a:latin typeface="Times New Roman"/>
              </a:rPr>
              <a:t>незалежною</a:t>
            </a:r>
            <a:r>
              <a:rPr lang="ru-RU" sz="2700" i="1" cap="none" dirty="0" smtClean="0">
                <a:latin typeface="Times New Roman"/>
              </a:rPr>
              <a:t>. </a:t>
            </a:r>
            <a:endParaRPr lang="ru-RU" sz="2700" i="1" cap="none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374441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15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908720"/>
            <a:ext cx="6400800" cy="1584176"/>
          </a:xfrm>
        </p:spPr>
        <p:txBody>
          <a:bodyPr>
            <a:noAutofit/>
          </a:bodyPr>
          <a:lstStyle/>
          <a:p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лютого 1918 року за</a:t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рушевського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гербом УНР </a:t>
            </a: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</a:t>
            </a:r>
            <a: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тризуб</a:t>
            </a:r>
            <a:endParaRPr lang="ru-RU" sz="24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4968552" cy="297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08920"/>
            <a:ext cx="244827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52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3" y="1556792"/>
            <a:ext cx="6086475" cy="1295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780928"/>
            <a:ext cx="6400800" cy="3168352"/>
          </a:xfrm>
        </p:spPr>
        <p:txBody>
          <a:bodyPr>
            <a:noAutofit/>
          </a:bodyPr>
          <a:lstStyle/>
          <a:p>
            <a:pPr algn="l"/>
            <a:endParaRPr lang="ru-RU" sz="2400" i="0" dirty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Під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керівництвом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</a:rPr>
              <a:t>Г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рушевського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розроблялася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</a:rPr>
              <a:t>К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онституція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незалежної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УНР, яку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прийняли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29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квітня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1918 року, яка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була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складена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 за принципами демократичного </a:t>
            </a:r>
            <a:r>
              <a:rPr lang="ru-RU" sz="2400" dirty="0" err="1" smtClean="0">
                <a:solidFill>
                  <a:schemeClr val="tx1"/>
                </a:solidFill>
                <a:latin typeface="Times New Roman"/>
              </a:rPr>
              <a:t>суспільства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</a:rPr>
              <a:t>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086475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36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653136"/>
            <a:ext cx="6400800" cy="1072480"/>
          </a:xfrm>
        </p:spPr>
        <p:txBody>
          <a:bodyPr>
            <a:noAutofit/>
          </a:bodyPr>
          <a:lstStyle/>
          <a:p>
            <a:r>
              <a:rPr lang="ru-RU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М.Грушевський</a:t>
            </a:r>
            <a:r>
              <a:rPr lang="ru-RU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параді</a:t>
            </a:r>
            <a:r>
              <a:rPr lang="ru-RU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i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иєві</a:t>
            </a:r>
            <a:endParaRPr lang="ru-RU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97666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696744" cy="4217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90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832848" cy="4464496"/>
          </a:xfrm>
        </p:spPr>
        <p:txBody>
          <a:bodyPr>
            <a:noAutofit/>
          </a:bodyPr>
          <a:lstStyle/>
          <a:p>
            <a:r>
              <a:rPr lang="uk-UA" sz="9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9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96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96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9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</a:t>
            </a:r>
            <a:br>
              <a:rPr lang="uk-UA" sz="9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96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увагу!!!</a:t>
            </a:r>
            <a:endParaRPr lang="ru-RU" sz="9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3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132</TotalTime>
  <Words>128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Кутюр</vt:lpstr>
      <vt:lpstr>Роль Михайла Грушевського в історії</vt:lpstr>
      <vt:lpstr>Продемонструвати досягнення М.С. Грушевського у громадській та політичній діяльності.</vt:lpstr>
      <vt:lpstr> Михайло Сергійович   Грушевський  (1866-1934 рр.) –  український історик, громадський та  політичний діяч. Голова Центральної Ради Української Народної Республіки (1917-1918рр.)   Багаторічний голова  Наукового Товариства ім. Шевченка (1897-1913 рр.)   Завідувач кафедри історії Львівського університету (1894-1914 рр.)  </vt:lpstr>
      <vt:lpstr>М.Грушевський є автором понад 2000 наукових праць.</vt:lpstr>
      <vt:lpstr> Об’єктом досліджень Грушевського переважно була історія України та її державність. </vt:lpstr>
      <vt:lpstr>Михайло Грушевський зі студентською молоддю</vt:lpstr>
      <vt:lpstr>4 березня 1917 року М.С. Грушевський був обраний головою Української Центральної Ради. Намагався надати стихійному українському рухові організованості.</vt:lpstr>
      <vt:lpstr>Ставив  питання про культурне відродження українського суспільства  (заснування національних шкіл, політичних товариств)</vt:lpstr>
      <vt:lpstr> Приймав участь у проголошенні І, ІІІ, IV універсалів УЦР ( 23 червня,20 листопада 1917 р.,24 січня 1918р.) </vt:lpstr>
      <vt:lpstr> Внаслідок прийняття  ІІІ Універсалу з ініціативи Грушевського було проголошено Українську Народну Республіку, а  IV універсал проголосив УНР незалежною. </vt:lpstr>
      <vt:lpstr>25 лютого 1918 року за пропозицією Грушевського гербом УНР було затверджено тризуб</vt:lpstr>
      <vt:lpstr>Презентация PowerPoint</vt:lpstr>
      <vt:lpstr>М.Грушевський на параді в Києві</vt:lpstr>
      <vt:lpstr>Презентация PowerPoint</vt:lpstr>
      <vt:lpstr>  Дякую за  увагу!!!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Виталик</dc:creator>
  <cp:lastModifiedBy>samsung</cp:lastModifiedBy>
  <cp:revision>13</cp:revision>
  <dcterms:created xsi:type="dcterms:W3CDTF">2017-03-23T20:14:41Z</dcterms:created>
  <dcterms:modified xsi:type="dcterms:W3CDTF">2017-04-08T18:32:24Z</dcterms:modified>
</cp:coreProperties>
</file>