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5" r:id="rId8"/>
    <p:sldId id="266" r:id="rId9"/>
    <p:sldId id="267" r:id="rId10"/>
    <p:sldId id="269" r:id="rId11"/>
    <p:sldId id="260" r:id="rId12"/>
    <p:sldId id="262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006666"/>
    <a:srgbClr val="FF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70" autoAdjust="0"/>
    <p:restoredTop sz="94660"/>
  </p:normalViewPr>
  <p:slideViewPr>
    <p:cSldViewPr>
      <p:cViewPr varScale="1">
        <p:scale>
          <a:sx n="68" d="100"/>
          <a:sy n="68" d="100"/>
        </p:scale>
        <p:origin x="10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2771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2772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3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4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5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6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7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8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2779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80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81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82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83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84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2785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278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789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2790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1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2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793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2794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5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6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79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32798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9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0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801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32802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3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4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2805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06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07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08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09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10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11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812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281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281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4494FA3-7A78-45B1-B2C5-ED1DF7FA7B4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281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281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F37DE-2865-43A3-AC96-6761B8308D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83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94713-A762-4C9D-8A5F-DC1B439A0A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1028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D92DD0E-01D2-45DE-83F8-738FFD28A1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7884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EAA856E-27DB-47F6-8081-120B7CFDA8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6570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2306AD5-712A-4C3D-B519-2C8460918F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2596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3CBFD95-2DB2-43C8-9350-E0581176B7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7967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821A23B-B06D-4E7E-A516-27F6EB739C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777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20F77-C948-4D6D-B06B-92F9A46131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89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264D8-3720-4558-A10D-72BDB9505B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795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BA4FB-8212-4FA8-B0E8-0629F8D6F9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011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62E0B-AE26-4569-B75B-7A94A85871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842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DFF5-5DC8-4B71-BDEB-02D188E103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645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82A41-898A-4A8F-83E8-511DAC53C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752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0BC94-9E98-4EE0-A9E9-956A9A9977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131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09150-0C80-4903-9CA6-1D91A4CE40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215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3174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48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3174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75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175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75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3176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6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6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763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1764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5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76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3176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771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3177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77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7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7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7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7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8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8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8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8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8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8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8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8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8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8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179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179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3179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D45317-3081-44C3-95B8-F0A644DE06C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cs typeface="Arial" panose="020B0604020202020204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cs typeface="Arial" panose="020B0604020202020204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cs typeface="Arial" panose="020B0604020202020204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cs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cs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cs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https://uk.wikipedia.org/wiki/%D0%93%D0%BE%D1%80%D0%B4%D1%96%D0%B9%D1%87%D1%83%D0%BA_%D0%9C%D0%B8%D0%BA%D0%BE%D0%BB%D0%B0_%D0%9C%D0%B8%D0%BA%D0%BE%D0%BB%D0%B0%D0%B9%D0%BE%D0%B2%D0%B8%D1%87_(%D1%81%D0%BF%D1%96%D0%B2%D0%B0%D0%BA_%D1%96_%D0%B2%D1%96%D0%B9%D1%81%D1%8C%D0%BA%D0%BE%D0%B2%D0%B8%D0%BA)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229600" cy="715962"/>
          </a:xfrm>
        </p:spPr>
        <p:txBody>
          <a:bodyPr/>
          <a:lstStyle/>
          <a:p>
            <a:r>
              <a:rPr lang="uk-UA" altLang="ru-RU" sz="3600" b="1" cap="all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Життя, мов спалах …</a:t>
            </a:r>
            <a:endParaRPr lang="ru-RU" altLang="ru-RU" sz="3600" b="1" i="1" cap="all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2" name="Picture 12" descr="2stwcxqkcno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1"/>
          <a:stretch/>
        </p:blipFill>
        <p:spPr>
          <a:xfrm>
            <a:off x="2438400" y="798990"/>
            <a:ext cx="4660017" cy="314017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3581400" y="4100916"/>
            <a:ext cx="5638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uk-UA" altLang="ru-RU" sz="14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виконала: </a:t>
            </a:r>
            <a:r>
              <a:rPr lang="uk-UA" altLang="ru-RU" sz="1400" b="1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Шидловська</a:t>
            </a:r>
            <a:r>
              <a:rPr lang="uk-UA" altLang="ru-RU" sz="14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Іванна</a:t>
            </a:r>
          </a:p>
          <a:p>
            <a:pPr marL="1435100" indent="0">
              <a:buFontTx/>
              <a:buNone/>
            </a:pPr>
            <a:r>
              <a:rPr lang="uk-UA" altLang="ru-RU" sz="14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 10-го класу</a:t>
            </a:r>
          </a:p>
          <a:p>
            <a:pPr marL="1435100" indent="0">
              <a:buFontTx/>
              <a:buNone/>
            </a:pPr>
            <a:r>
              <a:rPr lang="uk-UA" altLang="ru-RU" sz="14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</a:t>
            </a:r>
            <a:r>
              <a:rPr lang="en-US" altLang="ru-RU" sz="14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ru-RU" sz="1400" b="1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янець</a:t>
            </a:r>
            <a:r>
              <a:rPr lang="uk-UA" altLang="ru-RU" sz="14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-Подільської </a:t>
            </a:r>
            <a:r>
              <a:rPr lang="uk-UA" altLang="ru-RU" sz="1400" b="1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загальноосвітьої</a:t>
            </a:r>
            <a:r>
              <a:rPr lang="uk-UA" altLang="ru-RU" sz="14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школи</a:t>
            </a:r>
          </a:p>
          <a:p>
            <a:pPr marL="1435100" indent="0">
              <a:buFontTx/>
              <a:buNone/>
            </a:pPr>
            <a:r>
              <a:rPr lang="uk-UA" altLang="ru-RU" sz="14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І-</a:t>
            </a:r>
            <a:r>
              <a:rPr lang="uk-UA" altLang="ru-RU" sz="1400" b="1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  <a:r>
              <a:rPr lang="uk-UA" altLang="ru-RU" sz="14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ступенів №7 Хмельницької області</a:t>
            </a:r>
            <a:endParaRPr lang="ru-RU" altLang="ru-RU" sz="14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3616568" y="5271868"/>
            <a:ext cx="560363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uk-UA" altLang="ru-RU" sz="14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керівник: Гудима Наталія Миколаївна</a:t>
            </a:r>
          </a:p>
          <a:p>
            <a:pPr indent="1092200">
              <a:buFontTx/>
              <a:buNone/>
            </a:pPr>
            <a:r>
              <a:rPr lang="uk-UA" altLang="ru-RU" sz="14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історії</a:t>
            </a:r>
          </a:p>
          <a:p>
            <a:pPr indent="1092200">
              <a:buFontTx/>
              <a:buNone/>
            </a:pPr>
            <a:r>
              <a:rPr lang="uk-UA" altLang="ru-RU" sz="14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</a:t>
            </a:r>
            <a:r>
              <a:rPr lang="en-US" altLang="ru-RU" sz="14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ru-RU" sz="1400" b="1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янець</a:t>
            </a:r>
            <a:r>
              <a:rPr lang="uk-UA" altLang="ru-RU" sz="14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-Подільської </a:t>
            </a:r>
            <a:r>
              <a:rPr lang="uk-UA" altLang="ru-RU" sz="1400" b="1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загальноосвітьої</a:t>
            </a:r>
            <a:r>
              <a:rPr lang="uk-UA" altLang="ru-RU" sz="14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школи</a:t>
            </a:r>
          </a:p>
          <a:p>
            <a:pPr indent="1092200">
              <a:buFontTx/>
              <a:buNone/>
            </a:pPr>
            <a:r>
              <a:rPr lang="uk-UA" altLang="ru-RU" sz="14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І-</a:t>
            </a:r>
            <a:r>
              <a:rPr lang="uk-UA" altLang="ru-RU" sz="1400" b="1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  <a:r>
              <a:rPr lang="uk-UA" altLang="ru-RU" sz="14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ступенів №7 Хмельницької області</a:t>
            </a:r>
            <a:endParaRPr lang="ru-RU" altLang="ru-RU" sz="14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3505200" y="6477000"/>
            <a:ext cx="4197246" cy="33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uk-UA" altLang="ru-RU" sz="14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</a:t>
            </a:r>
            <a:r>
              <a:rPr lang="en-US" altLang="ru-RU" sz="14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ru-RU" sz="1400" b="1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янець</a:t>
            </a:r>
            <a:r>
              <a:rPr lang="uk-UA" altLang="ru-RU" sz="14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-Подільський − 2017</a:t>
            </a:r>
            <a:endParaRPr lang="ru-RU" altLang="ru-RU" sz="14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526256" y="-228600"/>
            <a:ext cx="8472488" cy="1847850"/>
          </a:xfrm>
        </p:spPr>
        <p:txBody>
          <a:bodyPr/>
          <a:lstStyle/>
          <a:p>
            <a:r>
              <a:rPr lang="uk-UA" altLang="ru-RU" sz="36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Вручення коштів, </a:t>
            </a:r>
            <a: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зібраних </a:t>
            </a:r>
            <a:r>
              <a:rPr lang="uk-UA" altLang="ru-RU" sz="36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благодійною акцією </a:t>
            </a:r>
            <a: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altLang="ru-RU" sz="36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нашій школі</a:t>
            </a:r>
            <a:endParaRPr lang="ru-RU" altLang="ru-RU" sz="36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7" name="Picture 5" descr="фото вручення кошті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828800"/>
            <a:ext cx="6934200" cy="4646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36747"/>
            <a:ext cx="9144000" cy="241605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 «За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мужність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ru-RU" sz="1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(15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2015, посмертно) </a:t>
            </a:r>
            <a:r>
              <a:rPr lang="uk-UA" sz="1800" dirty="0" smtClean="0">
                <a:solidFill>
                  <a:srgbClr val="080808"/>
                </a:solidFill>
              </a:rPr>
              <a:t>–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мужність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самовідданість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професіоналізм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виявлені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захисті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суверенітету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цілісності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вірність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військовій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присязі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Відзнака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Кам'янець-Подільського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міського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«За заслуги перед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міською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громадою» (посмертно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sz="18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Найвища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пластова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відзнака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solidFill>
                  <a:srgbClr val="080808"/>
                </a:solidFill>
              </a:rPr>
              <a:t>–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Залізний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Пластовий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Хрест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(посмертно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sz="18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2016-го у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ЗОШ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altLang="ru-RU" sz="1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меморіальну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дошку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Миколи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Гордійчука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перейменована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колишня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вулиця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Жукова у </a:t>
            </a:r>
            <a:r>
              <a:rPr lang="ru-RU" altLang="ru-RU" sz="1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м.Кам'янці-Подільському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800" dirty="0">
              <a:solidFill>
                <a:srgbClr val="080808"/>
              </a:solidFill>
            </a:endParaRPr>
          </a:p>
        </p:txBody>
      </p:sp>
      <p:pic>
        <p:nvPicPr>
          <p:cNvPr id="9227" name="Picture 11" descr="143782255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352148"/>
            <a:ext cx="5334000" cy="3429652"/>
          </a:xfrm>
        </p:spPr>
      </p:pic>
      <p:pic>
        <p:nvPicPr>
          <p:cNvPr id="9229" name="Picture 13" descr="gordiychukawa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52148"/>
            <a:ext cx="2212197" cy="166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kamene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224462"/>
            <a:ext cx="1447800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1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6096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67444"/>
            <a:ext cx="8243888" cy="318356"/>
          </a:xfrm>
        </p:spPr>
        <p:txBody>
          <a:bodyPr/>
          <a:lstStyle/>
          <a:p>
            <a: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Заслуги</a:t>
            </a:r>
            <a:endParaRPr lang="ru-RU" altLang="ru-RU" sz="36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43888" cy="1314450"/>
          </a:xfrm>
        </p:spPr>
        <p:txBody>
          <a:bodyPr/>
          <a:lstStyle/>
          <a:p>
            <a:r>
              <a:rPr lang="uk-UA" altLang="ru-RU" sz="3600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en-US" altLang="ru-RU" sz="36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ru-RU" sz="36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героя викарбуване </a:t>
            </a:r>
            <a: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altLang="ru-RU" sz="36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меморіальній дошці, </a:t>
            </a:r>
            <a: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altLang="ru-RU" sz="36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встановлена на фасаді ЗОШ№7</a:t>
            </a:r>
            <a:endParaRPr lang="ru-RU" altLang="ru-RU" sz="36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1" name="Picture 7" descr="chuhn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3914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6019800"/>
            <a:ext cx="6096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5867400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altLang="ru-RU" sz="2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Микола </a:t>
            </a:r>
            <a:r>
              <a:rPr lang="uk-UA" altLang="ru-RU" sz="2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Гордійчук був героєм України, активним громадським </a:t>
            </a:r>
            <a:r>
              <a:rPr lang="uk-UA" altLang="ru-RU" sz="2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діячем</a:t>
            </a:r>
            <a:r>
              <a:rPr lang="uk-UA" altLang="ru-RU" sz="2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музикантом, співаком, учасником команди </a:t>
            </a:r>
            <a:r>
              <a:rPr lang="uk-UA" altLang="ru-RU" sz="2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КВК</a:t>
            </a:r>
            <a:r>
              <a:rPr lang="uk-UA" altLang="ru-RU" sz="2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“Наш формат”, </a:t>
            </a:r>
            <a:r>
              <a:rPr lang="uk-UA" altLang="ru-RU" sz="2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й </a:t>
            </a:r>
            <a:r>
              <a:rPr lang="uk-UA" altLang="ru-RU" sz="2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щирою людиною, котра кожною клітиною свого тіла захищала наш </a:t>
            </a:r>
            <a:r>
              <a:rPr lang="uk-UA" altLang="ru-RU" sz="2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дім </a:t>
            </a:r>
            <a:r>
              <a:rPr lang="uk-UA" altLang="ru-RU" sz="2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нас та наших майбутніх поколінь.</a:t>
            </a:r>
          </a:p>
          <a:p>
            <a:pPr algn="ctr">
              <a:buFontTx/>
              <a:buNone/>
            </a:pPr>
            <a:endParaRPr lang="uk-UA" altLang="ru-RU" sz="2800" dirty="0" smtClean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uk-UA" altLang="ru-RU" sz="2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Життєвий шлях Миколи Гордійчука та </a:t>
            </a:r>
          </a:p>
          <a:p>
            <a:pPr algn="ctr">
              <a:buFontTx/>
              <a:buNone/>
            </a:pPr>
            <a:r>
              <a:rPr lang="uk-UA" altLang="ru-RU" sz="2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 </a:t>
            </a:r>
            <a:r>
              <a:rPr lang="uk-UA" altLang="ru-RU" sz="2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вчинки </a:t>
            </a:r>
            <a:r>
              <a:rPr lang="uk-UA" altLang="ru-RU" sz="2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вплинули </a:t>
            </a:r>
            <a:r>
              <a:rPr lang="uk-UA" altLang="ru-RU" sz="2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нас </a:t>
            </a:r>
            <a:endParaRPr lang="uk-UA" altLang="ru-RU" sz="2800" dirty="0" smtClean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uk-UA" altLang="ru-RU" sz="2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на не </a:t>
            </a:r>
            <a:r>
              <a:rPr lang="uk-UA" altLang="ru-RU" sz="2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одне покоління українців!</a:t>
            </a:r>
            <a:endParaRPr lang="ru-RU" altLang="ru-RU" sz="28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43888" cy="655638"/>
          </a:xfrm>
        </p:spPr>
        <p:txBody>
          <a:bodyPr/>
          <a:lstStyle/>
          <a:p>
            <a:r>
              <a:rPr lang="uk-UA" altLang="ru-RU" sz="4000" b="1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 дослідження</a:t>
            </a:r>
            <a:endParaRPr lang="ru-RU" altLang="ru-RU" sz="4000" b="1" dirty="0">
              <a:solidFill>
                <a:srgbClr val="08080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43888" cy="1676400"/>
          </a:xfrm>
        </p:spPr>
        <p:txBody>
          <a:bodyPr/>
          <a:lstStyle/>
          <a:p>
            <a:r>
              <a:rPr lang="uk-UA" altLang="ru-RU" sz="36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всього вище сказаного </a:t>
            </a:r>
            <a: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хотілось </a:t>
            </a:r>
            <a:r>
              <a:rPr lang="uk-UA" altLang="ru-RU" sz="36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 додати свій вірш, </a:t>
            </a:r>
            <a: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altLang="ru-RU" sz="36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присвячений Йому, </a:t>
            </a:r>
            <a: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Герою України</a:t>
            </a:r>
            <a:endParaRPr lang="ru-RU" altLang="ru-RU" sz="36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25687"/>
            <a:ext cx="9601200" cy="4456113"/>
          </a:xfrm>
        </p:spPr>
        <p:txBody>
          <a:bodyPr numCol="2"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моєму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домі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ховаємо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Героєм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Своєрідний</a:t>
            </a: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Коля 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наш...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є одним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нас...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ним </a:t>
            </a:r>
            <a:r>
              <a:rPr lang="uk-UA" sz="1800" dirty="0">
                <a:solidFill>
                  <a:srgbClr val="080808"/>
                </a:solidFill>
              </a:rPr>
              <a:t>–</a:t>
            </a: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незмінно</a:t>
            </a: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ru-RU" altLang="ru-RU" sz="1800" i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йшов</a:t>
            </a: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стежинках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1800" i="1" dirty="0" smtClean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рідну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школу,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ми</a:t>
            </a: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i="1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безперестанку</a:t>
            </a: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футбол.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вами </a:t>
            </a:r>
            <a:r>
              <a:rPr lang="ru-RU" altLang="ru-RU" sz="1800" i="1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могли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зростати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i="1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одягнувши</a:t>
            </a: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й взявши автомата,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пішов</a:t>
            </a: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i="1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захистити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рідний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край...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Коля, ми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обіцяєм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забути й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пам`ятати</a:t>
            </a: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ми </a:t>
            </a:r>
            <a:r>
              <a:rPr lang="ru-RU" altLang="ru-RU" sz="1800" i="1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обіцяєм</a:t>
            </a: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берегти</a:t>
            </a: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рідний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i="1" dirty="0" smtClean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коханий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край,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обіцяєм</a:t>
            </a: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i="1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Своєрідний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небі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раз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скажеш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"Я так </a:t>
            </a:r>
            <a:r>
              <a:rPr lang="ru-RU" altLang="ru-RU" sz="1800" i="1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пишаюсь</a:t>
            </a: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народився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i="1" dirty="0" smtClean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i="1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тут!"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хочеться</a:t>
            </a: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i="1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нам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раз-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разочок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посміхнувся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здається</a:t>
            </a: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i="1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розтопилося</a:t>
            </a: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endParaRPr lang="ru-RU" altLang="ru-RU" sz="1800" i="1" dirty="0" smtClean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усе зло...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обіцяємо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власноруч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зруйнувати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пекло,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ожила!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плачте</a:t>
            </a: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i="1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вмирають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живуть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наших </a:t>
            </a:r>
            <a:r>
              <a:rPr lang="ru-RU" altLang="ru-RU" sz="18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серцях</a:t>
            </a:r>
            <a:r>
              <a:rPr lang="ru-RU" altLang="ru-RU" sz="18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229600" cy="4456113"/>
          </a:xfrm>
        </p:spPr>
        <p:txBody>
          <a:bodyPr/>
          <a:lstStyle/>
          <a:p>
            <a:pPr>
              <a:buFont typeface="Times New Roman" panose="02020603050405020304" pitchFamily="18" charset="0"/>
              <a:buChar char="−"/>
            </a:pPr>
            <a:r>
              <a:rPr lang="uk-UA" altLang="ru-RU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 </a:t>
            </a:r>
            <a:r>
              <a:rPr lang="uk-UA" altLang="ru-RU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та творчість Героя;</a:t>
            </a:r>
          </a:p>
          <a:p>
            <a:pPr>
              <a:buFont typeface="Times New Roman" panose="02020603050405020304" pitchFamily="18" charset="0"/>
              <a:buChar char="−"/>
            </a:pPr>
            <a:r>
              <a:rPr lang="uk-UA" altLang="ru-RU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 </a:t>
            </a:r>
            <a:r>
              <a:rPr lang="uk-UA" altLang="ru-RU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книги, переглянути фільми, прослухати вірші, присвячені Ніку Своєрідному;</a:t>
            </a:r>
          </a:p>
          <a:p>
            <a:pPr>
              <a:buFont typeface="Times New Roman" panose="02020603050405020304" pitchFamily="18" charset="0"/>
              <a:buChar char="−"/>
            </a:pPr>
            <a:r>
              <a:rPr lang="uk-UA" altLang="ru-RU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ознайомитися із заслугами </a:t>
            </a:r>
            <a:r>
              <a:rPr lang="uk-UA" altLang="ru-RU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героя;</a:t>
            </a:r>
          </a:p>
          <a:p>
            <a:pPr>
              <a:buFont typeface="Times New Roman" panose="02020603050405020304" pitchFamily="18" charset="0"/>
              <a:buChar char="−"/>
            </a:pPr>
            <a:r>
              <a:rPr lang="uk-UA" altLang="ru-RU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 висновок </a:t>
            </a:r>
            <a:r>
              <a:rPr lang="uk-UA" altLang="ru-RU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внеску </a:t>
            </a:r>
            <a:r>
              <a:rPr lang="uk-UA" altLang="ru-RU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Миколи Гордійчука в наше життя та історію міста.</a:t>
            </a:r>
            <a:endParaRPr lang="ru-RU" altLang="ru-RU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 bwMode="auto">
          <a:xfrm>
            <a:off x="457200" y="-304800"/>
            <a:ext cx="8229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роботи:</a:t>
            </a:r>
            <a:endParaRPr lang="ru-RU" altLang="ru-RU" sz="3600" b="1" i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2456" y="76200"/>
            <a:ext cx="8243888" cy="655638"/>
          </a:xfrm>
        </p:spPr>
        <p:txBody>
          <a:bodyPr/>
          <a:lstStyle/>
          <a:p>
            <a:r>
              <a:rPr lang="uk-UA" altLang="ru-RU" sz="3600" b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Життєпис</a:t>
            </a:r>
            <a:r>
              <a:rPr lang="uk-UA" altLang="ru-RU" sz="36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Миколи </a:t>
            </a:r>
            <a:r>
              <a:rPr lang="uk-UA" altLang="ru-RU" sz="3600" b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Гордійчука</a:t>
            </a:r>
            <a:endParaRPr lang="ru-RU" altLang="ru-RU" sz="3600" b="1" dirty="0">
              <a:solidFill>
                <a:srgbClr val="08080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65429" y="1086729"/>
            <a:ext cx="5043378" cy="5683030"/>
          </a:xfrm>
        </p:spPr>
        <p:txBody>
          <a:bodyPr/>
          <a:lstStyle/>
          <a:p>
            <a:pPr marL="0" indent="266700">
              <a:lnSpc>
                <a:spcPct val="80000"/>
              </a:lnSpc>
              <a:buFontTx/>
              <a:buNone/>
            </a:pP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Народився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родині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військових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Коли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Миколі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виповнився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батьки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отримали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квартиру в м. 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Кам'янці-Подільському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Хмельницької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і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переїхали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туди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266700">
              <a:lnSpc>
                <a:spcPct val="80000"/>
              </a:lnSpc>
              <a:buFontTx/>
              <a:buNone/>
            </a:pP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Навчався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Кам'янець-Подільській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ЗОШ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 7.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Закінчив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Кам'янець-Подільський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Івана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Огієнка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спеціальністю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психолог.</a:t>
            </a:r>
          </a:p>
          <a:p>
            <a:pPr marL="0" indent="266700">
              <a:lnSpc>
                <a:spcPct val="80000"/>
              </a:lnSpc>
              <a:buFontTx/>
              <a:buNone/>
            </a:pP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 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НСОУ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«Пласт» </a:t>
            </a:r>
            <a:r>
              <a:rPr lang="ru-RU" altLang="ru-RU" sz="2400" kern="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1993 року, старший пластун. 2009 року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інструктором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військово-патріотичного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табору «Легіон-12».</a:t>
            </a:r>
          </a:p>
          <a:p>
            <a:pPr marL="0" indent="266700">
              <a:lnSpc>
                <a:spcPct val="80000"/>
              </a:lnSpc>
              <a:buFontTx/>
              <a:buNone/>
            </a:pP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 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Євромайдану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Микола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Гордійчук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ru-RU" sz="2400" kern="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15-й </a:t>
            </a:r>
            <a:r>
              <a:rPr lang="ru-RU" altLang="ru-RU" sz="2400" kern="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сотні</a:t>
            </a:r>
            <a:r>
              <a:rPr lang="ru-RU" altLang="ru-RU" sz="2400" kern="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Самооборони</a:t>
            </a:r>
            <a:r>
              <a:rPr lang="ru-RU" altLang="ru-RU" sz="2400" kern="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майдану «</a:t>
            </a:r>
            <a:r>
              <a:rPr lang="ru-RU" altLang="ru-RU" sz="2400" kern="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Вільні</a:t>
            </a:r>
            <a:r>
              <a:rPr lang="ru-RU" altLang="ru-RU" sz="2400" kern="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люди».</a:t>
            </a:r>
            <a:endParaRPr lang="ru-RU" altLang="ru-RU" sz="2400" kern="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1" name="Picture 13" descr="gordijchuk_mykola_plast_6f2e9"/>
          <p:cNvPicPr>
            <a:picLocks noGrp="1" noChangeAspect="1" noChangeArrowheads="1"/>
          </p:cNvPicPr>
          <p:nvPr>
            <p:ph type="clipArt"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" r="5641"/>
          <a:stretch/>
        </p:blipFill>
        <p:spPr>
          <a:xfrm>
            <a:off x="5108807" y="1075006"/>
            <a:ext cx="3817144" cy="5638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fgewioggesi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7" r="23619"/>
          <a:stretch/>
        </p:blipFill>
        <p:spPr>
          <a:xfrm>
            <a:off x="304800" y="2978198"/>
            <a:ext cx="2957288" cy="3647099"/>
          </a:xfrm>
        </p:spPr>
      </p:pic>
      <p:pic>
        <p:nvPicPr>
          <p:cNvPr id="12298" name="Picture 10" descr="DSC02025-1024x768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1"/>
          <a:stretch/>
        </p:blipFill>
        <p:spPr>
          <a:xfrm>
            <a:off x="3581400" y="2978199"/>
            <a:ext cx="5166094" cy="3647098"/>
          </a:xfrm>
        </p:spPr>
      </p:pic>
      <p:sp>
        <p:nvSpPr>
          <p:cNvPr id="2" name="TextBox 1"/>
          <p:cNvSpPr txBox="1"/>
          <p:nvPr/>
        </p:nvSpPr>
        <p:spPr>
          <a:xfrm>
            <a:off x="133350" y="152400"/>
            <a:ext cx="901065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365125">
              <a:lnSpc>
                <a:spcPct val="90000"/>
              </a:lnSpc>
              <a:buFontTx/>
              <a:buNone/>
            </a:pPr>
            <a:r>
              <a:rPr lang="uk-UA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Захоплювався </a:t>
            </a:r>
            <a:r>
              <a:rPr lang="ru-RU" altLang="ru-RU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військовою</a:t>
            </a:r>
            <a:r>
              <a:rPr lang="ru-RU" altLang="ru-RU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справою. </a:t>
            </a:r>
            <a:r>
              <a:rPr lang="ru-RU" altLang="ru-RU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Планував</a:t>
            </a:r>
            <a:r>
              <a:rPr lang="ru-RU" altLang="ru-RU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altLang="ru-RU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офіцером</a:t>
            </a:r>
            <a:r>
              <a:rPr lang="ru-RU" altLang="ru-RU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5125">
              <a:lnSpc>
                <a:spcPct val="90000"/>
              </a:lnSpc>
              <a:buFontTx/>
              <a:buNone/>
            </a:pPr>
            <a:r>
              <a:rPr lang="ru-RU" altLang="ru-RU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 зону </a:t>
            </a:r>
            <a:r>
              <a:rPr lang="ru-RU" altLang="ru-RU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</a:t>
            </a:r>
            <a:r>
              <a:rPr lang="ru-RU" altLang="ru-RU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відправився</a:t>
            </a:r>
            <a:r>
              <a:rPr lang="ru-RU" altLang="ru-RU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добровольцем та з </a:t>
            </a:r>
            <a:r>
              <a:rPr lang="ru-RU" altLang="ru-RU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altLang="ru-RU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 року служив у </a:t>
            </a:r>
            <a:r>
              <a:rPr lang="ru-RU" altLang="ru-RU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батальйоні</a:t>
            </a:r>
            <a:r>
              <a:rPr lang="ru-RU" altLang="ru-RU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</a:t>
            </a:r>
            <a:r>
              <a:rPr lang="ru-RU" altLang="ru-RU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altLang="ru-RU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«Гарпун», </a:t>
            </a:r>
            <a:r>
              <a:rPr lang="ru-RU" altLang="ru-RU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позивний</a:t>
            </a:r>
            <a:r>
              <a:rPr lang="ru-RU" altLang="ru-RU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Гризун</a:t>
            </a:r>
            <a:r>
              <a:rPr lang="ru-RU" altLang="ru-RU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365125">
              <a:lnSpc>
                <a:spcPct val="90000"/>
              </a:lnSpc>
              <a:buFontTx/>
              <a:buNone/>
            </a:pPr>
            <a:r>
              <a:rPr lang="uk-UA" altLang="ru-RU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 численні осколкові поранення кінцівок і тулуба поблизу блокпосту «Шахта», між містами </a:t>
            </a:r>
            <a:r>
              <a:rPr lang="uk-UA" altLang="ru-RU" sz="24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Авдіївка</a:t>
            </a:r>
            <a:r>
              <a:rPr lang="uk-UA" altLang="ru-RU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altLang="ru-RU" sz="24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Ясинувата</a:t>
            </a:r>
            <a:r>
              <a:rPr lang="uk-UA" altLang="ru-RU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(Донецька область), внаслідок чого помер під час транспортування до військового шпиталю Красноармійська.</a:t>
            </a:r>
            <a:endParaRPr lang="ru-RU" sz="24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33997"/>
            <a:ext cx="3429000" cy="781050"/>
          </a:xfrm>
        </p:spPr>
        <p:txBody>
          <a:bodyPr/>
          <a:lstStyle/>
          <a:p>
            <a:pPr algn="l"/>
            <a:r>
              <a:rPr lang="uk-UA" altLang="ru-RU" b="1" dirty="0" smtClean="0">
                <a:solidFill>
                  <a:srgbClr val="080808"/>
                </a:solidFill>
              </a:rPr>
              <a:t>Творчість</a:t>
            </a:r>
            <a:endParaRPr lang="ru-RU" altLang="ru-RU" b="1" dirty="0">
              <a:solidFill>
                <a:srgbClr val="080808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608732"/>
            <a:ext cx="9067800" cy="2159000"/>
          </a:xfrm>
        </p:spPr>
        <p:txBody>
          <a:bodyPr/>
          <a:lstStyle/>
          <a:p>
            <a:pPr marL="182563" indent="-182563">
              <a:lnSpc>
                <a:spcPct val="80000"/>
              </a:lnSpc>
              <a:buFontTx/>
              <a:buNone/>
            </a:pPr>
            <a:r>
              <a:rPr lang="uk-UA" altLang="ru-RU" sz="1800" dirty="0"/>
              <a:t>  </a:t>
            </a:r>
            <a:r>
              <a:rPr lang="uk-UA" altLang="ru-RU" sz="1800" dirty="0" smtClean="0"/>
              <a:t>		</a:t>
            </a:r>
            <a:r>
              <a:rPr lang="uk-UA" altLang="ru-RU" sz="2400" kern="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Микола </a:t>
            </a:r>
            <a:r>
              <a:rPr lang="uk-UA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 неймовірно цікавою та творчою людиною.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КВК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«Наш Формат».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Ведучий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молодіжної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«Шоу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Кадрів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Відомий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шоумен у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Кам'янці-Подільському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2400" kern="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соліст</a:t>
            </a:r>
            <a:r>
              <a:rPr lang="ru-RU" altLang="ru-RU" sz="2400" kern="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Своєрідне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а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DenDi</a:t>
            </a:r>
            <a:r>
              <a:rPr lang="ru-RU" altLang="ru-RU" sz="2400" kern="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altLang="ru-RU" sz="2400" kern="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Відомий</a:t>
            </a:r>
            <a:r>
              <a:rPr lang="ru-RU" altLang="ru-RU" sz="2400" kern="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 </a:t>
            </a:r>
            <a:r>
              <a:rPr lang="ru-RU" altLang="ru-RU" sz="2400" i="1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</a:t>
            </a:r>
            <a:r>
              <a:rPr lang="ru-RU" altLang="ru-RU" sz="2400" i="1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i="1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Своєрідний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Слухаючи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згадуючи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підростаюче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вчиться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патріотизм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щира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ru-RU" sz="2400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altLang="ru-RU" sz="2400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000" dirty="0"/>
          </a:p>
        </p:txBody>
      </p:sp>
      <p:pic>
        <p:nvPicPr>
          <p:cNvPr id="8198" name="Picture 6" descr="rn2iumeyegq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5"/>
          <a:stretch/>
        </p:blipFill>
        <p:spPr>
          <a:xfrm>
            <a:off x="2000250" y="963743"/>
            <a:ext cx="5524500" cy="3532057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514714" y="-185909"/>
            <a:ext cx="8243887" cy="1314450"/>
          </a:xfrm>
        </p:spPr>
        <p:txBody>
          <a:bodyPr/>
          <a:lstStyle/>
          <a:p>
            <a: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Книги, </a:t>
            </a:r>
            <a:r>
              <a:rPr lang="uk-UA" altLang="ru-RU" sz="36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яких згадується </a:t>
            </a:r>
            <a: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світле </a:t>
            </a:r>
            <a:r>
              <a:rPr lang="uk-UA" altLang="ru-RU" sz="3600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en-US" altLang="ru-RU" sz="36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ru-RU" sz="36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Миколи</a:t>
            </a:r>
            <a:endParaRPr lang="ru-RU" altLang="ru-RU" sz="36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3" name="Picture 13" descr="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4"/>
          <a:stretch/>
        </p:blipFill>
        <p:spPr>
          <a:xfrm>
            <a:off x="1524000" y="1225030"/>
            <a:ext cx="6225316" cy="3956570"/>
          </a:xfrm>
        </p:spPr>
      </p:pic>
      <p:sp>
        <p:nvSpPr>
          <p:cNvPr id="1025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5200650"/>
            <a:ext cx="8534400" cy="1809750"/>
          </a:xfrm>
        </p:spPr>
        <p:txBody>
          <a:bodyPr/>
          <a:lstStyle/>
          <a:p>
            <a:pPr>
              <a:buNone/>
            </a:pPr>
            <a:r>
              <a:rPr lang="uk-UA" altLang="ru-RU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altLang="ru-RU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“Життя мов спалах”, д</a:t>
            </a:r>
            <a:r>
              <a:rPr lang="ru-RU" altLang="ru-RU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книги </a:t>
            </a:r>
            <a:r>
              <a:rPr lang="ru-RU" altLang="ru-RU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занесені</a:t>
            </a:r>
            <a:r>
              <a:rPr lang="ru-RU" altLang="ru-RU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імена</a:t>
            </a:r>
            <a:r>
              <a:rPr lang="ru-RU" altLang="ru-RU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загиблих</a:t>
            </a:r>
            <a:r>
              <a:rPr lang="ru-RU" altLang="ru-RU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захисників</a:t>
            </a:r>
            <a:r>
              <a:rPr lang="ru-RU" altLang="ru-RU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altLang="ru-RU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жителів</a:t>
            </a:r>
            <a:r>
              <a:rPr lang="ru-RU" altLang="ru-RU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Кам’янця-Подільського</a:t>
            </a:r>
            <a:r>
              <a:rPr lang="ru-RU" altLang="ru-RU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випускників</a:t>
            </a:r>
            <a:r>
              <a:rPr lang="ru-RU" altLang="ru-RU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</a:t>
            </a:r>
            <a:r>
              <a:rPr lang="ru-RU" altLang="ru-RU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altLang="ru-RU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altLang="ru-RU" sz="24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altLang="ru-RU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ru-RU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“Це твоя і моя війна”, автор Юлія </a:t>
            </a:r>
            <a:r>
              <a:rPr lang="uk-UA" altLang="ru-RU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Кошель</a:t>
            </a:r>
            <a:r>
              <a:rPr lang="uk-UA" altLang="ru-RU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(дівчина героя). </a:t>
            </a:r>
          </a:p>
          <a:p>
            <a:pPr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8150"/>
            <a:ext cx="8243888" cy="1314450"/>
          </a:xfrm>
        </p:spPr>
        <p:txBody>
          <a:bodyPr/>
          <a:lstStyle/>
          <a:p>
            <a:r>
              <a:rPr lang="uk-UA" altLang="ru-RU" sz="36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написана </a:t>
            </a:r>
            <a: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мною </a:t>
            </a:r>
            <a:b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 </a:t>
            </a:r>
            <a:r>
              <a:rPr lang="uk-UA" altLang="ru-RU" sz="36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концерту </a:t>
            </a:r>
            <a:r>
              <a:rPr lang="uk-UA" altLang="ru-RU" sz="3600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altLang="ru-RU" sz="36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altLang="ru-RU" sz="36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яті у нашій школі та </a:t>
            </a:r>
            <a:r>
              <a:rPr lang="uk-UA" altLang="ru-RU" sz="3600" b="1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РЦКМ</a:t>
            </a:r>
            <a: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36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”Розмай”</a:t>
            </a:r>
            <a:endParaRPr lang="ru-RU" altLang="ru-RU" sz="36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686800" cy="4572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altLang="ru-RU" sz="1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РЦКМ"Розмай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altLang="ru-RU" sz="1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відбувся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пам`яті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світлої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Миколи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Гордійчука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випускника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знайомого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нам як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Своєрідний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Організовував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проводив концерт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найблищий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 і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колега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Миколи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Черняк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в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концерту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приймав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Андрій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Гончаров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гурту "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</a:t>
            </a:r>
            <a:r>
              <a:rPr lang="en-US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i". У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концерті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приймали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напевне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найкращі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гурти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знали Колю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щиру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добру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їхньому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звучали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найкращі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виконував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будучи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солістом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гурту "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Своєрідне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та гурту "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</a:t>
            </a:r>
            <a:r>
              <a:rPr lang="en-US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i". </a:t>
            </a:r>
            <a:r>
              <a:rPr lang="ru-RU" altLang="ru-RU" sz="1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Напочатку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концерту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показаний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документальний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фільм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Гордічука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Миколи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Своєрідний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концерті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друзі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знайомі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рідні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близькі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зал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переповнений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пам`ять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altLang="ru-RU" sz="1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Своєрідного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звучали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присвячені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вірші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"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Пластуни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виконали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знайдений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заповіт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Миколи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Гордійчука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заспівали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Пластовий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обіт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Усім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приймав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та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допомагав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організовувати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концерт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немале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число людей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брат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загиблого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героя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Максим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подарував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футболки з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зображенням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пам`ять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викликав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массу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ми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згадали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героя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вшанували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пам`ять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показують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нам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sz="1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забувати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згубили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заради</a:t>
            </a:r>
            <a:r>
              <a:rPr lang="ru-RU" altLang="ru-RU" sz="1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altLang="ru-RU" sz="1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altLang="ru-RU" sz="18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altLang="ru-RU" sz="18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5486400"/>
            <a:ext cx="8243888" cy="1143000"/>
          </a:xfrm>
        </p:spPr>
        <p:txBody>
          <a:bodyPr/>
          <a:lstStyle/>
          <a:p>
            <a:pPr algn="l"/>
            <a:r>
              <a:rPr lang="uk-UA" altLang="ru-RU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 година у ЗОШ№7</a:t>
            </a:r>
            <a:r>
              <a:rPr lang="uk-UA" altLang="ru-RU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uk-UA" altLang="ru-RU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була ведучою, та активно допомагала в його організації. Атмосфера концерту та ті емоції залишаться в серцях наших учнів назавжди.</a:t>
            </a:r>
            <a:endParaRPr lang="ru-RU" altLang="ru-RU" sz="24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6" name="Picture 6" descr="brYKTtPcsB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144" y="228600"/>
            <a:ext cx="7315200" cy="5129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02142" y="76200"/>
            <a:ext cx="8243888" cy="1066800"/>
          </a:xfrm>
        </p:spPr>
        <p:txBody>
          <a:bodyPr/>
          <a:lstStyle/>
          <a:p>
            <a:r>
              <a:rPr lang="uk-UA" altLang="ru-RU" sz="36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 </a:t>
            </a:r>
            <a:r>
              <a:rPr lang="uk-UA" altLang="ru-RU" sz="3600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altLang="ru-RU" sz="36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altLang="ru-RU" sz="36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яті </a:t>
            </a:r>
            <a: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6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altLang="ru-RU" sz="3600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РЦКМ</a:t>
            </a:r>
            <a:r>
              <a:rPr lang="uk-UA" altLang="ru-RU" sz="36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“Розмай”</a:t>
            </a:r>
            <a:endParaRPr lang="ru-RU" altLang="ru-RU" sz="36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0" name="Picture 6" descr="coll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1" y="1219200"/>
            <a:ext cx="6095999" cy="54692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650</TotalTime>
  <Words>701</Words>
  <Application>Microsoft Office PowerPoint</Application>
  <PresentationFormat>Экран 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Verdana</vt:lpstr>
      <vt:lpstr>Шары</vt:lpstr>
      <vt:lpstr>Життя, мов спалах …</vt:lpstr>
      <vt:lpstr>Презентация PowerPoint</vt:lpstr>
      <vt:lpstr>Життєпис Миколи Гордійчука</vt:lpstr>
      <vt:lpstr>Презентация PowerPoint</vt:lpstr>
      <vt:lpstr>Творчість</vt:lpstr>
      <vt:lpstr>Книги, в яких згадується  світле ім’я Миколи</vt:lpstr>
      <vt:lpstr>Стаття написана мною  після проведення концерту пам`яті у нашій школі та РЦКМ ”Розмай”</vt:lpstr>
      <vt:lpstr>Виховна година у ЗОШ№7, де я була ведучою, та активно допомагала в його організації. Атмосфера концерту та ті емоції залишаться в серцях наших учнів назавжди.</vt:lpstr>
      <vt:lpstr>Концерт пам`яті  у РЦКМ “Розмай”</vt:lpstr>
      <vt:lpstr>Вручення коштів,  зібраних благодійною акцією  в нашій школі</vt:lpstr>
      <vt:lpstr>Заслуги</vt:lpstr>
      <vt:lpstr>Ім’я героя викарбуване  на меморіальній дошці,  що встановлена на фасаді ЗОШ№7</vt:lpstr>
      <vt:lpstr>Висновок дослідження</vt:lpstr>
      <vt:lpstr>До всього вище сказаного  хотілось би додати свій вірш,  що присвячений Йому,  Герою України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leader</cp:lastModifiedBy>
  <cp:revision>23</cp:revision>
  <cp:lastPrinted>1601-01-01T00:00:00Z</cp:lastPrinted>
  <dcterms:created xsi:type="dcterms:W3CDTF">2017-03-23T15:38:51Z</dcterms:created>
  <dcterms:modified xsi:type="dcterms:W3CDTF">2017-04-14T09:55:50Z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