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56" r:id="rId3"/>
    <p:sldId id="257" r:id="rId4"/>
    <p:sldId id="258" r:id="rId5"/>
    <p:sldId id="269" r:id="rId6"/>
    <p:sldId id="260" r:id="rId7"/>
    <p:sldId id="270" r:id="rId8"/>
    <p:sldId id="267" r:id="rId9"/>
    <p:sldId id="272" r:id="rId10"/>
    <p:sldId id="273" r:id="rId11"/>
    <p:sldId id="274" r:id="rId12"/>
    <p:sldId id="275" r:id="rId13"/>
    <p:sldId id="276" r:id="rId14"/>
    <p:sldId id="277" r:id="rId15"/>
    <p:sldId id="268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BE114-28ED-4917-AAF8-C0FFC6DD820F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3168E8F-3EBC-4371-8428-2C9ABECF5D0E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земельного фонду  Харківської області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C1504B-1F80-4328-A0E3-2C40B97B0359}" type="parTrans" cxnId="{D0607029-BF93-412F-9B73-AA6997EAA55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7172D8-2849-4A2B-9015-C9A3561CE95B}" type="sibTrans" cxnId="{D0607029-BF93-412F-9B73-AA6997EAA55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5D01DA8-6950-4D60-A64E-176EFA6A6BFD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uk-UA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Землі</a:t>
          </a:r>
          <a:r>
            <a:rPr lang="uk-UA" sz="14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без рослинного покриву  1,1%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9CB8D7-F552-4597-95F1-C891F20653AB}" type="sibTrans" cxnId="{FC778B6B-9611-44D4-B587-6CF7D68ABE3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174506E-42FB-4E2B-9151-99E2CD135183}" type="parTrans" cxnId="{FC778B6B-9611-44D4-B587-6CF7D68ABE32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EB0607D-AA4D-4B10-B502-3998A23FF80F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uk-UA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Забудовані</a:t>
          </a:r>
          <a:r>
            <a:rPr lang="uk-UA" sz="14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землі 4,8%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4C2063-B00D-4059-8441-4ED879D73D8F}" type="sibTrans" cxnId="{2C30BB01-0768-422F-A142-2ADACF025F0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6B83E6A-A7E2-4011-81AF-2A1D9DB745E3}" type="parTrans" cxnId="{2C30BB01-0768-422F-A142-2ADACF025F0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AA82641-2270-462A-AFD0-A725D625AD15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Сільськогосподарські землі</a:t>
          </a:r>
        </a:p>
        <a:p>
          <a:r>
            <a:rPr lang="uk-UA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78,9%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CAB2F3-8B2B-4EAE-AFE5-B2B3BCC9BF2A}" type="sibTrans" cxnId="{EB43E35D-FCF1-490B-B168-17286A0C7B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C775808-364A-4408-B90C-087154FB299D}" type="parTrans" cxnId="{EB43E35D-FCF1-490B-B168-17286A0C7B3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8B018A8-ABEB-4C71-A8E6-3E076D133CFE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uk-UA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Ліси</a:t>
          </a:r>
          <a:r>
            <a:rPr lang="uk-UA" sz="14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13,3%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1EDF92-88E7-434B-894E-3BEDB9679327}" type="parTrans" cxnId="{085865BD-FBE6-4825-AD11-95BAC98103B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5ABD8C4-D1E3-4E87-A75C-55C14323F8E9}" type="sibTrans" cxnId="{085865BD-FBE6-4825-AD11-95BAC98103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4BB05C2-93FE-4176-B119-18AB77029B35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uk-UA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</a:t>
          </a:r>
          <a:r>
            <a:rPr lang="uk-UA" sz="14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водою 1,9%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2E636A-37A8-46C0-A73E-2E4F77070A08}" type="parTrans" cxnId="{B175EB84-AF0D-495B-8B62-DA7321FD3C6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D0E8496-8BDA-4FFE-8657-084435B7C9E3}" type="sibTrans" cxnId="{B175EB84-AF0D-495B-8B62-DA7321FD3C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DC5C9F1-CEC2-4A85-B2F1-E04DE40DDEBD}" type="pres">
      <dgm:prSet presAssocID="{763BE114-28ED-4917-AAF8-C0FFC6DD82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165ECA-6466-4EE9-AA7F-F1077F60C753}" type="pres">
      <dgm:prSet presAssocID="{53168E8F-3EBC-4371-8428-2C9ABECF5D0E}" presName="hierRoot1" presStyleCnt="0"/>
      <dgm:spPr/>
    </dgm:pt>
    <dgm:pt modelId="{24647761-B17C-499D-AD78-20E0A032A045}" type="pres">
      <dgm:prSet presAssocID="{53168E8F-3EBC-4371-8428-2C9ABECF5D0E}" presName="composite" presStyleCnt="0"/>
      <dgm:spPr/>
    </dgm:pt>
    <dgm:pt modelId="{D5E5B164-C26C-4D08-B6A2-447AC6F214BC}" type="pres">
      <dgm:prSet presAssocID="{53168E8F-3EBC-4371-8428-2C9ABECF5D0E}" presName="background" presStyleLbl="node0" presStyleIdx="0" presStyleCnt="1"/>
      <dgm:spPr/>
    </dgm:pt>
    <dgm:pt modelId="{6286D832-C12B-4B89-AA6A-31EFC000CA4A}" type="pres">
      <dgm:prSet presAssocID="{53168E8F-3EBC-4371-8428-2C9ABECF5D0E}" presName="text" presStyleLbl="fgAcc0" presStyleIdx="0" presStyleCnt="1" custScaleX="763471" custLinFactNeighborX="3609" custLinFactNeighborY="-2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5EEBF1-5516-4AED-B966-F11F7DC1A7FB}" type="pres">
      <dgm:prSet presAssocID="{53168E8F-3EBC-4371-8428-2C9ABECF5D0E}" presName="hierChild2" presStyleCnt="0"/>
      <dgm:spPr/>
    </dgm:pt>
    <dgm:pt modelId="{457F3771-5E70-444D-A447-2CCB577E1ACE}" type="pres">
      <dgm:prSet presAssocID="{0C775808-364A-4408-B90C-087154FB299D}" presName="Name10" presStyleLbl="parChTrans1D2" presStyleIdx="0" presStyleCnt="5"/>
      <dgm:spPr/>
      <dgm:t>
        <a:bodyPr/>
        <a:lstStyle/>
        <a:p>
          <a:endParaRPr lang="ru-RU"/>
        </a:p>
      </dgm:t>
    </dgm:pt>
    <dgm:pt modelId="{DED63EC0-F90E-4BF6-8CDF-C2EE48A9E4D3}" type="pres">
      <dgm:prSet presAssocID="{1AA82641-2270-462A-AFD0-A725D625AD15}" presName="hierRoot2" presStyleCnt="0"/>
      <dgm:spPr/>
    </dgm:pt>
    <dgm:pt modelId="{02C2B6C9-7914-4252-8EC7-2A0D7D664E6D}" type="pres">
      <dgm:prSet presAssocID="{1AA82641-2270-462A-AFD0-A725D625AD15}" presName="composite2" presStyleCnt="0"/>
      <dgm:spPr/>
    </dgm:pt>
    <dgm:pt modelId="{193FA7FA-E64E-4387-A085-277FD1B7A8E9}" type="pres">
      <dgm:prSet presAssocID="{1AA82641-2270-462A-AFD0-A725D625AD15}" presName="background2" presStyleLbl="node2" presStyleIdx="0" presStyleCnt="5"/>
      <dgm:spPr/>
    </dgm:pt>
    <dgm:pt modelId="{09E943C4-7E8B-403F-BEF9-CBB08F5B6D5B}" type="pres">
      <dgm:prSet presAssocID="{1AA82641-2270-462A-AFD0-A725D625AD15}" presName="text2" presStyleLbl="fgAcc2" presStyleIdx="0" presStyleCnt="5" custScaleX="168449" custScaleY="320451" custLinFactX="-402" custLinFactNeighborX="-100000" custLinFactNeighborY="14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C281F0-3331-401E-A00F-7B620F0B96B4}" type="pres">
      <dgm:prSet presAssocID="{1AA82641-2270-462A-AFD0-A725D625AD15}" presName="hierChild3" presStyleCnt="0"/>
      <dgm:spPr/>
    </dgm:pt>
    <dgm:pt modelId="{FC43CFFE-DAE3-473D-9573-1BF754BF8C46}" type="pres">
      <dgm:prSet presAssocID="{EA1EDF92-88E7-434B-894E-3BEDB9679327}" presName="Name10" presStyleLbl="parChTrans1D2" presStyleIdx="1" presStyleCnt="5"/>
      <dgm:spPr/>
      <dgm:t>
        <a:bodyPr/>
        <a:lstStyle/>
        <a:p>
          <a:endParaRPr lang="ru-RU"/>
        </a:p>
      </dgm:t>
    </dgm:pt>
    <dgm:pt modelId="{C92AC110-CBE5-44D2-AF17-B41529CA85E3}" type="pres">
      <dgm:prSet presAssocID="{78B018A8-ABEB-4C71-A8E6-3E076D133CFE}" presName="hierRoot2" presStyleCnt="0"/>
      <dgm:spPr/>
    </dgm:pt>
    <dgm:pt modelId="{6ABA716D-5093-4455-AB10-865AABA67372}" type="pres">
      <dgm:prSet presAssocID="{78B018A8-ABEB-4C71-A8E6-3E076D133CFE}" presName="composite2" presStyleCnt="0"/>
      <dgm:spPr/>
    </dgm:pt>
    <dgm:pt modelId="{2B581DA9-0F0D-41E0-A806-A98D3CB6CE60}" type="pres">
      <dgm:prSet presAssocID="{78B018A8-ABEB-4C71-A8E6-3E076D133CFE}" presName="background2" presStyleLbl="node2" presStyleIdx="1" presStyleCnt="5"/>
      <dgm:spPr/>
    </dgm:pt>
    <dgm:pt modelId="{69081354-1D2C-4552-99A5-9EB3A3302ADE}" type="pres">
      <dgm:prSet presAssocID="{78B018A8-ABEB-4C71-A8E6-3E076D133CFE}" presName="text2" presStyleLbl="fgAcc2" presStyleIdx="1" presStyleCnt="5" custScaleX="160376" custScaleY="326564" custLinFactNeighborX="-48489" custLinFactNeighborY="7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C7F2A4-F79D-499D-88FD-C38562993F3F}" type="pres">
      <dgm:prSet presAssocID="{78B018A8-ABEB-4C71-A8E6-3E076D133CFE}" presName="hierChild3" presStyleCnt="0"/>
      <dgm:spPr/>
    </dgm:pt>
    <dgm:pt modelId="{DDFCE747-B8C7-4F33-A0AE-E3042A8FDA7C}" type="pres">
      <dgm:prSet presAssocID="{A6B83E6A-A7E2-4011-81AF-2A1D9DB745E3}" presName="Name10" presStyleLbl="parChTrans1D2" presStyleIdx="2" presStyleCnt="5"/>
      <dgm:spPr/>
      <dgm:t>
        <a:bodyPr/>
        <a:lstStyle/>
        <a:p>
          <a:endParaRPr lang="ru-RU"/>
        </a:p>
      </dgm:t>
    </dgm:pt>
    <dgm:pt modelId="{FE1A8484-4365-4A29-A7B7-F7A1F5571CC5}" type="pres">
      <dgm:prSet presAssocID="{FEB0607D-AA4D-4B10-B502-3998A23FF80F}" presName="hierRoot2" presStyleCnt="0"/>
      <dgm:spPr/>
    </dgm:pt>
    <dgm:pt modelId="{89290563-C2A8-4828-8B7F-D3A2C81699C4}" type="pres">
      <dgm:prSet presAssocID="{FEB0607D-AA4D-4B10-B502-3998A23FF80F}" presName="composite2" presStyleCnt="0"/>
      <dgm:spPr/>
    </dgm:pt>
    <dgm:pt modelId="{7C52A4C5-3322-42F8-A066-59063DB21B8E}" type="pres">
      <dgm:prSet presAssocID="{FEB0607D-AA4D-4B10-B502-3998A23FF80F}" presName="background2" presStyleLbl="node2" presStyleIdx="2" presStyleCnt="5"/>
      <dgm:spPr/>
    </dgm:pt>
    <dgm:pt modelId="{05703F7B-B2E4-402C-A520-F5F2F1D1BF8D}" type="pres">
      <dgm:prSet presAssocID="{FEB0607D-AA4D-4B10-B502-3998A23FF80F}" presName="text2" presStyleLbl="fgAcc2" presStyleIdx="2" presStyleCnt="5" custScaleX="159767" custScaleY="316971" custLinFactNeighborX="16183" custLinFactNeighborY="35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6359AE-9BC9-4FF6-8DBF-0EE2992B02C6}" type="pres">
      <dgm:prSet presAssocID="{FEB0607D-AA4D-4B10-B502-3998A23FF80F}" presName="hierChild3" presStyleCnt="0"/>
      <dgm:spPr/>
    </dgm:pt>
    <dgm:pt modelId="{48909D52-568D-4975-8C74-29F9CD16E2EC}" type="pres">
      <dgm:prSet presAssocID="{F174506E-42FB-4E2B-9151-99E2CD135183}" presName="Name10" presStyleLbl="parChTrans1D2" presStyleIdx="3" presStyleCnt="5"/>
      <dgm:spPr/>
      <dgm:t>
        <a:bodyPr/>
        <a:lstStyle/>
        <a:p>
          <a:endParaRPr lang="ru-RU"/>
        </a:p>
      </dgm:t>
    </dgm:pt>
    <dgm:pt modelId="{207A9DB0-0E25-48E6-8046-37A98732B7AF}" type="pres">
      <dgm:prSet presAssocID="{C5D01DA8-6950-4D60-A64E-176EFA6A6BFD}" presName="hierRoot2" presStyleCnt="0"/>
      <dgm:spPr/>
    </dgm:pt>
    <dgm:pt modelId="{92DE9970-EC10-4D0F-AA3F-4E36D881C253}" type="pres">
      <dgm:prSet presAssocID="{C5D01DA8-6950-4D60-A64E-176EFA6A6BFD}" presName="composite2" presStyleCnt="0"/>
      <dgm:spPr/>
    </dgm:pt>
    <dgm:pt modelId="{1E263E34-5564-49F9-B438-2E12F1AF3E64}" type="pres">
      <dgm:prSet presAssocID="{C5D01DA8-6950-4D60-A64E-176EFA6A6BFD}" presName="background2" presStyleLbl="node2" presStyleIdx="3" presStyleCnt="5"/>
      <dgm:spPr/>
    </dgm:pt>
    <dgm:pt modelId="{C5C48BA1-A6B0-4F52-AF45-ABE016E8D3BD}" type="pres">
      <dgm:prSet presAssocID="{C5D01DA8-6950-4D60-A64E-176EFA6A6BFD}" presName="text2" presStyleLbl="fgAcc2" presStyleIdx="3" presStyleCnt="5" custScaleX="149213" custScaleY="333966" custLinFactNeighborX="67611" custLinFactNeighborY="-6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ACBD79-C4EA-4B39-9CC9-12D6A9320DAA}" type="pres">
      <dgm:prSet presAssocID="{C5D01DA8-6950-4D60-A64E-176EFA6A6BFD}" presName="hierChild3" presStyleCnt="0"/>
      <dgm:spPr/>
    </dgm:pt>
    <dgm:pt modelId="{F934D70A-8C55-469A-B1C8-09290CBF5BAE}" type="pres">
      <dgm:prSet presAssocID="{972E636A-37A8-46C0-A73E-2E4F77070A08}" presName="Name10" presStyleLbl="parChTrans1D2" presStyleIdx="4" presStyleCnt="5"/>
      <dgm:spPr/>
      <dgm:t>
        <a:bodyPr/>
        <a:lstStyle/>
        <a:p>
          <a:endParaRPr lang="ru-RU"/>
        </a:p>
      </dgm:t>
    </dgm:pt>
    <dgm:pt modelId="{B5212939-498D-4742-8088-871C695D0B87}" type="pres">
      <dgm:prSet presAssocID="{D4BB05C2-93FE-4176-B119-18AB77029B35}" presName="hierRoot2" presStyleCnt="0"/>
      <dgm:spPr/>
    </dgm:pt>
    <dgm:pt modelId="{77A9619F-AC91-447C-9CEE-CB164ED61992}" type="pres">
      <dgm:prSet presAssocID="{D4BB05C2-93FE-4176-B119-18AB77029B35}" presName="composite2" presStyleCnt="0"/>
      <dgm:spPr/>
    </dgm:pt>
    <dgm:pt modelId="{99F05359-23B4-4667-B16F-ABE1FDF0AC8F}" type="pres">
      <dgm:prSet presAssocID="{D4BB05C2-93FE-4176-B119-18AB77029B35}" presName="background2" presStyleLbl="node2" presStyleIdx="4" presStyleCnt="5"/>
      <dgm:spPr/>
    </dgm:pt>
    <dgm:pt modelId="{C77BC4D9-4049-4F79-BD5E-0C3AFAF5BBC2}" type="pres">
      <dgm:prSet presAssocID="{D4BB05C2-93FE-4176-B119-18AB77029B35}" presName="text2" presStyleLbl="fgAcc2" presStyleIdx="4" presStyleCnt="5" custScaleX="144120" custScaleY="342425" custLinFactX="38176" custLinFactNeighborX="100000" custLinFactNeighborY="7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078989-EB10-43CA-AA65-E398CDF3D192}" type="pres">
      <dgm:prSet presAssocID="{D4BB05C2-93FE-4176-B119-18AB77029B35}" presName="hierChild3" presStyleCnt="0"/>
      <dgm:spPr/>
    </dgm:pt>
  </dgm:ptLst>
  <dgm:cxnLst>
    <dgm:cxn modelId="{C1E98F8D-0F69-4E22-80E4-EC0FE0AC13D5}" type="presOf" srcId="{D4BB05C2-93FE-4176-B119-18AB77029B35}" destId="{C77BC4D9-4049-4F79-BD5E-0C3AFAF5BBC2}" srcOrd="0" destOrd="0" presId="urn:microsoft.com/office/officeart/2005/8/layout/hierarchy1"/>
    <dgm:cxn modelId="{133B6A6E-6C10-4097-AF10-66F830EA5072}" type="presOf" srcId="{53168E8F-3EBC-4371-8428-2C9ABECF5D0E}" destId="{6286D832-C12B-4B89-AA6A-31EFC000CA4A}" srcOrd="0" destOrd="0" presId="urn:microsoft.com/office/officeart/2005/8/layout/hierarchy1"/>
    <dgm:cxn modelId="{510ADE3B-5F9C-4597-9DC2-0881DF0B0CBC}" type="presOf" srcId="{FEB0607D-AA4D-4B10-B502-3998A23FF80F}" destId="{05703F7B-B2E4-402C-A520-F5F2F1D1BF8D}" srcOrd="0" destOrd="0" presId="urn:microsoft.com/office/officeart/2005/8/layout/hierarchy1"/>
    <dgm:cxn modelId="{B175EB84-AF0D-495B-8B62-DA7321FD3C6B}" srcId="{53168E8F-3EBC-4371-8428-2C9ABECF5D0E}" destId="{D4BB05C2-93FE-4176-B119-18AB77029B35}" srcOrd="4" destOrd="0" parTransId="{972E636A-37A8-46C0-A73E-2E4F77070A08}" sibTransId="{4D0E8496-8BDA-4FFE-8657-084435B7C9E3}"/>
    <dgm:cxn modelId="{4FF031D2-D006-44FF-8CF6-89A149C17D4F}" type="presOf" srcId="{EA1EDF92-88E7-434B-894E-3BEDB9679327}" destId="{FC43CFFE-DAE3-473D-9573-1BF754BF8C46}" srcOrd="0" destOrd="0" presId="urn:microsoft.com/office/officeart/2005/8/layout/hierarchy1"/>
    <dgm:cxn modelId="{EB43E35D-FCF1-490B-B168-17286A0C7B31}" srcId="{53168E8F-3EBC-4371-8428-2C9ABECF5D0E}" destId="{1AA82641-2270-462A-AFD0-A725D625AD15}" srcOrd="0" destOrd="0" parTransId="{0C775808-364A-4408-B90C-087154FB299D}" sibTransId="{ADCAB2F3-8B2B-4EAE-AFE5-B2B3BCC9BF2A}"/>
    <dgm:cxn modelId="{FC778B6B-9611-44D4-B587-6CF7D68ABE32}" srcId="{53168E8F-3EBC-4371-8428-2C9ABECF5D0E}" destId="{C5D01DA8-6950-4D60-A64E-176EFA6A6BFD}" srcOrd="3" destOrd="0" parTransId="{F174506E-42FB-4E2B-9151-99E2CD135183}" sibTransId="{969CB8D7-F552-4597-95F1-C891F20653AB}"/>
    <dgm:cxn modelId="{F74FCC76-69F2-4D91-9474-CF4B15A44D54}" type="presOf" srcId="{972E636A-37A8-46C0-A73E-2E4F77070A08}" destId="{F934D70A-8C55-469A-B1C8-09290CBF5BAE}" srcOrd="0" destOrd="0" presId="urn:microsoft.com/office/officeart/2005/8/layout/hierarchy1"/>
    <dgm:cxn modelId="{09FAE7DB-A001-46A4-BA3B-A3D34C95DEF6}" type="presOf" srcId="{F174506E-42FB-4E2B-9151-99E2CD135183}" destId="{48909D52-568D-4975-8C74-29F9CD16E2EC}" srcOrd="0" destOrd="0" presId="urn:microsoft.com/office/officeart/2005/8/layout/hierarchy1"/>
    <dgm:cxn modelId="{4753B247-CDEC-4CBB-94F2-84068DEC7C04}" type="presOf" srcId="{C5D01DA8-6950-4D60-A64E-176EFA6A6BFD}" destId="{C5C48BA1-A6B0-4F52-AF45-ABE016E8D3BD}" srcOrd="0" destOrd="0" presId="urn:microsoft.com/office/officeart/2005/8/layout/hierarchy1"/>
    <dgm:cxn modelId="{06F5E2F8-ADBB-47D0-9074-CEAF0528CBD2}" type="presOf" srcId="{763BE114-28ED-4917-AAF8-C0FFC6DD820F}" destId="{4DC5C9F1-CEC2-4A85-B2F1-E04DE40DDEBD}" srcOrd="0" destOrd="0" presId="urn:microsoft.com/office/officeart/2005/8/layout/hierarchy1"/>
    <dgm:cxn modelId="{797A6A5C-5309-43A3-B480-C6641195ADEB}" type="presOf" srcId="{1AA82641-2270-462A-AFD0-A725D625AD15}" destId="{09E943C4-7E8B-403F-BEF9-CBB08F5B6D5B}" srcOrd="0" destOrd="0" presId="urn:microsoft.com/office/officeart/2005/8/layout/hierarchy1"/>
    <dgm:cxn modelId="{FD1519A6-E137-4639-8DBB-1C568A55EA69}" type="presOf" srcId="{0C775808-364A-4408-B90C-087154FB299D}" destId="{457F3771-5E70-444D-A447-2CCB577E1ACE}" srcOrd="0" destOrd="0" presId="urn:microsoft.com/office/officeart/2005/8/layout/hierarchy1"/>
    <dgm:cxn modelId="{085865BD-FBE6-4825-AD11-95BAC98103B5}" srcId="{53168E8F-3EBC-4371-8428-2C9ABECF5D0E}" destId="{78B018A8-ABEB-4C71-A8E6-3E076D133CFE}" srcOrd="1" destOrd="0" parTransId="{EA1EDF92-88E7-434B-894E-3BEDB9679327}" sibTransId="{55ABD8C4-D1E3-4E87-A75C-55C14323F8E9}"/>
    <dgm:cxn modelId="{A4404B86-20C8-4398-BBBE-BE6EBB87E058}" type="presOf" srcId="{A6B83E6A-A7E2-4011-81AF-2A1D9DB745E3}" destId="{DDFCE747-B8C7-4F33-A0AE-E3042A8FDA7C}" srcOrd="0" destOrd="0" presId="urn:microsoft.com/office/officeart/2005/8/layout/hierarchy1"/>
    <dgm:cxn modelId="{D0607029-BF93-412F-9B73-AA6997EAA557}" srcId="{763BE114-28ED-4917-AAF8-C0FFC6DD820F}" destId="{53168E8F-3EBC-4371-8428-2C9ABECF5D0E}" srcOrd="0" destOrd="0" parTransId="{E4C1504B-1F80-4328-A0E3-2C40B97B0359}" sibTransId="{B07172D8-2849-4A2B-9015-C9A3561CE95B}"/>
    <dgm:cxn modelId="{2C30BB01-0768-422F-A142-2ADACF025F04}" srcId="{53168E8F-3EBC-4371-8428-2C9ABECF5D0E}" destId="{FEB0607D-AA4D-4B10-B502-3998A23FF80F}" srcOrd="2" destOrd="0" parTransId="{A6B83E6A-A7E2-4011-81AF-2A1D9DB745E3}" sibTransId="{C64C2063-B00D-4059-8441-4ED879D73D8F}"/>
    <dgm:cxn modelId="{BA5C7072-A5A8-4FE3-A150-614C63B393F6}" type="presOf" srcId="{78B018A8-ABEB-4C71-A8E6-3E076D133CFE}" destId="{69081354-1D2C-4552-99A5-9EB3A3302ADE}" srcOrd="0" destOrd="0" presId="urn:microsoft.com/office/officeart/2005/8/layout/hierarchy1"/>
    <dgm:cxn modelId="{2A722563-FED5-42EA-B230-479056208774}" type="presParOf" srcId="{4DC5C9F1-CEC2-4A85-B2F1-E04DE40DDEBD}" destId="{F7165ECA-6466-4EE9-AA7F-F1077F60C753}" srcOrd="0" destOrd="0" presId="urn:microsoft.com/office/officeart/2005/8/layout/hierarchy1"/>
    <dgm:cxn modelId="{0973EB97-6E16-4DF3-9C12-68DEBDD439E0}" type="presParOf" srcId="{F7165ECA-6466-4EE9-AA7F-F1077F60C753}" destId="{24647761-B17C-499D-AD78-20E0A032A045}" srcOrd="0" destOrd="0" presId="urn:microsoft.com/office/officeart/2005/8/layout/hierarchy1"/>
    <dgm:cxn modelId="{5EDCD824-F48E-46C1-973D-896D85D91C7B}" type="presParOf" srcId="{24647761-B17C-499D-AD78-20E0A032A045}" destId="{D5E5B164-C26C-4D08-B6A2-447AC6F214BC}" srcOrd="0" destOrd="0" presId="urn:microsoft.com/office/officeart/2005/8/layout/hierarchy1"/>
    <dgm:cxn modelId="{B117A1E4-3C40-4355-9838-54F35837F65D}" type="presParOf" srcId="{24647761-B17C-499D-AD78-20E0A032A045}" destId="{6286D832-C12B-4B89-AA6A-31EFC000CA4A}" srcOrd="1" destOrd="0" presId="urn:microsoft.com/office/officeart/2005/8/layout/hierarchy1"/>
    <dgm:cxn modelId="{2AB8A747-34D9-4ED3-ADC0-B31219DB3500}" type="presParOf" srcId="{F7165ECA-6466-4EE9-AA7F-F1077F60C753}" destId="{FA5EEBF1-5516-4AED-B966-F11F7DC1A7FB}" srcOrd="1" destOrd="0" presId="urn:microsoft.com/office/officeart/2005/8/layout/hierarchy1"/>
    <dgm:cxn modelId="{0DD89239-A6DB-46BB-B435-F8148425267D}" type="presParOf" srcId="{FA5EEBF1-5516-4AED-B966-F11F7DC1A7FB}" destId="{457F3771-5E70-444D-A447-2CCB577E1ACE}" srcOrd="0" destOrd="0" presId="urn:microsoft.com/office/officeart/2005/8/layout/hierarchy1"/>
    <dgm:cxn modelId="{9575467E-F0C9-4A0D-80E7-D585D73B5C45}" type="presParOf" srcId="{FA5EEBF1-5516-4AED-B966-F11F7DC1A7FB}" destId="{DED63EC0-F90E-4BF6-8CDF-C2EE48A9E4D3}" srcOrd="1" destOrd="0" presId="urn:microsoft.com/office/officeart/2005/8/layout/hierarchy1"/>
    <dgm:cxn modelId="{B4DF91E0-CFEC-4AD6-92C2-5C5F26AC60B9}" type="presParOf" srcId="{DED63EC0-F90E-4BF6-8CDF-C2EE48A9E4D3}" destId="{02C2B6C9-7914-4252-8EC7-2A0D7D664E6D}" srcOrd="0" destOrd="0" presId="urn:microsoft.com/office/officeart/2005/8/layout/hierarchy1"/>
    <dgm:cxn modelId="{68AD6687-4E47-4458-8419-DABC73D1CF36}" type="presParOf" srcId="{02C2B6C9-7914-4252-8EC7-2A0D7D664E6D}" destId="{193FA7FA-E64E-4387-A085-277FD1B7A8E9}" srcOrd="0" destOrd="0" presId="urn:microsoft.com/office/officeart/2005/8/layout/hierarchy1"/>
    <dgm:cxn modelId="{F6977CC1-CABF-438F-99AD-5CBB5B117E7E}" type="presParOf" srcId="{02C2B6C9-7914-4252-8EC7-2A0D7D664E6D}" destId="{09E943C4-7E8B-403F-BEF9-CBB08F5B6D5B}" srcOrd="1" destOrd="0" presId="urn:microsoft.com/office/officeart/2005/8/layout/hierarchy1"/>
    <dgm:cxn modelId="{0AFF148A-13A5-4BF5-BA53-6524708D09A1}" type="presParOf" srcId="{DED63EC0-F90E-4BF6-8CDF-C2EE48A9E4D3}" destId="{64C281F0-3331-401E-A00F-7B620F0B96B4}" srcOrd="1" destOrd="0" presId="urn:microsoft.com/office/officeart/2005/8/layout/hierarchy1"/>
    <dgm:cxn modelId="{2D613BBB-23DA-47D6-8907-5D919B58482D}" type="presParOf" srcId="{FA5EEBF1-5516-4AED-B966-F11F7DC1A7FB}" destId="{FC43CFFE-DAE3-473D-9573-1BF754BF8C46}" srcOrd="2" destOrd="0" presId="urn:microsoft.com/office/officeart/2005/8/layout/hierarchy1"/>
    <dgm:cxn modelId="{4E58508C-2BC1-4E17-9385-4B2078603782}" type="presParOf" srcId="{FA5EEBF1-5516-4AED-B966-F11F7DC1A7FB}" destId="{C92AC110-CBE5-44D2-AF17-B41529CA85E3}" srcOrd="3" destOrd="0" presId="urn:microsoft.com/office/officeart/2005/8/layout/hierarchy1"/>
    <dgm:cxn modelId="{72698C60-D241-4DD3-8DD2-7F1E533A65F0}" type="presParOf" srcId="{C92AC110-CBE5-44D2-AF17-B41529CA85E3}" destId="{6ABA716D-5093-4455-AB10-865AABA67372}" srcOrd="0" destOrd="0" presId="urn:microsoft.com/office/officeart/2005/8/layout/hierarchy1"/>
    <dgm:cxn modelId="{CD0827E1-34B4-4D78-9445-BF6B692AD0E5}" type="presParOf" srcId="{6ABA716D-5093-4455-AB10-865AABA67372}" destId="{2B581DA9-0F0D-41E0-A806-A98D3CB6CE60}" srcOrd="0" destOrd="0" presId="urn:microsoft.com/office/officeart/2005/8/layout/hierarchy1"/>
    <dgm:cxn modelId="{89CD237A-1E3D-4B0B-B05B-E7965E002BC4}" type="presParOf" srcId="{6ABA716D-5093-4455-AB10-865AABA67372}" destId="{69081354-1D2C-4552-99A5-9EB3A3302ADE}" srcOrd="1" destOrd="0" presId="urn:microsoft.com/office/officeart/2005/8/layout/hierarchy1"/>
    <dgm:cxn modelId="{E8BF92CA-6108-48B1-8EDE-0F9000003A5D}" type="presParOf" srcId="{C92AC110-CBE5-44D2-AF17-B41529CA85E3}" destId="{64C7F2A4-F79D-499D-88FD-C38562993F3F}" srcOrd="1" destOrd="0" presId="urn:microsoft.com/office/officeart/2005/8/layout/hierarchy1"/>
    <dgm:cxn modelId="{CCC13328-D263-49B6-B2B0-121D2D24A9DA}" type="presParOf" srcId="{FA5EEBF1-5516-4AED-B966-F11F7DC1A7FB}" destId="{DDFCE747-B8C7-4F33-A0AE-E3042A8FDA7C}" srcOrd="4" destOrd="0" presId="urn:microsoft.com/office/officeart/2005/8/layout/hierarchy1"/>
    <dgm:cxn modelId="{1B446D6C-D758-4935-BC5C-A5B42ACF8A22}" type="presParOf" srcId="{FA5EEBF1-5516-4AED-B966-F11F7DC1A7FB}" destId="{FE1A8484-4365-4A29-A7B7-F7A1F5571CC5}" srcOrd="5" destOrd="0" presId="urn:microsoft.com/office/officeart/2005/8/layout/hierarchy1"/>
    <dgm:cxn modelId="{ABE861BF-8414-4A15-9E91-3B47BBF2492B}" type="presParOf" srcId="{FE1A8484-4365-4A29-A7B7-F7A1F5571CC5}" destId="{89290563-C2A8-4828-8B7F-D3A2C81699C4}" srcOrd="0" destOrd="0" presId="urn:microsoft.com/office/officeart/2005/8/layout/hierarchy1"/>
    <dgm:cxn modelId="{1922B19B-A85D-437E-A225-9D17778ECF66}" type="presParOf" srcId="{89290563-C2A8-4828-8B7F-D3A2C81699C4}" destId="{7C52A4C5-3322-42F8-A066-59063DB21B8E}" srcOrd="0" destOrd="0" presId="urn:microsoft.com/office/officeart/2005/8/layout/hierarchy1"/>
    <dgm:cxn modelId="{A763447D-DFB0-4620-8B4E-F8BD9B1C3AD0}" type="presParOf" srcId="{89290563-C2A8-4828-8B7F-D3A2C81699C4}" destId="{05703F7B-B2E4-402C-A520-F5F2F1D1BF8D}" srcOrd="1" destOrd="0" presId="urn:microsoft.com/office/officeart/2005/8/layout/hierarchy1"/>
    <dgm:cxn modelId="{3E121FA7-3725-4880-8F73-8BB2D9149205}" type="presParOf" srcId="{FE1A8484-4365-4A29-A7B7-F7A1F5571CC5}" destId="{016359AE-9BC9-4FF6-8DBF-0EE2992B02C6}" srcOrd="1" destOrd="0" presId="urn:microsoft.com/office/officeart/2005/8/layout/hierarchy1"/>
    <dgm:cxn modelId="{4465257B-27AA-4D93-B9D3-2852E1120A35}" type="presParOf" srcId="{FA5EEBF1-5516-4AED-B966-F11F7DC1A7FB}" destId="{48909D52-568D-4975-8C74-29F9CD16E2EC}" srcOrd="6" destOrd="0" presId="urn:microsoft.com/office/officeart/2005/8/layout/hierarchy1"/>
    <dgm:cxn modelId="{A1E8ED78-72A6-4B83-9478-06DF903398D4}" type="presParOf" srcId="{FA5EEBF1-5516-4AED-B966-F11F7DC1A7FB}" destId="{207A9DB0-0E25-48E6-8046-37A98732B7AF}" srcOrd="7" destOrd="0" presId="urn:microsoft.com/office/officeart/2005/8/layout/hierarchy1"/>
    <dgm:cxn modelId="{84504D9F-DB7D-46CC-ADD5-4D1AF05DEC76}" type="presParOf" srcId="{207A9DB0-0E25-48E6-8046-37A98732B7AF}" destId="{92DE9970-EC10-4D0F-AA3F-4E36D881C253}" srcOrd="0" destOrd="0" presId="urn:microsoft.com/office/officeart/2005/8/layout/hierarchy1"/>
    <dgm:cxn modelId="{55FF10B6-FAEB-4E48-9305-0A6ECE13A857}" type="presParOf" srcId="{92DE9970-EC10-4D0F-AA3F-4E36D881C253}" destId="{1E263E34-5564-49F9-B438-2E12F1AF3E64}" srcOrd="0" destOrd="0" presId="urn:microsoft.com/office/officeart/2005/8/layout/hierarchy1"/>
    <dgm:cxn modelId="{1FA95956-91D8-4016-87E4-0CEA8B37CAA3}" type="presParOf" srcId="{92DE9970-EC10-4D0F-AA3F-4E36D881C253}" destId="{C5C48BA1-A6B0-4F52-AF45-ABE016E8D3BD}" srcOrd="1" destOrd="0" presId="urn:microsoft.com/office/officeart/2005/8/layout/hierarchy1"/>
    <dgm:cxn modelId="{5F3790DD-E59E-4E68-924D-DDDCF8D2E998}" type="presParOf" srcId="{207A9DB0-0E25-48E6-8046-37A98732B7AF}" destId="{0EACBD79-C4EA-4B39-9CC9-12D6A9320DAA}" srcOrd="1" destOrd="0" presId="urn:microsoft.com/office/officeart/2005/8/layout/hierarchy1"/>
    <dgm:cxn modelId="{999BB49B-ADA2-4088-B9EA-B977A6233893}" type="presParOf" srcId="{FA5EEBF1-5516-4AED-B966-F11F7DC1A7FB}" destId="{F934D70A-8C55-469A-B1C8-09290CBF5BAE}" srcOrd="8" destOrd="0" presId="urn:microsoft.com/office/officeart/2005/8/layout/hierarchy1"/>
    <dgm:cxn modelId="{B428E867-F8E9-4B51-B87E-35BA69644A26}" type="presParOf" srcId="{FA5EEBF1-5516-4AED-B966-F11F7DC1A7FB}" destId="{B5212939-498D-4742-8088-871C695D0B87}" srcOrd="9" destOrd="0" presId="urn:microsoft.com/office/officeart/2005/8/layout/hierarchy1"/>
    <dgm:cxn modelId="{DA14C52E-85DA-4B86-8A1B-8BC34D08E0FE}" type="presParOf" srcId="{B5212939-498D-4742-8088-871C695D0B87}" destId="{77A9619F-AC91-447C-9CEE-CB164ED61992}" srcOrd="0" destOrd="0" presId="urn:microsoft.com/office/officeart/2005/8/layout/hierarchy1"/>
    <dgm:cxn modelId="{68E1D7B3-C972-4760-B453-12D21E17A614}" type="presParOf" srcId="{77A9619F-AC91-447C-9CEE-CB164ED61992}" destId="{99F05359-23B4-4667-B16F-ABE1FDF0AC8F}" srcOrd="0" destOrd="0" presId="urn:microsoft.com/office/officeart/2005/8/layout/hierarchy1"/>
    <dgm:cxn modelId="{4012ED36-E35E-451B-8969-132BB55FF8DB}" type="presParOf" srcId="{77A9619F-AC91-447C-9CEE-CB164ED61992}" destId="{C77BC4D9-4049-4F79-BD5E-0C3AFAF5BBC2}" srcOrd="1" destOrd="0" presId="urn:microsoft.com/office/officeart/2005/8/layout/hierarchy1"/>
    <dgm:cxn modelId="{8979C680-358B-49B3-A539-8BD3EFDFFE7C}" type="presParOf" srcId="{B5212939-498D-4742-8088-871C695D0B87}" destId="{07078989-EB10-43CA-AA65-E398CDF3D1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34D70A-8C55-469A-B1C8-09290CBF5BAE}">
      <dsp:nvSpPr>
        <dsp:cNvPr id="0" name=""/>
        <dsp:cNvSpPr/>
      </dsp:nvSpPr>
      <dsp:spPr>
        <a:xfrm>
          <a:off x="4268862" y="496665"/>
          <a:ext cx="3632986" cy="246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82"/>
              </a:lnTo>
              <a:lnTo>
                <a:pt x="3632986" y="172082"/>
              </a:lnTo>
              <a:lnTo>
                <a:pt x="3632986" y="2463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09D52-568D-4975-8C74-29F9CD16E2EC}">
      <dsp:nvSpPr>
        <dsp:cNvPr id="0" name=""/>
        <dsp:cNvSpPr/>
      </dsp:nvSpPr>
      <dsp:spPr>
        <a:xfrm>
          <a:off x="4268862" y="496665"/>
          <a:ext cx="2073068" cy="21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456"/>
              </a:lnTo>
              <a:lnTo>
                <a:pt x="2073068" y="136456"/>
              </a:lnTo>
              <a:lnTo>
                <a:pt x="2073068" y="210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CE747-B8C7-4F33-A0AE-E3042A8FDA7C}">
      <dsp:nvSpPr>
        <dsp:cNvPr id="0" name=""/>
        <dsp:cNvSpPr/>
      </dsp:nvSpPr>
      <dsp:spPr>
        <a:xfrm>
          <a:off x="4268862" y="496665"/>
          <a:ext cx="243191" cy="37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726"/>
              </a:lnTo>
              <a:lnTo>
                <a:pt x="243191" y="301726"/>
              </a:lnTo>
              <a:lnTo>
                <a:pt x="243191" y="3760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3CFFE-DAE3-473D-9573-1BF754BF8C46}">
      <dsp:nvSpPr>
        <dsp:cNvPr id="0" name=""/>
        <dsp:cNvSpPr/>
      </dsp:nvSpPr>
      <dsp:spPr>
        <a:xfrm>
          <a:off x="2531182" y="496665"/>
          <a:ext cx="1737680" cy="250024"/>
        </a:xfrm>
        <a:custGeom>
          <a:avLst/>
          <a:gdLst/>
          <a:ahLst/>
          <a:cxnLst/>
          <a:rect l="0" t="0" r="0" b="0"/>
          <a:pathLst>
            <a:path>
              <a:moveTo>
                <a:pt x="1737680" y="0"/>
              </a:moveTo>
              <a:lnTo>
                <a:pt x="1737680" y="175720"/>
              </a:lnTo>
              <a:lnTo>
                <a:pt x="0" y="175720"/>
              </a:lnTo>
              <a:lnTo>
                <a:pt x="0" y="2500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F3771-5E70-444D-A447-2CCB577E1ACE}">
      <dsp:nvSpPr>
        <dsp:cNvPr id="0" name=""/>
        <dsp:cNvSpPr/>
      </dsp:nvSpPr>
      <dsp:spPr>
        <a:xfrm>
          <a:off x="617829" y="496665"/>
          <a:ext cx="3651033" cy="319373"/>
        </a:xfrm>
        <a:custGeom>
          <a:avLst/>
          <a:gdLst/>
          <a:ahLst/>
          <a:cxnLst/>
          <a:rect l="0" t="0" r="0" b="0"/>
          <a:pathLst>
            <a:path>
              <a:moveTo>
                <a:pt x="3651033" y="0"/>
              </a:moveTo>
              <a:lnTo>
                <a:pt x="3651033" y="245069"/>
              </a:lnTo>
              <a:lnTo>
                <a:pt x="0" y="245069"/>
              </a:lnTo>
              <a:lnTo>
                <a:pt x="0" y="319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5B164-C26C-4D08-B6A2-447AC6F214BC}">
      <dsp:nvSpPr>
        <dsp:cNvPr id="0" name=""/>
        <dsp:cNvSpPr/>
      </dsp:nvSpPr>
      <dsp:spPr>
        <a:xfrm>
          <a:off x="1207023" y="-12657"/>
          <a:ext cx="6123678" cy="5093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6D832-C12B-4B89-AA6A-31EFC000CA4A}">
      <dsp:nvSpPr>
        <dsp:cNvPr id="0" name=""/>
        <dsp:cNvSpPr/>
      </dsp:nvSpPr>
      <dsp:spPr>
        <a:xfrm>
          <a:off x="1296143" y="72007"/>
          <a:ext cx="6123678" cy="50932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земельного фонду  Харківської області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96143" y="72007"/>
        <a:ext cx="6123678" cy="509323"/>
      </dsp:txXfrm>
    </dsp:sp>
    <dsp:sp modelId="{193FA7FA-E64E-4387-A085-277FD1B7A8E9}">
      <dsp:nvSpPr>
        <dsp:cNvPr id="0" name=""/>
        <dsp:cNvSpPr/>
      </dsp:nvSpPr>
      <dsp:spPr>
        <a:xfrm>
          <a:off x="-57722" y="816039"/>
          <a:ext cx="1351102" cy="16321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943C4-7E8B-403F-BEF9-CBB08F5B6D5B}">
      <dsp:nvSpPr>
        <dsp:cNvPr id="0" name=""/>
        <dsp:cNvSpPr/>
      </dsp:nvSpPr>
      <dsp:spPr>
        <a:xfrm>
          <a:off x="31398" y="900704"/>
          <a:ext cx="1351102" cy="163213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Сільськогосподарські землі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78,9%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98" y="900704"/>
        <a:ext cx="1351102" cy="1632131"/>
      </dsp:txXfrm>
    </dsp:sp>
    <dsp:sp modelId="{2B581DA9-0F0D-41E0-A806-A98D3CB6CE60}">
      <dsp:nvSpPr>
        <dsp:cNvPr id="0" name=""/>
        <dsp:cNvSpPr/>
      </dsp:nvSpPr>
      <dsp:spPr>
        <a:xfrm>
          <a:off x="1888007" y="746690"/>
          <a:ext cx="1286350" cy="1663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81354-1D2C-4552-99A5-9EB3A3302ADE}">
      <dsp:nvSpPr>
        <dsp:cNvPr id="0" name=""/>
        <dsp:cNvSpPr/>
      </dsp:nvSpPr>
      <dsp:spPr>
        <a:xfrm>
          <a:off x="1977127" y="831354"/>
          <a:ext cx="1286350" cy="1663266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Ліси</a:t>
          </a:r>
          <a:r>
            <a:rPr lang="uk-UA" sz="14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13,3%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7127" y="831354"/>
        <a:ext cx="1286350" cy="1663266"/>
      </dsp:txXfrm>
    </dsp:sp>
    <dsp:sp modelId="{7C52A4C5-3322-42F8-A066-59063DB21B8E}">
      <dsp:nvSpPr>
        <dsp:cNvPr id="0" name=""/>
        <dsp:cNvSpPr/>
      </dsp:nvSpPr>
      <dsp:spPr>
        <a:xfrm>
          <a:off x="3871322" y="872696"/>
          <a:ext cx="1281465" cy="1614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03F7B-B2E4-402C-A520-F5F2F1D1BF8D}">
      <dsp:nvSpPr>
        <dsp:cNvPr id="0" name=""/>
        <dsp:cNvSpPr/>
      </dsp:nvSpPr>
      <dsp:spPr>
        <a:xfrm>
          <a:off x="3960442" y="957360"/>
          <a:ext cx="1281465" cy="161440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Забудовані</a:t>
          </a:r>
          <a:r>
            <a:rPr lang="uk-UA" sz="14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землі 4,8%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60442" y="957360"/>
        <a:ext cx="1281465" cy="1614407"/>
      </dsp:txXfrm>
    </dsp:sp>
    <dsp:sp modelId="{1E263E34-5564-49F9-B438-2E12F1AF3E64}">
      <dsp:nvSpPr>
        <dsp:cNvPr id="0" name=""/>
        <dsp:cNvSpPr/>
      </dsp:nvSpPr>
      <dsp:spPr>
        <a:xfrm>
          <a:off x="5743524" y="707426"/>
          <a:ext cx="1196813" cy="17009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48BA1-A6B0-4F52-AF45-ABE016E8D3BD}">
      <dsp:nvSpPr>
        <dsp:cNvPr id="0" name=""/>
        <dsp:cNvSpPr/>
      </dsp:nvSpPr>
      <dsp:spPr>
        <a:xfrm>
          <a:off x="5832644" y="792091"/>
          <a:ext cx="1196813" cy="1700966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Землі</a:t>
          </a:r>
          <a:r>
            <a:rPr lang="uk-UA" sz="14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без рослинного покриву  1,1%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32644" y="792091"/>
        <a:ext cx="1196813" cy="1700966"/>
      </dsp:txXfrm>
    </dsp:sp>
    <dsp:sp modelId="{99F05359-23B4-4667-B16F-ABE1FDF0AC8F}">
      <dsp:nvSpPr>
        <dsp:cNvPr id="0" name=""/>
        <dsp:cNvSpPr/>
      </dsp:nvSpPr>
      <dsp:spPr>
        <a:xfrm>
          <a:off x="7323868" y="743053"/>
          <a:ext cx="1155963" cy="17440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BC4D9-4049-4F79-BD5E-0C3AFAF5BBC2}">
      <dsp:nvSpPr>
        <dsp:cNvPr id="0" name=""/>
        <dsp:cNvSpPr/>
      </dsp:nvSpPr>
      <dsp:spPr>
        <a:xfrm>
          <a:off x="7412988" y="827717"/>
          <a:ext cx="1155963" cy="174405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</a:t>
          </a:r>
          <a:r>
            <a:rPr lang="uk-UA" sz="14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водою 1,9%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12988" y="827717"/>
        <a:ext cx="1155963" cy="1744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Почва\Pochv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933056"/>
            <a:ext cx="7772400" cy="118199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Почва\Pochv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933056"/>
            <a:ext cx="7772400" cy="118199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Почва\Pochva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250" y="115888"/>
            <a:ext cx="7067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484313"/>
            <a:ext cx="70675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Почва\Pochva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250" y="115888"/>
            <a:ext cx="7067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484313"/>
            <a:ext cx="70675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151216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Тема: Вплив елементів No-till  на посіви кукурудзи та агрофізичні властивості ґрунту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184117"/>
            <a:ext cx="8496944" cy="982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освіти і науки України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науки і освіти Харківської обласної державної адміністрації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Харківське територіальне відділення Малої академії наук України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644008" y="3140968"/>
            <a:ext cx="4320479" cy="356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Роботу виконала: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Староверова Анастасія Ярославівна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учениця 9 класу комунального закладу “ Харківська спеціалізована школа І-ІІІ ступенів № 93 Харківської міської ради Харківської області імені В.В. Бондаренка ”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Науковий керівник: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Малюта Світлана Олександрівна</a:t>
            </a:r>
            <a:r>
              <a:rPr kumimoji="0" lang="uk-UA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учитель біології, спеціаліст вищої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категорії</a:t>
            </a:r>
            <a:r>
              <a:rPr kumimoji="0" lang="uk-UA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комунального закладу “ Харківська спеціалізована школа І-ІІІ ступенів № 93 Харківської міської ради Харківської області імені В.В. Бондаренка ”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 l="21725"/>
          <a:stretch>
            <a:fillRect/>
          </a:stretch>
        </p:blipFill>
        <p:spPr bwMode="auto">
          <a:xfrm>
            <a:off x="755576" y="3717032"/>
            <a:ext cx="2376264" cy="265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250" y="153134"/>
            <a:ext cx="6985198" cy="6463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Водостійкість структури ґрунту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052736"/>
            <a:ext cx="32403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Велике значення для агрономічної характеристики ґрунту має водостійкість структури ґрунту. Ґрунти, що володіють водостійкою структурою, мають сприятливий для розвитку рослин водно-повітряний режим, механічні властивості. Найбільша водостійкість верхнього шару ґрунту була при  традиційній технології (71,4%), в порівнянні з No-till  (65,94%).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835696" y="1124745"/>
          <a:ext cx="3672408" cy="3928464"/>
        </p:xfrm>
        <a:graphic>
          <a:graphicData uri="http://schemas.openxmlformats.org/drawingml/2006/table">
            <a:tbl>
              <a:tblPr/>
              <a:tblGrid>
                <a:gridCol w="2176362"/>
                <a:gridCol w="1496046"/>
              </a:tblGrid>
              <a:tr h="98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Вар</a:t>
                      </a:r>
                      <a:r>
                        <a:rPr lang="uk-UA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іант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Відсотковий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склад фракції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Класична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сито 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(7мм)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//--//--//-- сито 2 (5мм)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//--//--//-- сито 3 (3мм)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//--//--//-- сито 4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 мм)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//--//--//-- сито 5 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(0,5мм)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//--//--//-- сито 6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(0,25мм)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No-Till </a:t>
                      </a:r>
                      <a:r>
                        <a:rPr lang="en-US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сито</a:t>
                      </a:r>
                      <a:r>
                        <a:rPr lang="en-US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 (7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мм</a:t>
                      </a:r>
                      <a:r>
                        <a:rPr lang="en-US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//--//--//-- сито 2 (5мм)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//--//--//-- сито 3 (3мм)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//--//--//-- сито 4 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19,14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//--//--//-- сито 5 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(0,5)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14,54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//--//--//-- сито 6 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(0,25)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65,94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2" name="Picture 4" descr="http://st2.stpulscen.ru/images/product/043/247/193_big.jpg"/>
          <p:cNvPicPr>
            <a:picLocks noChangeAspect="1" noChangeArrowheads="1"/>
          </p:cNvPicPr>
          <p:nvPr/>
        </p:nvPicPr>
        <p:blipFill>
          <a:blip r:embed="rId2" cstate="print"/>
          <a:srcRect r="9281"/>
          <a:stretch>
            <a:fillRect/>
          </a:stretch>
        </p:blipFill>
        <p:spPr bwMode="auto">
          <a:xfrm>
            <a:off x="1907704" y="5157192"/>
            <a:ext cx="1728192" cy="1428750"/>
          </a:xfrm>
          <a:prstGeom prst="rect">
            <a:avLst/>
          </a:prstGeom>
          <a:noFill/>
        </p:spPr>
      </p:pic>
      <p:pic>
        <p:nvPicPr>
          <p:cNvPr id="7174" name="Picture 6" descr="http://clear-fishing.at.ua/FFG/ffg7.jpg"/>
          <p:cNvPicPr>
            <a:picLocks noChangeAspect="1" noChangeArrowheads="1"/>
          </p:cNvPicPr>
          <p:nvPr/>
        </p:nvPicPr>
        <p:blipFill>
          <a:blip r:embed="rId3" cstate="print"/>
          <a:srcRect r="50321"/>
          <a:stretch>
            <a:fillRect/>
          </a:stretch>
        </p:blipFill>
        <p:spPr bwMode="auto">
          <a:xfrm>
            <a:off x="5796136" y="4581128"/>
            <a:ext cx="3096344" cy="202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250" y="122356"/>
            <a:ext cx="6985198" cy="70788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Твердість ґрунту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292080" y="1338154"/>
            <a:ext cx="3563888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Твердість - опір ґрунту росту коренів. Верхній шар </a:t>
            </a:r>
            <a:r>
              <a:rPr lang="uk-UA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ґрунту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 характеризувати як пухкий  за традиційною технологією    (1-11 кг/см2), а по No-till як твердий  (13-31 кг/см2). З підвищенням глибини показники твердості збільшувалися.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051720" y="1052736"/>
          <a:ext cx="3024336" cy="5285870"/>
        </p:xfrm>
        <a:graphic>
          <a:graphicData uri="http://schemas.openxmlformats.org/drawingml/2006/table">
            <a:tbl>
              <a:tblPr/>
              <a:tblGrid>
                <a:gridCol w="756084"/>
                <a:gridCol w="756084"/>
                <a:gridCol w="756084"/>
                <a:gridCol w="756084"/>
              </a:tblGrid>
              <a:tr h="4614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Глибина см.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Класична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No-till №3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Опір ґрунту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Опір ґрунту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43563" marR="435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31" name="Picture 3" descr="https://images.ua.prom.st/118425383_w640_h640_01423a87f9fff0__8bcd96b85d.jpg"/>
          <p:cNvPicPr>
            <a:picLocks noChangeAspect="1" noChangeArrowheads="1"/>
          </p:cNvPicPr>
          <p:nvPr/>
        </p:nvPicPr>
        <p:blipFill>
          <a:blip r:embed="rId2" cstate="print"/>
          <a:srcRect l="31869" t="5544" r="43344" b="22368"/>
          <a:stretch>
            <a:fillRect/>
          </a:stretch>
        </p:blipFill>
        <p:spPr bwMode="auto">
          <a:xfrm>
            <a:off x="7668344" y="3501008"/>
            <a:ext cx="100811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250" y="122356"/>
            <a:ext cx="6985198" cy="70788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Врожайність кукурудзи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19672" y="1556792"/>
          <a:ext cx="4032448" cy="2448271"/>
        </p:xfrm>
        <a:graphic>
          <a:graphicData uri="http://schemas.openxmlformats.org/drawingml/2006/table">
            <a:tbl>
              <a:tblPr/>
              <a:tblGrid>
                <a:gridCol w="576064"/>
                <a:gridCol w="864096"/>
                <a:gridCol w="576064"/>
                <a:gridCol w="576064"/>
                <a:gridCol w="504056"/>
                <a:gridCol w="936104"/>
              </a:tblGrid>
              <a:tr h="6795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Варіант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Повторність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Середня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No-Till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Класична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796136" y="1484784"/>
            <a:ext cx="309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 варіантах з  класичною обробкою ґрунту рослини кукурудзи сформували більшу врожайність</a:t>
            </a:r>
          </a:p>
          <a:p>
            <a:pPr>
              <a:lnSpc>
                <a:spcPct val="150000"/>
              </a:lnSpc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(1,1-1,3 кг / м2), ніж за No-till 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&amp;Kcy;&amp;acy;&amp;rcy;&amp;tcy;&amp;icy;&amp;ncy;&amp;kcy;&amp;icy; &amp;pcy;&amp;ocy; &amp;zcy;&amp;acy;&amp;pcy;&amp;rcy;&amp;ocy;&amp;scy;&amp;ucy; &amp;Zcy;&amp;vcy;&amp;acy;&amp;zhcy;&amp;ucy;&amp;vcy;&amp;acy;&amp;ncy;&amp;ncy;&amp;yacy; &amp;kcy;&amp;ucy;&amp;kcy;&amp;ucy;&amp;rcy;&amp;ucy;&amp;dcy;&amp;z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068960"/>
            <a:ext cx="3275856" cy="3600400"/>
          </a:xfrm>
          <a:prstGeom prst="rect">
            <a:avLst/>
          </a:prstGeom>
          <a:noFill/>
        </p:spPr>
      </p:pic>
      <p:pic>
        <p:nvPicPr>
          <p:cNvPr id="7172" name="Picture 4" descr="&amp;Kcy;&amp;acy;&amp;rcy;&amp;tcy;&amp;icy;&amp;ncy;&amp;kcy;&amp;icy; &amp;pcy;&amp;ocy; &amp;zcy;&amp;acy;&amp;pcy;&amp;rcy;&amp;ocy;&amp;scy;&amp;ucy; &amp;vcy;&amp;zcy;&amp;vcy;&amp;iecy;&amp;shcy;&amp;icy;&amp;vcy;&amp;acy;&amp;ncy;&amp;icy;&amp;iecy; &amp;kcy;&amp;ucy;&amp;kcy;&amp;ucy;&amp;rcy;&amp;ucy;&amp;zcy;&amp;o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93096"/>
            <a:ext cx="3571875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250" y="122356"/>
            <a:ext cx="6985198" cy="70788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Забур'яненість посівів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907704" y="3432944"/>
            <a:ext cx="6480720" cy="65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Аналізуючи дані, можна відмітити, що найбільше бур’янів виявилося на варіанті  No-till 107 шт./м2. 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365104"/>
            <a:ext cx="6272276" cy="217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95736" y="1340768"/>
          <a:ext cx="6336704" cy="1844548"/>
        </p:xfrm>
        <a:graphic>
          <a:graphicData uri="http://schemas.openxmlformats.org/drawingml/2006/table">
            <a:tbl>
              <a:tblPr/>
              <a:tblGrid>
                <a:gridCol w="1102817"/>
                <a:gridCol w="707103"/>
                <a:gridCol w="696483"/>
                <a:gridCol w="902305"/>
                <a:gridCol w="802049"/>
                <a:gridCol w="802049"/>
                <a:gridCol w="1323898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Варіант досліду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Кількість бур’янів, шт../м2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Маса бур’янів із 1 м2, 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р.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р.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Середн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є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з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а два роки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р.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р.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Середн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є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з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а два роки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Класична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No-Till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 txBox="1">
            <a:spLocks/>
          </p:cNvSpPr>
          <p:nvPr/>
        </p:nvSpPr>
        <p:spPr bwMode="auto">
          <a:xfrm>
            <a:off x="1547664" y="692696"/>
            <a:ext cx="741682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Різні способи обробки ґрунту  позитивно впливи на його водостійкість.</a:t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Вміст вологи в ґрунті за результатами досліджень не залежив від способу обробки ґрунту, відмінність зазначалося тільки при початкових фазах росту в верхньому шарі. </a:t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Найбільша водостійкість верхнього шару ґрунту була при  традиційній технології  в порівнянні з No-till</a:t>
            </a:r>
            <a:r>
              <a:rPr lang="uk-UA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найбільша твердість ґрунту при використанні технології No-till.</a:t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5. Врожайність кукурудзи  вища при традиційній технології, кількість бур’янів вища при No-till.</a:t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6. Технологія No-till в перші два роки використання не дала бажаних результатів, це можливо через недостатній час для відновлення верхнього шару, але вона сприяє збереженню </a:t>
            </a:r>
            <a:r>
              <a:rPr lang="uk-UA" sz="1600" dirty="0">
                <a:latin typeface="Times New Roman" pitchFamily="18" charset="0"/>
                <a:ea typeface="+mj-ea"/>
                <a:cs typeface="Times New Roman" pitchFamily="18" charset="0"/>
              </a:rPr>
              <a:t>ґрунтової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вологи, зменшенню ерозії ґрунту, створенню сприятливих умов для біоценозів, підвищенню ефективності використання праці, скорочення інвестицій в сільгосптехніку, секвестрації атмосферного вуглекислого газу.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0"/>
            <a:ext cx="39308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Висновки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www.dom-klumba.ru/wp-content/uploads/2016/01/pottingmi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0"/>
            <a:ext cx="1656184" cy="1242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1512168"/>
          </a:xfrm>
        </p:spPr>
        <p:txBody>
          <a:bodyPr>
            <a:noAutofit/>
          </a:bodyPr>
          <a:lstStyle/>
          <a:p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184117"/>
            <a:ext cx="8496944" cy="982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6552728" cy="158417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Мета роботи: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аналіз динаміки агрофізичних характеристик ґрунту при елементах  No-till  технології обробки ґрунту в порівнянні з класичною традиційною відвальною технологією землеробства, вивчення впливу різних способів обробки ґрунту  на  врожайність кукурудзи.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246883"/>
            <a:ext cx="8928992" cy="62636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dirty="0" smtClean="0">
                <a:effectLst/>
                <a:latin typeface="Times New Roman" pitchFamily="18" charset="0"/>
                <a:cs typeface="Times New Roman" pitchFamily="18" charset="0"/>
              </a:rPr>
              <a:t>МЕТА ТА ЗАВДАННЯ ДОСЛІДЖЕННЯ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07704" y="2636912"/>
            <a:ext cx="6851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Завдання: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907704" y="2852936"/>
            <a:ext cx="66247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Дослідити вплив на вологість, щільність, загальний запас вологи, водостійкість, твердість ґрунту  No-till технології обробки ґрунту в порівнянні з класичною традиційною відвальною технологією землеробства.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Визначити вплив  цих технолог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забур’яненість посівів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кукурудзи.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Вивчити ступінь впливу цих технологій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елементи  врожайності кукурудзи.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4" descr="http://www.dom-klumba.ru/wp-content/uploads/2016/01/pottingmi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5339962"/>
            <a:ext cx="2024050" cy="1518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7504" y="332656"/>
            <a:ext cx="8928992" cy="62636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dirty="0" smtClean="0">
                <a:effectLst/>
                <a:latin typeface="Times New Roman" pitchFamily="18" charset="0"/>
                <a:cs typeface="Times New Roman" pitchFamily="18" charset="0"/>
              </a:rPr>
              <a:t>НАУКОВИЙ АПАРАТ ДОСЛІДЖЕННЯ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19672" y="1484784"/>
            <a:ext cx="7272808" cy="25922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 smtClean="0">
                <a:effectLst/>
                <a:latin typeface="Times New Roman" pitchFamily="18" charset="0"/>
                <a:cs typeface="Times New Roman" pitchFamily="18" charset="0"/>
              </a:rPr>
              <a:t>Об'єкт дослідження: </a:t>
            </a:r>
            <a:r>
              <a:rPr lang="uk-UA" sz="3200" dirty="0" smtClean="0">
                <a:effectLst/>
                <a:latin typeface="Times New Roman" pitchFamily="18" charset="0"/>
                <a:cs typeface="Times New Roman" pitchFamily="18" charset="0"/>
              </a:rPr>
              <a:t> елементи технології обробки посівів кукурудзи. </a:t>
            </a:r>
          </a:p>
          <a:p>
            <a:r>
              <a:rPr lang="uk-UA" sz="3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effectLst/>
                <a:latin typeface="Times New Roman" pitchFamily="18" charset="0"/>
                <a:cs typeface="Times New Roman" pitchFamily="18" charset="0"/>
              </a:rPr>
              <a:t>Предмет дослідження: </a:t>
            </a:r>
            <a:r>
              <a:rPr lang="uk-UA" sz="3200" dirty="0" smtClean="0">
                <a:effectLst/>
                <a:latin typeface="Times New Roman" pitchFamily="18" charset="0"/>
                <a:cs typeface="Times New Roman" pitchFamily="18" charset="0"/>
              </a:rPr>
              <a:t> агрофізичні властивості ґрунту та  посіви кукурудзи. </a:t>
            </a:r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1619672" y="4509120"/>
            <a:ext cx="6624736" cy="1656184"/>
          </a:xfrm>
        </p:spPr>
        <p:txBody>
          <a:bodyPr anchor="ctr"/>
          <a:lstStyle/>
          <a:p>
            <a:pPr algn="l"/>
            <a:r>
              <a:rPr lang="uk-UA" sz="3200" b="1" dirty="0" smtClean="0">
                <a:effectLst/>
                <a:latin typeface="Times New Roman" pitchFamily="18" charset="0"/>
                <a:cs typeface="Times New Roman" pitchFamily="18" charset="0"/>
              </a:rPr>
              <a:t>Методи дослідження:</a:t>
            </a:r>
            <a:r>
              <a:rPr lang="uk-UA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effectLst/>
                <a:latin typeface="Times New Roman" pitchFamily="18" charset="0"/>
                <a:cs typeface="Times New Roman" pitchFamily="18" charset="0"/>
              </a:rPr>
              <a:t>- Пошуково-інформаційний;</a:t>
            </a:r>
            <a:br>
              <a:rPr lang="uk-UA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effectLst/>
                <a:latin typeface="Times New Roman" pitchFamily="18" charset="0"/>
                <a:cs typeface="Times New Roman" pitchFamily="18" charset="0"/>
              </a:rPr>
              <a:t>- Польовий дослід.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://www.dom-klumba.ru/wp-content/uploads/2016/01/pottingmi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1864" y="4509120"/>
            <a:ext cx="2792136" cy="2094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821042578"/>
              </p:ext>
            </p:extLst>
          </p:nvPr>
        </p:nvGraphicFramePr>
        <p:xfrm>
          <a:off x="251520" y="260648"/>
          <a:ext cx="85689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t="19161" b="11163"/>
          <a:stretch>
            <a:fillRect/>
          </a:stretch>
        </p:blipFill>
        <p:spPr bwMode="auto">
          <a:xfrm>
            <a:off x="2627784" y="3284984"/>
            <a:ext cx="543877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www.dom-klumba.ru/wp-content/uploads/2016/01/pottingmix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7980" y="5301208"/>
            <a:ext cx="1736019" cy="1302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 Грунти Хар об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753" r="32750"/>
          <a:stretch>
            <a:fillRect/>
          </a:stretch>
        </p:blipFill>
        <p:spPr bwMode="auto">
          <a:xfrm>
            <a:off x="1691680" y="1628800"/>
            <a:ext cx="4752950" cy="444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ис Грунти Хар обл"/>
          <p:cNvPicPr>
            <a:picLocks noChangeAspect="1" noChangeArrowheads="1"/>
          </p:cNvPicPr>
          <p:nvPr/>
        </p:nvPicPr>
        <p:blipFill>
          <a:blip r:embed="rId2" cstate="print"/>
          <a:srcRect l="68512" b="41180"/>
          <a:stretch>
            <a:fillRect/>
          </a:stretch>
        </p:blipFill>
        <p:spPr bwMode="auto">
          <a:xfrm>
            <a:off x="6516216" y="1268760"/>
            <a:ext cx="20162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63688" y="188640"/>
            <a:ext cx="7128792" cy="52322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Ґрунтові</a:t>
            </a:r>
            <a:r>
              <a:rPr lang="uk-UA" sz="2800" baseline="0" dirty="0" smtClean="0"/>
              <a:t> покриви Харківської області</a:t>
            </a:r>
            <a:endParaRPr lang="ru-RU" sz="2800" dirty="0"/>
          </a:p>
        </p:txBody>
      </p:sp>
      <p:pic>
        <p:nvPicPr>
          <p:cNvPr id="6" name="Picture 4" descr="http://www.dom-klumba.ru/wp-content/uploads/2016/01/pottingmi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5555986"/>
            <a:ext cx="1736019" cy="1302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340768"/>
            <a:ext cx="7067550" cy="2664296"/>
          </a:xfrm>
          <a:solidFill>
            <a:srgbClr val="00B050"/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Родючість 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ґрунтів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Харківської області висока, але у наслідок високого господарського освоєння земельного фонду прогресу</a:t>
            </a: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деградація земель, що створює загрозу продовольчий безпеці області. На території Харківської області обліковувалось   1192,4 тис. га земель, підданих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розії, що складає 38% загальної площі області, та 13,7тис. га підтоплених земель або 0,4%. З орних земель у регіоні виноситься щорічно 10-15 т/га родючого шару ґрунту. Посилення негативних впливів інтенсивного типу землеробства на ґрунти спонукає значну частину виробників рослинної продукції переходити на ресурсозберігаючі технології. </a:t>
            </a:r>
          </a:p>
          <a:p>
            <a:pPr algn="ctr">
              <a:lnSpc>
                <a:spcPct val="150000"/>
              </a:lnSpc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88640"/>
            <a:ext cx="7128792" cy="954107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Родючість ґрунтових</a:t>
            </a:r>
            <a:r>
              <a:rPr lang="uk-UA" sz="2800" baseline="0" dirty="0" smtClean="0">
                <a:latin typeface="Times New Roman" pitchFamily="18" charset="0"/>
                <a:cs typeface="Times New Roman" pitchFamily="18" charset="0"/>
              </a:rPr>
              <a:t> покривів Харківської області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16200000">
            <a:off x="4855791" y="-1751335"/>
            <a:ext cx="608103" cy="607223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05064"/>
            <a:ext cx="7168083" cy="26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www.dom-klumba.ru/wp-content/uploads/2016/01/pottingmi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5445224"/>
            <a:ext cx="1403648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556792"/>
            <a:ext cx="3384376" cy="3744416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Систе́ма нульово́го обробі́тку ґру́нту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 також відома як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No-Till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сучасна система землеробства за якої не проводять оранку, а поверхня землі вкривається шаром спеціально подрібнених залишків рослин — пожнивних решток (мульчею).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propozitsiya.com/sites/default/files/styles/580x/public/field/image/no-till_0.jpg?itok=nUbtZ4Q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013176"/>
            <a:ext cx="3256756" cy="1701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332656"/>
            <a:ext cx="5760640" cy="70788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Системи обробки ґрунту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 rot="16200000">
            <a:off x="4999808" y="-1823343"/>
            <a:ext cx="608103" cy="6072230"/>
          </a:xfrm>
          <a:prstGeom prst="rightBrace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652120" y="1556792"/>
            <a:ext cx="33843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556792"/>
            <a:ext cx="3942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Традиційна система землеробства 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механічна обробка ґрунту. Земля обробляється для того,  щоб створити насінневе ложе з однорідним пухким ґрунтом. Головною операцією є оранка, за допомогою якої в грунті перемішуються поживні залишки, а поле зачищається від бур’янів. Однак окрім значних витрат часу, праці та ресурсів механічний обробіток ґрунту приводить до ерозії, а зазвичай і до деградації ґрунтів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941168"/>
            <a:ext cx="3600400" cy="1786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63688" y="908720"/>
          <a:ext cx="6984776" cy="4206240"/>
        </p:xfrm>
        <a:graphic>
          <a:graphicData uri="http://schemas.openxmlformats.org/drawingml/2006/table">
            <a:tbl>
              <a:tblPr/>
              <a:tblGrid>
                <a:gridCol w="1396664"/>
                <a:gridCol w="1396664"/>
                <a:gridCol w="1396664"/>
                <a:gridCol w="1397392"/>
                <a:gridCol w="1397392"/>
              </a:tblGrid>
              <a:tr h="139049">
                <a:tc row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Calibri"/>
                          <a:cs typeface="Times New Roman"/>
                        </a:rPr>
                        <a:t>Шар</a:t>
                      </a:r>
                      <a:r>
                        <a:rPr lang="uk-UA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ґрунту см.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Вологість грунту, %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Средняя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 gridSpan="5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Calibri"/>
                          <a:cs typeface="Times New Roman"/>
                        </a:rPr>
                        <a:t>Класична</a:t>
                      </a:r>
                      <a:r>
                        <a:rPr lang="uk-UA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обробка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0-10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12,60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20,40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20,10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17,7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10-20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20,10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20,20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14,90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18,4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20-30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20,10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22,00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21,10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21,1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30-40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22,50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22,60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22,20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22,4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40-50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22,90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24,30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23,70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23,6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50-60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22,20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23,70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23,90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23,3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60-70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22,00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24,30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23,80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23,4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70-80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22,70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23,90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23,30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23,3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80-90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21,50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23,50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23,30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22,8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 gridSpan="5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No-Till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0-10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22,30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20,40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18,60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20,4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10-20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21,50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20,80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19,20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20,5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20-30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21,70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21,70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19,10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20,8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30-40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20,60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21,50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19,90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20,7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40-50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21,80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21,60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21,20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21,5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50-60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22,70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21,70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21,60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22,0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60-70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21,60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21,70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21,10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21,5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70-80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21,50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20,40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20,10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20,7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80-90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21,60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20,40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20,20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20,7</a:t>
                      </a:r>
                    </a:p>
                  </a:txBody>
                  <a:tcPr marL="30437" marR="30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250" y="122356"/>
            <a:ext cx="6985198" cy="70788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Вивчення вологості ґрунту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5149840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Зміст вологи в ґрунті при початкових фазах росту відрізнялося тільки у верхньому шарі, при традиційній технології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(17,7-18,4%), в порівнянні з No-till  (20,4-20, 5%).У більш глибоких горизонтах вологість не залежала від способу обробітку ґрунту.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250" y="122356"/>
            <a:ext cx="6985198" cy="70788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Загальний запас вологи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3861048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аналізу загальних запасів вологи видно, що і при традиційній  технологія і при No-Till кількість вологи в ґрунті була приблизно однакова (64,35 і 65,54 мм).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95736" y="1052736"/>
          <a:ext cx="6408711" cy="2664296"/>
        </p:xfrm>
        <a:graphic>
          <a:graphicData uri="http://schemas.openxmlformats.org/drawingml/2006/table">
            <a:tbl>
              <a:tblPr/>
              <a:tblGrid>
                <a:gridCol w="2136237"/>
                <a:gridCol w="2136237"/>
                <a:gridCol w="2136237"/>
              </a:tblGrid>
              <a:tr h="326240">
                <a:tc row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Шар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грунту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1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Класична</a:t>
                      </a:r>
                      <a:r>
                        <a:rPr lang="uk-UA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обробка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No-Till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10-20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20-30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25.91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Всього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64,35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941168"/>
            <a:ext cx="33843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&amp;Kcy;&amp;acy;&amp;rcy;&amp;tcy;&amp;icy;&amp;ncy;&amp;kcy;&amp;icy; &amp;pcy;&amp;ocy; &amp;zcy;&amp;acy;&amp;pcy;&amp;rcy;&amp;ocy;&amp;scy;&amp;ucy; &amp;Ocy;&amp;bcy;&amp;rcy;&amp;acy;&amp;bcy;&amp;ocy;&amp;tcy;&amp;kcy;&amp;acy; &amp;gcy;&amp;rcy;&amp;ucy;&amp;ncy;&amp;tcy;&amp;acy; No-t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941168"/>
            <a:ext cx="3672408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chvaGo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chvaGo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PochvaGot1</Template>
  <TotalTime>396</TotalTime>
  <Words>968</Words>
  <Application>Microsoft Office PowerPoint</Application>
  <PresentationFormat>Экран (4:3)</PresentationFormat>
  <Paragraphs>303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PochvaGot</vt:lpstr>
      <vt:lpstr>1_PochvaGot</vt:lpstr>
      <vt:lpstr>Тема: Вплив елементів No-till  на посіви кукурудзи та агрофізичні властивості ґрунту </vt:lpstr>
      <vt:lpstr>Мета роботи:  аналіз динаміки агрофізичних характеристик ґрунту при елементах  No-till  технології обробки ґрунту в порівнянні з класичною традиційною відвальною технологією землеробства, вивчення впливу різних способів обробки ґрунту  на  врожайність кукурудзи. </vt:lpstr>
      <vt:lpstr>Методи дослідження: - Пошуково-інформаційний; - Польовий дослід.</vt:lpstr>
      <vt:lpstr>Слайд 4</vt:lpstr>
      <vt:lpstr>Слайд 5</vt:lpstr>
      <vt:lpstr>Слайд 6</vt:lpstr>
      <vt:lpstr>Слайд 7</vt:lpstr>
      <vt:lpstr>Вивчення вологості ґрунту </vt:lpstr>
      <vt:lpstr>Загальний запас вологи</vt:lpstr>
      <vt:lpstr>Водостійкість структури ґрунту </vt:lpstr>
      <vt:lpstr>Твердість ґрунту </vt:lpstr>
      <vt:lpstr>Врожайність кукурудзи</vt:lpstr>
      <vt:lpstr>Забур'яненість посівів</vt:lpstr>
      <vt:lpstr>Слайд 14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56</cp:revision>
  <dcterms:created xsi:type="dcterms:W3CDTF">2017-03-26T11:13:16Z</dcterms:created>
  <dcterms:modified xsi:type="dcterms:W3CDTF">2017-04-03T16:22:11Z</dcterms:modified>
</cp:coreProperties>
</file>