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61" r:id="rId4"/>
    <p:sldId id="262" r:id="rId5"/>
    <p:sldId id="263" r:id="rId6"/>
    <p:sldId id="264" r:id="rId7"/>
    <p:sldId id="309" r:id="rId8"/>
    <p:sldId id="270" r:id="rId9"/>
    <p:sldId id="272" r:id="rId10"/>
    <p:sldId id="311" r:id="rId11"/>
    <p:sldId id="313" r:id="rId12"/>
    <p:sldId id="314" r:id="rId13"/>
    <p:sldId id="315" r:id="rId14"/>
    <p:sldId id="281" r:id="rId15"/>
    <p:sldId id="308" r:id="rId16"/>
    <p:sldId id="316" r:id="rId17"/>
    <p:sldId id="321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AEAE"/>
    <a:srgbClr val="000000"/>
    <a:srgbClr val="003300"/>
    <a:srgbClr val="006600"/>
    <a:srgbClr val="009999"/>
    <a:srgbClr val="00CC66"/>
    <a:srgbClr val="008000"/>
    <a:srgbClr val="339933"/>
    <a:srgbClr val="E5FFFF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6912" autoAdjust="0"/>
    <p:restoredTop sz="97670" autoAdjust="0"/>
  </p:normalViewPr>
  <p:slideViewPr>
    <p:cSldViewPr>
      <p:cViewPr>
        <p:scale>
          <a:sx n="66" d="100"/>
          <a:sy n="66" d="100"/>
        </p:scale>
        <p:origin x="-2934" y="-1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D3CC81-1B12-4C6B-90D2-CB52EABE9CAD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1B4A9E-715F-4C78-8F07-46DFFD977F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4013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B4A9E-715F-4C78-8F07-46DFFD977FEF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23963" y="4797425"/>
            <a:ext cx="6227762" cy="1109663"/>
          </a:xfrm>
        </p:spPr>
        <p:txBody>
          <a:bodyPr/>
          <a:lstStyle>
            <a:lvl1pPr>
              <a:defRPr sz="3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23963" y="5540375"/>
            <a:ext cx="6227762" cy="696913"/>
          </a:xfrm>
        </p:spPr>
        <p:txBody>
          <a:bodyPr/>
          <a:lstStyle>
            <a:lvl1pPr marL="0" indent="0">
              <a:buFontTx/>
              <a:buNone/>
              <a:defRPr sz="2400" b="1"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76338" y="2638425"/>
            <a:ext cx="3744912" cy="395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73650" y="2638425"/>
            <a:ext cx="3746500" cy="395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10388" y="1987550"/>
            <a:ext cx="1909762" cy="4610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76338" y="1987550"/>
            <a:ext cx="5581650" cy="4610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87450" y="1987550"/>
            <a:ext cx="6553200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5516563"/>
            <a:ext cx="9144000" cy="1341437"/>
          </a:xfrm>
          <a:prstGeom prst="rect">
            <a:avLst/>
          </a:prstGeom>
          <a:gradFill rotWithShape="1">
            <a:gsLst>
              <a:gs pos="0">
                <a:srgbClr val="765E2F">
                  <a:alpha val="0"/>
                </a:srgbClr>
              </a:gs>
              <a:gs pos="100000">
                <a:schemeClr val="folHlink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uk-UA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76338" y="2638425"/>
            <a:ext cx="7643812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 dir="r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 b="1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>
            <a:off x="71406" y="5929330"/>
            <a:ext cx="5000660" cy="857256"/>
          </a:xfrm>
          <a:prstGeom prst="snipRoundRect">
            <a:avLst>
              <a:gd name="adj1" fmla="val 16667"/>
              <a:gd name="adj2" fmla="val 50000"/>
            </a:avLst>
          </a:prstGeom>
          <a:solidFill>
            <a:schemeClr val="accent1">
              <a:alpha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786314" y="2000240"/>
            <a:ext cx="4286280" cy="2428892"/>
          </a:xfrm>
          <a:prstGeom prst="roundRect">
            <a:avLst/>
          </a:prstGeom>
          <a:solidFill>
            <a:schemeClr val="accent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628" y="1357298"/>
            <a:ext cx="4354298" cy="3684281"/>
          </a:xfrm>
        </p:spPr>
        <p:txBody>
          <a:bodyPr/>
          <a:lstStyle/>
          <a:p>
            <a:r>
              <a:rPr lang="ru-RU" dirty="0">
                <a:solidFill>
                  <a:schemeClr val="accent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Кравчук </a:t>
            </a:r>
            <a:r>
              <a:rPr lang="ru-RU" dirty="0" smtClean="0">
                <a:solidFill>
                  <a:schemeClr val="accent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Артем </a:t>
            </a:r>
            <a:r>
              <a:rPr lang="ru-RU" dirty="0" err="1" smtClean="0">
                <a:solidFill>
                  <a:schemeClr val="accent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Олександрович</a:t>
            </a:r>
            <a:r>
              <a:rPr lang="ru-RU" dirty="0" smtClean="0">
                <a:solidFill>
                  <a:schemeClr val="accent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dirty="0" smtClean="0">
                <a:solidFill>
                  <a:schemeClr val="accent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>
                <a:solidFill>
                  <a:schemeClr val="accent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учень</a:t>
            </a:r>
            <a:r>
              <a:rPr lang="ru-RU" sz="2000" dirty="0">
                <a:solidFill>
                  <a:schemeClr val="accent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8-А </a:t>
            </a:r>
            <a:r>
              <a:rPr lang="ru-RU" sz="2000" dirty="0" err="1" smtClean="0">
                <a:solidFill>
                  <a:schemeClr val="accent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класу</a:t>
            </a:r>
            <a:r>
              <a:rPr lang="ru-RU" sz="2000" dirty="0" smtClean="0">
                <a:solidFill>
                  <a:schemeClr val="accent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Харківського</a:t>
            </a:r>
            <a:r>
              <a:rPr lang="ru-RU" sz="2000" dirty="0">
                <a:solidFill>
                  <a:schemeClr val="accent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приватного </a:t>
            </a:r>
            <a:r>
              <a:rPr lang="ru-RU" sz="2000" dirty="0" err="1">
                <a:solidFill>
                  <a:schemeClr val="accent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навчально-виховного</a:t>
            </a:r>
            <a:r>
              <a:rPr lang="ru-RU" sz="2000" dirty="0">
                <a:solidFill>
                  <a:schemeClr val="accent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комплексу “ВЕРЕСЕНЬ” </a:t>
            </a:r>
            <a:r>
              <a:rPr lang="ru-RU" sz="2000" dirty="0" err="1">
                <a:solidFill>
                  <a:schemeClr val="accent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Харківської</a:t>
            </a:r>
            <a:r>
              <a:rPr lang="ru-RU" sz="2000" dirty="0">
                <a:solidFill>
                  <a:schemeClr val="accent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області</a:t>
            </a:r>
            <a:r>
              <a:rPr lang="ru-RU" sz="2000" b="0" dirty="0">
                <a:solidFill>
                  <a:schemeClr val="accent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accent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solidFill>
                <a:schemeClr val="accent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76" y="6143644"/>
            <a:ext cx="6572264" cy="714380"/>
          </a:xfrm>
        </p:spPr>
        <p:txBody>
          <a:bodyPr/>
          <a:lstStyle/>
          <a:p>
            <a:r>
              <a:rPr lang="uk-UA" sz="2000" dirty="0" smtClean="0">
                <a:solidFill>
                  <a:srgbClr val="003300"/>
                </a:solidFill>
              </a:rPr>
              <a:t>Конкурс </a:t>
            </a:r>
            <a:r>
              <a:rPr lang="uk-UA" sz="2000" dirty="0">
                <a:solidFill>
                  <a:srgbClr val="003300"/>
                </a:solidFill>
              </a:rPr>
              <a:t>«</a:t>
            </a:r>
            <a:r>
              <a:rPr lang="uk-UA" sz="2000" u="sng" dirty="0">
                <a:solidFill>
                  <a:srgbClr val="003300"/>
                </a:solidFill>
              </a:rPr>
              <a:t>Еколог-Юніор Дослідник</a:t>
            </a:r>
            <a:r>
              <a:rPr lang="uk-UA" sz="2000" dirty="0">
                <a:solidFill>
                  <a:srgbClr val="003300"/>
                </a:solidFill>
              </a:rPr>
              <a:t>»</a:t>
            </a:r>
            <a:endParaRPr lang="ru-RU" sz="2000" dirty="0">
              <a:solidFill>
                <a:srgbClr val="003300"/>
              </a:solidFill>
            </a:endParaRPr>
          </a:p>
          <a:p>
            <a:endParaRPr lang="ru-RU" strike="sngStrike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7422" y="1785926"/>
            <a:ext cx="4786314" cy="649288"/>
          </a:xfrm>
        </p:spPr>
        <p:txBody>
          <a:bodyPr/>
          <a:lstStyle/>
          <a:p>
            <a:pPr algn="ctr"/>
            <a:r>
              <a:rPr lang="ru-RU" sz="4000" b="1" dirty="0" smtClean="0">
                <a:solidFill>
                  <a:srgbClr val="E5FFFF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Тема </a:t>
            </a:r>
            <a:r>
              <a:rPr lang="ru-RU" sz="4000" b="1" dirty="0" err="1" smtClean="0">
                <a:solidFill>
                  <a:srgbClr val="E5FFFF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дослідження</a:t>
            </a:r>
            <a:endParaRPr lang="ru-RU" sz="4000" b="1" dirty="0">
              <a:solidFill>
                <a:srgbClr val="E5FFFF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787198"/>
            <a:ext cx="8643998" cy="2874050"/>
          </a:xfrm>
        </p:spPr>
        <p:txBody>
          <a:bodyPr/>
          <a:lstStyle/>
          <a:p>
            <a:pPr indent="0" algn="ctr">
              <a:buNone/>
            </a:pPr>
            <a:r>
              <a:rPr lang="uk-UA" sz="3200" b="1" dirty="0" err="1" smtClean="0">
                <a:solidFill>
                  <a:srgbClr val="E5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“Відповідність</a:t>
            </a:r>
            <a:r>
              <a:rPr lang="uk-UA" sz="3200" b="1" dirty="0" smtClean="0">
                <a:solidFill>
                  <a:srgbClr val="E5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200" b="1" dirty="0" err="1">
                <a:solidFill>
                  <a:srgbClr val="E5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морфолого-генетичних</a:t>
            </a:r>
            <a:r>
              <a:rPr lang="uk-UA" sz="3200" b="1" dirty="0">
                <a:solidFill>
                  <a:srgbClr val="E5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типів ґрунтів </a:t>
            </a:r>
            <a:r>
              <a:rPr lang="uk-UA" sz="3200" b="1" dirty="0" err="1">
                <a:solidFill>
                  <a:srgbClr val="E5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Міловської</a:t>
            </a:r>
            <a:r>
              <a:rPr lang="uk-UA" sz="3200" b="1" dirty="0">
                <a:solidFill>
                  <a:srgbClr val="E5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uk-UA" sz="3200" b="1" dirty="0" err="1">
                <a:solidFill>
                  <a:srgbClr val="E5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Асіївської</a:t>
            </a:r>
            <a:r>
              <a:rPr lang="uk-UA" sz="3200" b="1" dirty="0">
                <a:solidFill>
                  <a:srgbClr val="E5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селищної ради </a:t>
            </a:r>
            <a:r>
              <a:rPr lang="uk-UA" sz="3200" b="1" dirty="0" err="1">
                <a:solidFill>
                  <a:srgbClr val="E5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Балаклійського</a:t>
            </a:r>
            <a:r>
              <a:rPr lang="uk-UA" sz="3200" b="1" dirty="0">
                <a:solidFill>
                  <a:srgbClr val="E5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району Харківської області структурі вирощування та врожайності сільськогосподарських </a:t>
            </a:r>
            <a:r>
              <a:rPr lang="uk-UA" sz="3200" b="1" dirty="0" err="1" smtClean="0">
                <a:solidFill>
                  <a:srgbClr val="E5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культур”</a:t>
            </a:r>
            <a:endParaRPr lang="ru-RU" sz="3200" b="1" dirty="0">
              <a:solidFill>
                <a:srgbClr val="E5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074476" y="6488668"/>
            <a:ext cx="11128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Слайд 2</a:t>
            </a:r>
            <a:endParaRPr lang="ru-RU" sz="2000" b="1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скругленным углом 4"/>
          <p:cNvSpPr/>
          <p:nvPr/>
        </p:nvSpPr>
        <p:spPr>
          <a:xfrm>
            <a:off x="4786314" y="214290"/>
            <a:ext cx="4214842" cy="857256"/>
          </a:xfrm>
          <a:prstGeom prst="round1Rect">
            <a:avLst>
              <a:gd name="adj" fmla="val 0"/>
            </a:avLst>
          </a:prstGeom>
          <a:solidFill>
            <a:srgbClr val="008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85728"/>
            <a:ext cx="7956550" cy="649288"/>
          </a:xfrm>
        </p:spPr>
        <p:txBody>
          <a:bodyPr/>
          <a:lstStyle/>
          <a:p>
            <a:pPr algn="r"/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Мета 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дослідження: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844" y="2214554"/>
            <a:ext cx="8858280" cy="2862277"/>
          </a:xfrm>
        </p:spPr>
        <p:txBody>
          <a:bodyPr/>
          <a:lstStyle/>
          <a:p>
            <a:pPr marL="0" indent="0" algn="just">
              <a:buNone/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Проаналізувати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відповідність </a:t>
            </a:r>
            <a:r>
              <a:rPr lang="uk-UA" b="1" dirty="0" err="1">
                <a:latin typeface="Times New Roman" pitchFamily="18" charset="0"/>
                <a:cs typeface="Times New Roman" pitchFamily="18" charset="0"/>
              </a:rPr>
              <a:t>морфолого-генетичних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 типів ґрунтів з точки зору їх родючості на різних ділянках зі структурою сільськогосподарських культур, виділити основні причини виникнення різниці врожайності та запропонувати міри по її збільшенню.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4" name="Picture 2" descr="Картинки по запросу земля почв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7554" y="4786322"/>
            <a:ext cx="2357454" cy="188596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8074476" y="6488668"/>
            <a:ext cx="11128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Слайд 3</a:t>
            </a:r>
            <a:endParaRPr lang="ru-RU" sz="2000" b="1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12164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4500562" y="71414"/>
            <a:ext cx="4536140" cy="854032"/>
          </a:xfrm>
          <a:prstGeom prst="snip2DiagRect">
            <a:avLst>
              <a:gd name="adj1" fmla="val 0"/>
              <a:gd name="adj2" fmla="val 37451"/>
            </a:avLst>
          </a:prstGeom>
          <a:solidFill>
            <a:schemeClr val="accent1">
              <a:alpha val="9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0298" y="-24"/>
            <a:ext cx="6553200" cy="971499"/>
          </a:xfrm>
        </p:spPr>
        <p:txBody>
          <a:bodyPr/>
          <a:lstStyle/>
          <a:p>
            <a:pPr algn="r"/>
            <a:r>
              <a:rPr lang="uk-UA" sz="3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Завдання досліджень</a:t>
            </a:r>
            <a:r>
              <a:rPr lang="uk-UA" sz="3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endParaRPr lang="ru-RU" sz="3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09628" y="1857364"/>
            <a:ext cx="9396536" cy="5000636"/>
          </a:xfrm>
        </p:spPr>
        <p:txBody>
          <a:bodyPr/>
          <a:lstStyle/>
          <a:p>
            <a:pPr lvl="1"/>
            <a:r>
              <a:rPr lang="uk-UA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Вивчити </a:t>
            </a:r>
            <a:r>
              <a:rPr lang="uk-UA" sz="2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існуючи матеріали.</a:t>
            </a:r>
            <a:endParaRPr lang="ru-RU" sz="2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uk-UA" sz="2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Провести польове дослідження ґрунтів на полях Міловської та Асіївської селищної ради Балаклійського району Харківської області.</a:t>
            </a:r>
            <a:endParaRPr lang="ru-RU" sz="2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uk-UA" sz="2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Зробити опис ґрунтових розрізів. </a:t>
            </a:r>
            <a:endParaRPr lang="ru-RU" sz="2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uk-UA" sz="2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Вивчити морфолого-генетичні особливості ґрунтів досліджуваних ділянок .</a:t>
            </a:r>
            <a:endParaRPr lang="ru-RU" sz="2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uk-UA" sz="2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Вивчити механічний склад ґрунтів та визначити вологість ґрунтів.</a:t>
            </a:r>
            <a:endParaRPr lang="ru-RU" sz="2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uk-UA" sz="2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Проаналізувати  валовий збір та урожайність зернових культур на досліджуваних ділянках.</a:t>
            </a:r>
            <a:endParaRPr lang="ru-RU" sz="2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uk-UA" sz="2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Зробити комплексний аналіз з метою знаходження причинно-наслідкових зв’язків ґрунтів та врожайності культур на </a:t>
            </a:r>
            <a:r>
              <a:rPr lang="uk-UA" sz="2100" dirty="0">
                <a:ln w="3175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досліджуваних ділянках.</a:t>
            </a:r>
            <a:endParaRPr lang="ru-RU" sz="2100" dirty="0">
              <a:ln w="3175"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uk-UA" sz="2100" dirty="0">
                <a:ln w="3175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Розробити  рекомендації щодо підвищення родючості ґрунтів</a:t>
            </a:r>
            <a:r>
              <a:rPr lang="uk-UA" sz="2100" dirty="0" smtClean="0">
                <a:ln w="3175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2100" dirty="0">
              <a:ln w="3175"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74476" y="6500834"/>
            <a:ext cx="11128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Слайд </a:t>
            </a:r>
            <a:r>
              <a:rPr lang="ru-RU" sz="20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79798921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642910" y="1071546"/>
            <a:ext cx="7858180" cy="11430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с одним скругленным углом 9"/>
          <p:cNvSpPr/>
          <p:nvPr/>
        </p:nvSpPr>
        <p:spPr>
          <a:xfrm>
            <a:off x="17930" y="17930"/>
            <a:ext cx="4500562" cy="714356"/>
          </a:xfrm>
          <a:prstGeom prst="round1Rect">
            <a:avLst>
              <a:gd name="adj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6553200" cy="649288"/>
          </a:xfrm>
        </p:spPr>
        <p:txBody>
          <a:bodyPr/>
          <a:lstStyle/>
          <a:p>
            <a:r>
              <a:rPr lang="uk-UA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Об’єкт </a:t>
            </a:r>
            <a:r>
              <a:rPr lang="uk-UA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дослідження: </a:t>
            </a:r>
            <a:endParaRPr lang="ru-RU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8138" y="1142984"/>
            <a:ext cx="7643812" cy="1006599"/>
          </a:xfrm>
        </p:spPr>
        <p:txBody>
          <a:bodyPr/>
          <a:lstStyle/>
          <a:p>
            <a:pPr marL="0" indent="0" algn="ctr">
              <a:buNone/>
            </a:pPr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Сільськогосподарські </a:t>
            </a:r>
            <a:r>
              <a:rPr lang="uk-UA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поля та їх врожайність біля Міловської та Асіївської селищної ради.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Рисунок 2" descr="Описание: IMG_20161119_15062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5" t="22913"/>
          <a:stretch>
            <a:fillRect/>
          </a:stretch>
        </p:blipFill>
        <p:spPr bwMode="auto">
          <a:xfrm>
            <a:off x="71406" y="2571743"/>
            <a:ext cx="3071834" cy="2150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Рисунок 4" descr="Описание: IMG_20161119_15054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318" y="4643446"/>
            <a:ext cx="2880810" cy="2160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Рисунок 6" descr="Описание: IMG_20161119_16024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6" y="2643182"/>
            <a:ext cx="2975079" cy="2143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4714884"/>
            <a:ext cx="30672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Контур №6 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86116" y="3929066"/>
            <a:ext cx="25922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Контур </a:t>
            </a: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№</a:t>
            </a:r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245424" y="4929198"/>
            <a:ext cx="28985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Контур № </a:t>
            </a:r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42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074476" y="6488668"/>
            <a:ext cx="11128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Слайд 5</a:t>
            </a:r>
            <a:endParaRPr lang="ru-RU" sz="2000" b="1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043757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одним скругленным углом 6"/>
          <p:cNvSpPr/>
          <p:nvPr/>
        </p:nvSpPr>
        <p:spPr>
          <a:xfrm>
            <a:off x="17930" y="17930"/>
            <a:ext cx="4768384" cy="714356"/>
          </a:xfrm>
          <a:prstGeom prst="round1Rect">
            <a:avLst>
              <a:gd name="adj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6553200" cy="649288"/>
          </a:xfrm>
        </p:spPr>
        <p:txBody>
          <a:bodyPr/>
          <a:lstStyle/>
          <a:p>
            <a:r>
              <a:rPr lang="uk-UA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Предмет </a:t>
            </a:r>
            <a:r>
              <a:rPr lang="uk-UA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дослідження: </a:t>
            </a:r>
            <a:endParaRPr lang="ru-RU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7224" y="1922335"/>
            <a:ext cx="8001056" cy="1006599"/>
          </a:xfrm>
        </p:spPr>
        <p:txBody>
          <a:bodyPr/>
          <a:lstStyle/>
          <a:p>
            <a:pPr marL="0" indent="0">
              <a:buNone/>
            </a:pP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Морфолого-генетичні </a:t>
            </a:r>
            <a:r>
              <a:rPr lang="uk-U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особливості ґрунтів Міловської та Асіївської селищної ради.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Рисунок 3" descr="Описание: разрез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04" y="3071810"/>
            <a:ext cx="886254" cy="36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Рисунок 5" descr="Описание: Асеевка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72" y="3071810"/>
            <a:ext cx="944937" cy="36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Рисунок 7" descr="Описание: Асеевка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16" y="3071810"/>
            <a:ext cx="822990" cy="36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074476" y="6488668"/>
            <a:ext cx="11128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Слайд 6</a:t>
            </a:r>
            <a:endParaRPr lang="ru-RU" sz="2000" b="1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13297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скругленным углом 4"/>
          <p:cNvSpPr/>
          <p:nvPr/>
        </p:nvSpPr>
        <p:spPr>
          <a:xfrm>
            <a:off x="2071670" y="500042"/>
            <a:ext cx="5572164" cy="857256"/>
          </a:xfrm>
          <a:prstGeom prst="round1Rect">
            <a:avLst>
              <a:gd name="adj" fmla="val 0"/>
            </a:avLst>
          </a:prstGeom>
          <a:solidFill>
            <a:srgbClr val="008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571480"/>
            <a:ext cx="6215106" cy="649288"/>
          </a:xfrm>
        </p:spPr>
        <p:txBody>
          <a:bodyPr/>
          <a:lstStyle/>
          <a:p>
            <a:pPr algn="r"/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ПОКАЗНИКИ ВРОЖАЙНОСТІ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2686118"/>
              </p:ext>
            </p:extLst>
          </p:nvPr>
        </p:nvGraphicFramePr>
        <p:xfrm>
          <a:off x="285720" y="2500306"/>
          <a:ext cx="8568954" cy="34685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73743"/>
                <a:gridCol w="1432227"/>
                <a:gridCol w="871390"/>
                <a:gridCol w="1490681"/>
                <a:gridCol w="1135246"/>
                <a:gridCol w="1431905"/>
                <a:gridCol w="1033762"/>
              </a:tblGrid>
              <a:tr h="4681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Рік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Контур 6 (38 га)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Контур 3 (108 га)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Контур 42 (67 га)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685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Місце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Землі Міловської селищної ради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Землі Асіївської селищної ради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Землі Асіївської селищної ради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81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Поля 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Поле № 1 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Поле № 2 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Поле  № 3 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954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Соняшник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15,5 ц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Соняшник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20,2 ц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Пшениця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50,7 ц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Соняшник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10,3 ц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Соняшник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14,1 ц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Соняшник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24,7 ц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4681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Пшениця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29,7 ц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Пшениця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37,5 ц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Пшениця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50,5 ц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074476" y="6488668"/>
            <a:ext cx="11128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Слайд 7</a:t>
            </a:r>
            <a:endParaRPr lang="ru-RU" sz="2000" b="1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096172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скругленным углом 8"/>
          <p:cNvSpPr/>
          <p:nvPr/>
        </p:nvSpPr>
        <p:spPr>
          <a:xfrm>
            <a:off x="17930" y="17930"/>
            <a:ext cx="6911524" cy="1125054"/>
          </a:xfrm>
          <a:prstGeom prst="round1Rect">
            <a:avLst>
              <a:gd name="adj" fmla="val 0"/>
            </a:avLst>
          </a:prstGeom>
          <a:solidFill>
            <a:srgbClr val="008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6929454" cy="1071546"/>
          </a:xfrm>
        </p:spPr>
        <p:txBody>
          <a:bodyPr/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Польові дослідження та опис ґрунтових розрізів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pic>
        <p:nvPicPr>
          <p:cNvPr id="6145" name="Picture 1" descr="IMG_136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8" y="2910072"/>
            <a:ext cx="2904588" cy="3869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pic>
        <p:nvPicPr>
          <p:cNvPr id="6147" name="Picture 3" descr="IMG_574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97" t="2673"/>
          <a:stretch>
            <a:fillRect/>
          </a:stretch>
        </p:blipFill>
        <p:spPr bwMode="auto">
          <a:xfrm>
            <a:off x="2963531" y="1857364"/>
            <a:ext cx="3180105" cy="3872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F:\МАН Марат\МАН почвы с фото 6.12\фото\IMG_136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173416" y="-5788024"/>
            <a:ext cx="24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517" y="2916766"/>
            <a:ext cx="2902365" cy="3869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929586" y="6429396"/>
            <a:ext cx="11128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Слайд 8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955344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714620"/>
            <a:ext cx="8286776" cy="3214710"/>
          </a:xfrm>
        </p:spPr>
        <p:txBody>
          <a:bodyPr/>
          <a:lstStyle/>
          <a:p>
            <a:pPr algn="ctr"/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Аналіз ґрунтових зразків та обробка результатів лабораторних досліджень </a:t>
            </a:r>
            <a:b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лабораторії </a:t>
            </a:r>
            <a:b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«Інституту </a:t>
            </a:r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ґрунтознавства та агрохімії ім. О.Н. Соколовського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2" name="AutoShape 2" descr="https://lh3.googleusercontent.com/SUJR05ypVgiK0En9_tbbJ4IF92JF3NiaPwMSx5AnU4x8l3_FZa7gL2g3DZN6dieO_18LWA=s8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20484" name="AutoShape 4" descr="https://lh3.googleusercontent.com/SUJR05ypVgiK0En9_tbbJ4IF92JF3NiaPwMSx5AnU4x8l3_FZa7gL2g3DZN6dieO_18LWA=s8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20486" name="Picture 6" descr="C:\Users\3d_boy\Desktop\Без имени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7620" y="857232"/>
            <a:ext cx="1586532" cy="2058189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7929586" y="6488668"/>
            <a:ext cx="11128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Слайд 9</a:t>
            </a:r>
            <a:endParaRPr lang="ru-RU" sz="2000" b="1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IMG_138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500042"/>
            <a:ext cx="8121722" cy="60944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2" descr="img20161216_15310617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" t="2974" r="1390" b="29517"/>
          <a:stretch/>
        </p:blipFill>
        <p:spPr bwMode="auto">
          <a:xfrm>
            <a:off x="1571604" y="183957"/>
            <a:ext cx="6840760" cy="6531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C:\Users\3d_boy\Desktop\Рисунок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29675357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скругленным углом 4"/>
          <p:cNvSpPr/>
          <p:nvPr/>
        </p:nvSpPr>
        <p:spPr>
          <a:xfrm>
            <a:off x="1428728" y="214290"/>
            <a:ext cx="6911524" cy="624988"/>
          </a:xfrm>
          <a:prstGeom prst="round1Rect">
            <a:avLst>
              <a:gd name="adj" fmla="val 0"/>
            </a:avLst>
          </a:prstGeom>
          <a:solidFill>
            <a:srgbClr val="008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188640"/>
            <a:ext cx="6929486" cy="649288"/>
          </a:xfrm>
        </p:spPr>
        <p:txBody>
          <a:bodyPr/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Аналіз активності іонів водню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12868" y="1285860"/>
          <a:ext cx="8688288" cy="5257800"/>
        </p:xfrm>
        <a:graphic>
          <a:graphicData uri="http://schemas.openxmlformats.org/drawingml/2006/table">
            <a:tbl>
              <a:tblPr/>
              <a:tblGrid>
                <a:gridCol w="623392"/>
                <a:gridCol w="1443141"/>
                <a:gridCol w="1474231"/>
                <a:gridCol w="1259092"/>
                <a:gridCol w="1296144"/>
                <a:gridCol w="1513469"/>
                <a:gridCol w="1078819"/>
              </a:tblGrid>
              <a:tr h="6171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Лаб</a:t>
                      </a:r>
                      <a:r>
                        <a:rPr lang="uk-UA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№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 розрізу, горизонт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P2O5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K2O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 нітратний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 амонійний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pH</a:t>
                      </a:r>
                      <a:r>
                        <a:rPr lang="uk-UA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водний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3247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Р1:15-25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17,63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137,37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1,51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0,67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7,84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3247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33-45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15,44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126,41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2,45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0,80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7,95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3247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45-54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17,16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132,60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1,72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0,54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8,10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3247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60-70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19,40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138,16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1,13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0,70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8,15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3247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Р2:20-30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83,81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486,82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4,49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1,54 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6,80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3247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40-50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19,44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145,11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3,15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1,10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7,80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3247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55-65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17,70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138,20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1,15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0,90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7,30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3247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70-80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19,14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130,20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1,09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1,10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8,00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3247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Р3:0-10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24,87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151,65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2,75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1,65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7,15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3247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15-25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25,19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147,01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2,05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1,85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7,20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3247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40-50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17,40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138,09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1,56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1,14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7,65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3247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65-75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19,62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141,64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1,10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0,80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7,80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3247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80-90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24,51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137,16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1,30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0,97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7,80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902955" y="6457890"/>
            <a:ext cx="12410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Слайд 10</a:t>
            </a:r>
            <a:endParaRPr lang="ru-RU" sz="2000" b="1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с одним скругленным углом 11"/>
          <p:cNvSpPr/>
          <p:nvPr/>
        </p:nvSpPr>
        <p:spPr>
          <a:xfrm>
            <a:off x="1357290" y="142852"/>
            <a:ext cx="6429420" cy="1267930"/>
          </a:xfrm>
          <a:prstGeom prst="round1Rect">
            <a:avLst>
              <a:gd name="adj" fmla="val 0"/>
            </a:avLst>
          </a:prstGeom>
          <a:solidFill>
            <a:srgbClr val="008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 bwMode="auto">
          <a:xfrm>
            <a:off x="1214414" y="500042"/>
            <a:ext cx="6553200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Вміст вологи в ґрунті та його гігроскопічність</a:t>
            </a:r>
            <a:endParaRPr kumimoji="0" lang="ru-RU" sz="36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142845" y="2857496"/>
          <a:ext cx="8858311" cy="3505200"/>
        </p:xfrm>
        <a:graphic>
          <a:graphicData uri="http://schemas.openxmlformats.org/drawingml/2006/table">
            <a:tbl>
              <a:tblPr/>
              <a:tblGrid>
                <a:gridCol w="1203108"/>
                <a:gridCol w="1007732"/>
                <a:gridCol w="859095"/>
                <a:gridCol w="1065689"/>
                <a:gridCol w="1139541"/>
                <a:gridCol w="655398"/>
                <a:gridCol w="1204883"/>
                <a:gridCol w="897089"/>
                <a:gridCol w="825776"/>
              </a:tblGrid>
              <a:tr h="12884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№ розрізу, горизонт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волога, %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КГ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№ розрізу горизонт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волога, %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КГ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№ розрізу горизонт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Волога </a:t>
                      </a: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КГ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976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Р1:15-25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28,07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1,39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Р2:20-30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29,77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1,42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Р3:0-10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33,94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1,51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11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     33-45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25,52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1,34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40-50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28,79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1,40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15-25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30,95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1,45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11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     45-54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25,17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1,34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55-65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27,16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1,37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40-50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30,48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1,44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11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     60-70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23,73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1,31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70-80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26,66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1,36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65-75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26,93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1,37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11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80-90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26,93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1,37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" name="Прямоугольник с одним скругленным углом 14"/>
          <p:cNvSpPr/>
          <p:nvPr/>
        </p:nvSpPr>
        <p:spPr>
          <a:xfrm>
            <a:off x="1500166" y="428604"/>
            <a:ext cx="6429420" cy="1267930"/>
          </a:xfrm>
          <a:prstGeom prst="round1Rect">
            <a:avLst>
              <a:gd name="adj" fmla="val 0"/>
            </a:avLst>
          </a:prstGeom>
          <a:solidFill>
            <a:srgbClr val="008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 bwMode="auto">
          <a:xfrm>
            <a:off x="1366814" y="652442"/>
            <a:ext cx="6553200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Вміст вологи в ґрунті та його гігроскопічність</a:t>
            </a:r>
            <a:endParaRPr kumimoji="0" lang="ru-RU" sz="36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295245" y="3009896"/>
          <a:ext cx="8858311" cy="3505200"/>
        </p:xfrm>
        <a:graphic>
          <a:graphicData uri="http://schemas.openxmlformats.org/drawingml/2006/table">
            <a:tbl>
              <a:tblPr/>
              <a:tblGrid>
                <a:gridCol w="1203108"/>
                <a:gridCol w="1007732"/>
                <a:gridCol w="859095"/>
                <a:gridCol w="1065689"/>
                <a:gridCol w="1139541"/>
                <a:gridCol w="655398"/>
                <a:gridCol w="1204883"/>
                <a:gridCol w="897089"/>
                <a:gridCol w="825776"/>
              </a:tblGrid>
              <a:tr h="12884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№ розрізу, горизонт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волога, %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КГ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№ розрізу горизонт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волога, %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КГ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№ розрізу горизонт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Волога </a:t>
                      </a: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КГ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976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Р1:15-25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28,07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1,39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Р2:20-30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29,77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1,42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Р3:0-10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33,94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1,51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11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     33-45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25,52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1,34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40-50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28,79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1,40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15-25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30,95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1,45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11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     45-54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25,17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1,34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55-65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27,16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1,37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40-50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30,48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1,44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11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     60-70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23,73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1,31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70-80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26,66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1,36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65-75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26,93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1,37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11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80-90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26,93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1,37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Прямоугольник с одним скругленным углом 17"/>
          <p:cNvSpPr/>
          <p:nvPr/>
        </p:nvSpPr>
        <p:spPr>
          <a:xfrm>
            <a:off x="27454" y="46505"/>
            <a:ext cx="5830429" cy="624988"/>
          </a:xfrm>
          <a:prstGeom prst="round1Rect">
            <a:avLst>
              <a:gd name="adj" fmla="val 0"/>
            </a:avLst>
          </a:prstGeom>
          <a:solidFill>
            <a:srgbClr val="008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 bwMode="auto">
          <a:xfrm>
            <a:off x="0" y="0"/>
            <a:ext cx="5786446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Визначення водної витяжки</a:t>
            </a:r>
            <a:endParaRPr kumimoji="0" lang="ru-RU" sz="3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20" name="Picture 2" descr="IMG_139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744913"/>
            <a:ext cx="7961137" cy="5970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3550428745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12" grpId="0" animBg="1"/>
      <p:bldP spid="12" grpId="1" animBg="1"/>
      <p:bldP spid="13" grpId="0"/>
      <p:bldP spid="13" grpId="1"/>
      <p:bldP spid="15" grpId="0" animBg="1"/>
      <p:bldP spid="15" grpId="1" animBg="1"/>
      <p:bldP spid="16" grpId="0"/>
      <p:bldP spid="16" grpId="1"/>
      <p:bldP spid="18" grpId="0" animBg="1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скругленным углом 4"/>
          <p:cNvSpPr/>
          <p:nvPr/>
        </p:nvSpPr>
        <p:spPr>
          <a:xfrm>
            <a:off x="1857356" y="357166"/>
            <a:ext cx="5357850" cy="1000132"/>
          </a:xfrm>
          <a:prstGeom prst="round1Rect">
            <a:avLst>
              <a:gd name="adj" fmla="val 0"/>
            </a:avLst>
          </a:prstGeom>
          <a:solidFill>
            <a:srgbClr val="008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500042"/>
            <a:ext cx="6553200" cy="571504"/>
          </a:xfrm>
        </p:spPr>
        <p:txBody>
          <a:bodyPr/>
          <a:lstStyle/>
          <a:p>
            <a:pPr algn="ctr"/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Вміст гумусу в ґрунті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42845" y="2860524"/>
          <a:ext cx="8858312" cy="2924137"/>
        </p:xfrm>
        <a:graphic>
          <a:graphicData uri="http://schemas.openxmlformats.org/drawingml/2006/table">
            <a:tbl>
              <a:tblPr/>
              <a:tblGrid>
                <a:gridCol w="595517"/>
                <a:gridCol w="1118994"/>
                <a:gridCol w="857256"/>
                <a:gridCol w="679925"/>
                <a:gridCol w="1397989"/>
                <a:gridCol w="877478"/>
                <a:gridCol w="1013338"/>
                <a:gridCol w="1465964"/>
                <a:gridCol w="851851"/>
              </a:tblGrid>
              <a:tr h="9783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Лаб</a:t>
                      </a:r>
                      <a:r>
                        <a:rPr lang="uk-UA" sz="1800" b="1" dirty="0">
                          <a:latin typeface="Times New Roman"/>
                          <a:ea typeface="Times New Roman"/>
                          <a:cs typeface="Times New Roman"/>
                        </a:rPr>
                        <a:t>.  №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  <a:cs typeface="Times New Roman"/>
                        </a:rPr>
                        <a:t>№ розрізу, горизонт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  <a:cs typeface="Times New Roman"/>
                        </a:rPr>
                        <a:t>Гумус, %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Лаб</a:t>
                      </a:r>
                      <a:r>
                        <a:rPr lang="uk-UA" sz="1800" b="1" dirty="0">
                          <a:latin typeface="Times New Roman"/>
                          <a:ea typeface="Times New Roman"/>
                          <a:cs typeface="Times New Roman"/>
                        </a:rPr>
                        <a:t>.  №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  <a:cs typeface="Times New Roman"/>
                        </a:rPr>
                        <a:t>№ розрізу, горизонт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  <a:cs typeface="Times New Roman"/>
                        </a:rPr>
                        <a:t>Гумус, %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Лаб</a:t>
                      </a:r>
                      <a:r>
                        <a:rPr lang="uk-UA" sz="1800" b="1" dirty="0">
                          <a:latin typeface="Times New Roman"/>
                          <a:ea typeface="Times New Roman"/>
                          <a:cs typeface="Times New Roman"/>
                        </a:rPr>
                        <a:t>.  №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  <a:cs typeface="Times New Roman"/>
                        </a:rPr>
                        <a:t>№ розрізу, горизонт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  <a:cs typeface="Times New Roman"/>
                        </a:rPr>
                        <a:t>Гумус, %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7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Р1:15-25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4,1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Р2:20-30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5,1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Р3:0-10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latin typeface="Times New Roman"/>
                          <a:ea typeface="Times New Roman"/>
                          <a:cs typeface="Times New Roman"/>
                        </a:rPr>
                        <a:t>5,2</a:t>
                      </a:r>
                      <a:endParaRPr lang="ru-RU" sz="2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9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2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latin typeface="Times New Roman"/>
                          <a:ea typeface="Times New Roman"/>
                          <a:cs typeface="Times New Roman"/>
                        </a:rPr>
                        <a:t>33-45</a:t>
                      </a:r>
                      <a:endParaRPr lang="ru-RU" sz="2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3,3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2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latin typeface="Times New Roman"/>
                          <a:ea typeface="Times New Roman"/>
                          <a:cs typeface="Times New Roman"/>
                        </a:rPr>
                        <a:t>       40-50</a:t>
                      </a:r>
                      <a:endParaRPr lang="ru-RU" sz="2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3,6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15-35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5,1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9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2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latin typeface="Times New Roman"/>
                          <a:ea typeface="Times New Roman"/>
                          <a:cs typeface="Times New Roman"/>
                        </a:rPr>
                        <a:t>45-54</a:t>
                      </a:r>
                      <a:endParaRPr lang="ru-RU" sz="2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latin typeface="Times New Roman"/>
                          <a:ea typeface="Times New Roman"/>
                          <a:cs typeface="Times New Roman"/>
                        </a:rPr>
                        <a:t>2,6</a:t>
                      </a:r>
                      <a:endParaRPr lang="ru-RU" sz="2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2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latin typeface="Times New Roman"/>
                          <a:ea typeface="Times New Roman"/>
                          <a:cs typeface="Times New Roman"/>
                        </a:rPr>
                        <a:t>       55-65</a:t>
                      </a:r>
                      <a:endParaRPr lang="ru-RU" sz="2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latin typeface="Times New Roman"/>
                          <a:ea typeface="Times New Roman"/>
                          <a:cs typeface="Times New Roman"/>
                        </a:rPr>
                        <a:t>2,8</a:t>
                      </a:r>
                      <a:endParaRPr lang="ru-RU" sz="2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40-50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3,9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9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2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latin typeface="Times New Roman"/>
                          <a:ea typeface="Times New Roman"/>
                          <a:cs typeface="Times New Roman"/>
                        </a:rPr>
                        <a:t>60-70</a:t>
                      </a:r>
                      <a:endParaRPr lang="ru-RU" sz="2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latin typeface="Times New Roman"/>
                          <a:ea typeface="Times New Roman"/>
                          <a:cs typeface="Times New Roman"/>
                        </a:rPr>
                        <a:t>1,6</a:t>
                      </a:r>
                      <a:endParaRPr lang="ru-RU" sz="2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2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latin typeface="Times New Roman"/>
                          <a:ea typeface="Times New Roman"/>
                          <a:cs typeface="Times New Roman"/>
                        </a:rPr>
                        <a:t>       70-80</a:t>
                      </a:r>
                      <a:endParaRPr lang="ru-RU" sz="2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latin typeface="Times New Roman"/>
                          <a:ea typeface="Times New Roman"/>
                          <a:cs typeface="Times New Roman"/>
                        </a:rPr>
                        <a:t>1,7</a:t>
                      </a:r>
                      <a:endParaRPr lang="ru-RU" sz="2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2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65-75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3,0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9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2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80-90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2,3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929586" y="6488668"/>
            <a:ext cx="12268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Слайд 11</a:t>
            </a:r>
            <a:endParaRPr lang="ru-RU" sz="2000" b="1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546294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скругленным углом 3"/>
          <p:cNvSpPr/>
          <p:nvPr/>
        </p:nvSpPr>
        <p:spPr>
          <a:xfrm>
            <a:off x="1357290" y="142852"/>
            <a:ext cx="6429420" cy="1267930"/>
          </a:xfrm>
          <a:prstGeom prst="round1Rect">
            <a:avLst>
              <a:gd name="adj" fmla="val 0"/>
            </a:avLst>
          </a:prstGeom>
          <a:solidFill>
            <a:srgbClr val="008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428604"/>
            <a:ext cx="6553200" cy="649288"/>
          </a:xfrm>
        </p:spPr>
        <p:txBody>
          <a:bodyPr/>
          <a:lstStyle/>
          <a:p>
            <a:pPr algn="ctr"/>
            <a:r>
              <a:rPr lang="uk-UA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Приоритетність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морфолого-генетичного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статуса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184419"/>
            <a:ext cx="8640960" cy="3959225"/>
          </a:xfrm>
        </p:spPr>
        <p:txBody>
          <a:bodyPr/>
          <a:lstStyle/>
          <a:p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ґрунт розрізу №1 - Чорнозем звичайний,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важкосуглинковий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середньоксероморфний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карбонатний на лесовому суглинку</a:t>
            </a: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ґрунт розрізу №2 - Чорнозем звичайний,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важкосуглинковий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слабоксероморфний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карбонатний на лесовому суглинку</a:t>
            </a: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ґрунт розрізу №3 - Чорнозем звичайний,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важкосуглинковий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модальний, 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карбонатний на лесовому суглинку.</a:t>
            </a: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929586" y="6488668"/>
            <a:ext cx="12410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Слайд 12</a:t>
            </a:r>
            <a:endParaRPr lang="ru-RU" sz="2000" b="1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400774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одним скругленным углом 9"/>
          <p:cNvSpPr/>
          <p:nvPr/>
        </p:nvSpPr>
        <p:spPr>
          <a:xfrm>
            <a:off x="1357290" y="142852"/>
            <a:ext cx="6429420" cy="1267930"/>
          </a:xfrm>
          <a:prstGeom prst="round1Rect">
            <a:avLst>
              <a:gd name="adj" fmla="val 0"/>
            </a:avLst>
          </a:prstGeom>
          <a:solidFill>
            <a:srgbClr val="008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007" y="2131640"/>
            <a:ext cx="9144000" cy="649288"/>
          </a:xfrm>
        </p:spPr>
        <p:txBody>
          <a:bodyPr/>
          <a:lstStyle/>
          <a:p>
            <a:pPr algn="ctr"/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Поле №1, ухил 3,5</a:t>
            </a:r>
            <a:r>
              <a:rPr lang="uk-UA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0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експозиція південна</a:t>
            </a:r>
            <a:r>
              <a:rPr lang="uk-UA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endParaRPr lang="ru-RU" b="1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1835696" y="2708920"/>
            <a:ext cx="0" cy="792088"/>
          </a:xfrm>
          <a:prstGeom prst="straightConnector1">
            <a:avLst/>
          </a:prstGeom>
          <a:ln w="38100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2500298" y="4572008"/>
            <a:ext cx="2000264" cy="642942"/>
          </a:xfrm>
          <a:prstGeom prst="straightConnector1">
            <a:avLst/>
          </a:prstGeom>
          <a:ln w="38100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7668344" y="2707780"/>
            <a:ext cx="0" cy="864096"/>
          </a:xfrm>
          <a:prstGeom prst="straightConnector1">
            <a:avLst/>
          </a:prstGeom>
          <a:ln w="38100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3979" y="3501008"/>
            <a:ext cx="340189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Інтенсивне </a:t>
            </a:r>
          </a:p>
          <a:p>
            <a:pPr algn="ctr"/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випаровування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9512" y="5072074"/>
            <a:ext cx="87849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Найменше забезпечене </a:t>
            </a:r>
          </a:p>
          <a:p>
            <a:pPr algn="ctr"/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вологою для формування врожаю 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52187" y="3501008"/>
            <a:ext cx="295920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Поверхневий</a:t>
            </a:r>
          </a:p>
          <a:p>
            <a:pPr algn="ctr"/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стік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28728" y="214290"/>
            <a:ext cx="61206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Причинно-наслідкові зв'язки </a:t>
            </a:r>
          </a:p>
          <a:p>
            <a:pPr algn="ctr"/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розташування та врожайності 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929586" y="6488668"/>
            <a:ext cx="12410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Слайд 13</a:t>
            </a:r>
            <a:endParaRPr lang="ru-RU" sz="2000" b="1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 rot="5400000">
            <a:off x="6114762" y="3600750"/>
            <a:ext cx="392231" cy="2763375"/>
          </a:xfrm>
          <a:prstGeom prst="straightConnector1">
            <a:avLst/>
          </a:prstGeom>
          <a:ln w="38100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7675245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062063"/>
            <a:ext cx="9144000" cy="3959225"/>
          </a:xfrm>
        </p:spPr>
        <p:txBody>
          <a:bodyPr/>
          <a:lstStyle/>
          <a:p>
            <a:pPr marL="0" algn="ctr">
              <a:buNone/>
            </a:pPr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Згідно літературних джерел, урожайність основних сільськогосподарських культур падає із зростанням ксероморфності у слабоксероморфних ґрунтах на 15%, у середньоксероморфних на 28% , а у сильноксероморфнох на 45%. Такі дані співпадають з нашими дослідженнями.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929586" y="6488668"/>
            <a:ext cx="12410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Слайд 14</a:t>
            </a:r>
            <a:endParaRPr lang="ru-RU" sz="2000" b="1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скругленным углом 3"/>
          <p:cNvSpPr/>
          <p:nvPr/>
        </p:nvSpPr>
        <p:spPr>
          <a:xfrm>
            <a:off x="214282" y="785794"/>
            <a:ext cx="3286148" cy="857256"/>
          </a:xfrm>
          <a:prstGeom prst="round1Rect">
            <a:avLst>
              <a:gd name="adj" fmla="val 0"/>
            </a:avLst>
          </a:prstGeom>
          <a:solidFill>
            <a:srgbClr val="008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857232"/>
            <a:ext cx="6553200" cy="649288"/>
          </a:xfrm>
        </p:spPr>
        <p:txBody>
          <a:bodyPr/>
          <a:lstStyle/>
          <a:p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ВИСНОВКИ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428868"/>
            <a:ext cx="8534430" cy="3959225"/>
          </a:xfrm>
        </p:spPr>
        <p:txBody>
          <a:bodyPr/>
          <a:lstStyle/>
          <a:p>
            <a:r>
              <a:rPr lang="uk-U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структурі  вирощування сільськогосподарських культур на досліджувальних ділянках переважають озима пшениця та соняшник, що відповідає значенням рН зразків ґрунту</a:t>
            </a:r>
          </a:p>
          <a:p>
            <a:r>
              <a:rPr lang="uk-UA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Визначені морфолого-генетичні типи ґрунтів на ділянках;</a:t>
            </a:r>
          </a:p>
          <a:p>
            <a:r>
              <a:rPr lang="uk-UA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Визначено експозицію схилу ділянок;</a:t>
            </a:r>
          </a:p>
          <a:p>
            <a:r>
              <a:rPr lang="uk-UA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Встановлено причинно-наслідкові зв'язки ґрунтів та врожайності культур на ділянках;</a:t>
            </a:r>
          </a:p>
          <a:p>
            <a:r>
              <a:rPr lang="uk-UA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Розроблено рекомендації по підвищенню рівня урожайності сільськогосподарських культур у виробництві.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929586" y="6488668"/>
            <a:ext cx="12410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Слайд 15</a:t>
            </a:r>
            <a:endParaRPr lang="ru-RU" sz="2000" b="1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149356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скругленным углом 4"/>
          <p:cNvSpPr/>
          <p:nvPr/>
        </p:nvSpPr>
        <p:spPr>
          <a:xfrm>
            <a:off x="857224" y="214290"/>
            <a:ext cx="7500990" cy="1143008"/>
          </a:xfrm>
          <a:prstGeom prst="round1Rect">
            <a:avLst>
              <a:gd name="adj" fmla="val 0"/>
            </a:avLst>
          </a:prstGeom>
          <a:solidFill>
            <a:srgbClr val="008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Заходи, які дозволяють підвищити врожайність на поле №1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928802"/>
            <a:ext cx="8501122" cy="1931106"/>
          </a:xfrm>
        </p:spPr>
        <p:txBody>
          <a:bodyPr/>
          <a:lstStyle/>
          <a:p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Для більшого накопичення вологи застосовувати технології, що попереджують випаровування, збільшують водопроникність ґрунту, та зменшують промерзання.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Картинки по запросу земля почв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6" y="4420024"/>
            <a:ext cx="3643337" cy="2438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7929586" y="6488668"/>
            <a:ext cx="12410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Слайд 16</a:t>
            </a:r>
            <a:endParaRPr lang="ru-RU" sz="2000" b="1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 bwMode="auto">
          <a:xfrm>
            <a:off x="214282" y="2285992"/>
            <a:ext cx="8605868" cy="19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uk-UA" sz="32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Підвищувати здатність ґрунту утримувати вологу, поліпшуючи його структурність та агрегатність дотриманням сівозмін та внесенням органічних добрив</a:t>
            </a: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9" name="Picture 2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8794" y="4324372"/>
            <a:ext cx="5238752" cy="2462214"/>
          </a:xfrm>
          <a:prstGeom prst="rect">
            <a:avLst/>
          </a:prstGeom>
          <a:noFill/>
        </p:spPr>
      </p:pic>
      <p:sp>
        <p:nvSpPr>
          <p:cNvPr id="12" name="Содержимое 2"/>
          <p:cNvSpPr txBox="1">
            <a:spLocks/>
          </p:cNvSpPr>
          <p:nvPr/>
        </p:nvSpPr>
        <p:spPr bwMode="auto">
          <a:xfrm>
            <a:off x="142844" y="2143116"/>
            <a:ext cx="8572560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uk-UA" sz="32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Починати роботи по утриманню вологи спочатку на сильно та середньоксероморфних ґрунтах, поступово переходячи до модальних. 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Так, найпершим повинно на весні оброблятись поле №1.</a:t>
            </a: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3" name="Picture 5" descr="C:\Users\3d_boy\Desktop\372963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4746138"/>
            <a:ext cx="3643338" cy="1897572"/>
          </a:xfrm>
          <a:prstGeom prst="rect">
            <a:avLst/>
          </a:prstGeom>
          <a:noFill/>
        </p:spPr>
      </p:pic>
      <p:sp>
        <p:nvSpPr>
          <p:cNvPr id="16" name="Содержимое 2"/>
          <p:cNvSpPr txBox="1">
            <a:spLocks/>
          </p:cNvSpPr>
          <p:nvPr/>
        </p:nvSpPr>
        <p:spPr bwMode="auto">
          <a:xfrm>
            <a:off x="285720" y="2214554"/>
            <a:ext cx="8501122" cy="3456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uk-UA" sz="32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Відповідно до ксероморфності ґрунту підбирати сорти та види посухостійких культур</a:t>
            </a:r>
            <a:r>
              <a:rPr kumimoji="0" lang="ru-RU" sz="32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</a:t>
            </a: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7" name="Picture 2" descr="Картинки по запросу крупа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71736" y="3643314"/>
            <a:ext cx="4033752" cy="3071858"/>
          </a:xfrm>
          <a:prstGeom prst="rect">
            <a:avLst/>
          </a:prstGeom>
          <a:noFill/>
        </p:spPr>
      </p:pic>
      <p:sp>
        <p:nvSpPr>
          <p:cNvPr id="18" name="Содержимое 2"/>
          <p:cNvSpPr txBox="1">
            <a:spLocks/>
          </p:cNvSpPr>
          <p:nvPr/>
        </p:nvSpPr>
        <p:spPr bwMode="auto">
          <a:xfrm>
            <a:off x="500034" y="2071678"/>
            <a:ext cx="8110570" cy="3456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uk-UA" sz="4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Розробити норми внесення добрив</a:t>
            </a:r>
            <a:endParaRPr kumimoji="0" lang="ru-RU" sz="4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9" name="Picture 4" descr="Картинки по запросу нормы внесения удобрений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14546" y="3500438"/>
            <a:ext cx="4929222" cy="32861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69567848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9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6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5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  <p:bldP spid="8" grpId="1"/>
      <p:bldP spid="12" grpId="0"/>
      <p:bldP spid="12" grpId="1"/>
      <p:bldP spid="16" grpId="0"/>
      <p:bldP spid="16" grpId="1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970105"/>
            <a:ext cx="8429684" cy="3959225"/>
          </a:xfrm>
        </p:spPr>
        <p:txBody>
          <a:bodyPr/>
          <a:lstStyle/>
          <a:p>
            <a:pPr marL="0">
              <a:buNone/>
            </a:pP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Результати нашого дослідження будуть враховані у наступному році в посівних роботах. 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Ми сподіваємося на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збільшення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врожайності</a:t>
            </a:r>
            <a:r>
              <a:rPr lang="ru-RU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uk-U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uk-U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Дякую за увагу!</a:t>
            </a:r>
            <a:endParaRPr lang="ru-RU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Картинки по запросу agricultu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702" y="5214950"/>
            <a:ext cx="2286016" cy="15224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2718071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0001">
  <a:themeElements>
    <a:clrScheme name="00001 2">
      <a:dk1>
        <a:srgbClr val="666633"/>
      </a:dk1>
      <a:lt1>
        <a:srgbClr val="FFFFFF"/>
      </a:lt1>
      <a:dk2>
        <a:srgbClr val="A18D58"/>
      </a:dk2>
      <a:lt2>
        <a:srgbClr val="FFFFCC"/>
      </a:lt2>
      <a:accent1>
        <a:srgbClr val="99CC00"/>
      </a:accent1>
      <a:accent2>
        <a:srgbClr val="99FF99"/>
      </a:accent2>
      <a:accent3>
        <a:srgbClr val="CDC5B4"/>
      </a:accent3>
      <a:accent4>
        <a:srgbClr val="DADADA"/>
      </a:accent4>
      <a:accent5>
        <a:srgbClr val="CAE2AA"/>
      </a:accent5>
      <a:accent6>
        <a:srgbClr val="8AE78A"/>
      </a:accent6>
      <a:hlink>
        <a:srgbClr val="666633"/>
      </a:hlink>
      <a:folHlink>
        <a:srgbClr val="FFCC99"/>
      </a:folHlink>
    </a:clrScheme>
    <a:fontScheme name="0000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00001 1">
        <a:dk1>
          <a:srgbClr val="666633"/>
        </a:dk1>
        <a:lt1>
          <a:srgbClr val="FFFFFF"/>
        </a:lt1>
        <a:dk2>
          <a:srgbClr val="A18D58"/>
        </a:dk2>
        <a:lt2>
          <a:srgbClr val="FFFFCC"/>
        </a:lt2>
        <a:accent1>
          <a:srgbClr val="CCFF66"/>
        </a:accent1>
        <a:accent2>
          <a:srgbClr val="FFCC99"/>
        </a:accent2>
        <a:accent3>
          <a:srgbClr val="CDC5B4"/>
        </a:accent3>
        <a:accent4>
          <a:srgbClr val="DADADA"/>
        </a:accent4>
        <a:accent5>
          <a:srgbClr val="E2FFB8"/>
        </a:accent5>
        <a:accent6>
          <a:srgbClr val="E7B98A"/>
        </a:accent6>
        <a:hlink>
          <a:srgbClr val="666633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001 2">
        <a:dk1>
          <a:srgbClr val="666633"/>
        </a:dk1>
        <a:lt1>
          <a:srgbClr val="FFFFFF"/>
        </a:lt1>
        <a:dk2>
          <a:srgbClr val="A18D58"/>
        </a:dk2>
        <a:lt2>
          <a:srgbClr val="FFFFCC"/>
        </a:lt2>
        <a:accent1>
          <a:srgbClr val="99CC00"/>
        </a:accent1>
        <a:accent2>
          <a:srgbClr val="99FF99"/>
        </a:accent2>
        <a:accent3>
          <a:srgbClr val="CDC5B4"/>
        </a:accent3>
        <a:accent4>
          <a:srgbClr val="DADADA"/>
        </a:accent4>
        <a:accent5>
          <a:srgbClr val="CAE2AA"/>
        </a:accent5>
        <a:accent6>
          <a:srgbClr val="8AE78A"/>
        </a:accent6>
        <a:hlink>
          <a:srgbClr val="666633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001 3">
        <a:dk1>
          <a:srgbClr val="666633"/>
        </a:dk1>
        <a:lt1>
          <a:srgbClr val="FFFFFF"/>
        </a:lt1>
        <a:dk2>
          <a:srgbClr val="A18D58"/>
        </a:dk2>
        <a:lt2>
          <a:srgbClr val="FFFFCC"/>
        </a:lt2>
        <a:accent1>
          <a:srgbClr val="99CC00"/>
        </a:accent1>
        <a:accent2>
          <a:srgbClr val="33CC33"/>
        </a:accent2>
        <a:accent3>
          <a:srgbClr val="CDC5B4"/>
        </a:accent3>
        <a:accent4>
          <a:srgbClr val="DADADA"/>
        </a:accent4>
        <a:accent5>
          <a:srgbClr val="CAE2AA"/>
        </a:accent5>
        <a:accent6>
          <a:srgbClr val="2DB92D"/>
        </a:accent6>
        <a:hlink>
          <a:srgbClr val="006600"/>
        </a:hlink>
        <a:folHlink>
          <a:srgbClr val="99663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117</Template>
  <TotalTime>846</TotalTime>
  <Words>907</Words>
  <Application>Microsoft Office PowerPoint</Application>
  <PresentationFormat>Экран (4:3)</PresentationFormat>
  <Paragraphs>352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00001</vt:lpstr>
      <vt:lpstr>Кравчук Артем Олександрович, учень 8-А класу Харківського приватного навчально-виховного комплексу “ВЕРЕСЕНЬ” Харківської області  </vt:lpstr>
      <vt:lpstr>Тема дослідження</vt:lpstr>
      <vt:lpstr>Мета дослідження: </vt:lpstr>
      <vt:lpstr>Завдання досліджень:</vt:lpstr>
      <vt:lpstr>Об’єкт дослідження: </vt:lpstr>
      <vt:lpstr>Предмет дослідження: </vt:lpstr>
      <vt:lpstr>ПОКАЗНИКИ ВРОЖАЙНОСТІ</vt:lpstr>
      <vt:lpstr>Польові дослідження та опис ґрунтових розрізів</vt:lpstr>
      <vt:lpstr>Аналіз ґрунтових зразків та обробка результатів лабораторних досліджень  в лабораторії  «Інституту ґрунтознавства та агрохімії ім. О.Н. Соколовського»</vt:lpstr>
      <vt:lpstr>Аналіз активності іонів водню</vt:lpstr>
      <vt:lpstr>Вміст гумусу в ґрунті</vt:lpstr>
      <vt:lpstr>Приоритетність морфолого-генетичного статуса</vt:lpstr>
      <vt:lpstr>Поле №1, ухил 3,50 експозиція південна  </vt:lpstr>
      <vt:lpstr>Презентация PowerPoint</vt:lpstr>
      <vt:lpstr>ВИСНОВКИ</vt:lpstr>
      <vt:lpstr>Презентация PowerPoint</vt:lpstr>
      <vt:lpstr>Презентация PowerPoint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Кравчук Артем Олександрович</dc:title>
  <dc:creator>Sekretar</dc:creator>
  <cp:lastModifiedBy>Директор</cp:lastModifiedBy>
  <cp:revision>100</cp:revision>
  <dcterms:created xsi:type="dcterms:W3CDTF">2017-01-17T09:26:56Z</dcterms:created>
  <dcterms:modified xsi:type="dcterms:W3CDTF">2017-04-11T11:17:10Z</dcterms:modified>
</cp:coreProperties>
</file>