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80" r:id="rId5"/>
    <p:sldId id="281" r:id="rId6"/>
    <p:sldId id="264" r:id="rId7"/>
    <p:sldId id="273" r:id="rId8"/>
    <p:sldId id="279" r:id="rId9"/>
    <p:sldId id="278" r:id="rId10"/>
    <p:sldId id="277" r:id="rId11"/>
    <p:sldId id="275" r:id="rId12"/>
    <p:sldId id="276" r:id="rId13"/>
    <p:sldId id="282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4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1694143700788E-2"/>
          <c:y val="0.10789461688640407"/>
          <c:w val="0.94583058562992128"/>
          <c:h val="0.767829062018390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Kleenex
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4.3559999999999954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Super torba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3.5819999999999999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Ruta
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3.98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Посад
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6.859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Selpak super soft
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4.298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Kleenex ultra soft
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4.4160000000000004</c:v>
                </c:pt>
              </c:numCache>
            </c:numRef>
          </c:val>
        </c:ser>
        <c:dLbls>
          <c:showVal val="1"/>
        </c:dLbls>
        <c:shape val="box"/>
        <c:axId val="97958528"/>
        <c:axId val="97972608"/>
        <c:axId val="0"/>
      </c:bar3DChart>
      <c:catAx>
        <c:axId val="979585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972608"/>
        <c:crosses val="autoZero"/>
        <c:auto val="1"/>
        <c:lblAlgn val="ctr"/>
        <c:lblOffset val="100"/>
      </c:catAx>
      <c:valAx>
        <c:axId val="979726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95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684473425196866"/>
          <c:y val="0.10954410005265135"/>
          <c:w val="0.294435531496063"/>
          <c:h val="0.7638934077329350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FB00-7BDB-488E-AEDE-DA56D44AB95A}" type="datetimeFigureOut">
              <a:rPr lang="uk-UA" smtClean="0"/>
              <a:pPr/>
              <a:t>09.04.2017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0EF-8AD3-47F8-A01A-A36849C3EAA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0698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FB00-7BDB-488E-AEDE-DA56D44AB95A}" type="datetimeFigureOut">
              <a:rPr lang="uk-UA" smtClean="0"/>
              <a:pPr/>
              <a:t>09.04.2017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0EF-8AD3-47F8-A01A-A36849C3EAA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6959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FB00-7BDB-488E-AEDE-DA56D44AB95A}" type="datetimeFigureOut">
              <a:rPr lang="uk-UA" smtClean="0"/>
              <a:pPr/>
              <a:t>09.04.2017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0EF-8AD3-47F8-A01A-A36849C3EAA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0192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FB00-7BDB-488E-AEDE-DA56D44AB95A}" type="datetimeFigureOut">
              <a:rPr lang="uk-UA" smtClean="0"/>
              <a:pPr/>
              <a:t>09.04.2017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0EF-8AD3-47F8-A01A-A36849C3EAA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7085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FB00-7BDB-488E-AEDE-DA56D44AB95A}" type="datetimeFigureOut">
              <a:rPr lang="uk-UA" smtClean="0"/>
              <a:pPr/>
              <a:t>09.04.2017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0EF-8AD3-47F8-A01A-A36849C3EAA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0344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FB00-7BDB-488E-AEDE-DA56D44AB95A}" type="datetimeFigureOut">
              <a:rPr lang="uk-UA" smtClean="0"/>
              <a:pPr/>
              <a:t>09.04.2017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0EF-8AD3-47F8-A01A-A36849C3EAA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1141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FB00-7BDB-488E-AEDE-DA56D44AB95A}" type="datetimeFigureOut">
              <a:rPr lang="uk-UA" smtClean="0"/>
              <a:pPr/>
              <a:t>09.04.2017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0EF-8AD3-47F8-A01A-A36849C3EAA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5549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FB00-7BDB-488E-AEDE-DA56D44AB95A}" type="datetimeFigureOut">
              <a:rPr lang="uk-UA" smtClean="0"/>
              <a:pPr/>
              <a:t>09.04.2017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0EF-8AD3-47F8-A01A-A36849C3EAA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4579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FB00-7BDB-488E-AEDE-DA56D44AB95A}" type="datetimeFigureOut">
              <a:rPr lang="uk-UA" smtClean="0"/>
              <a:pPr/>
              <a:t>09.04.2017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0EF-8AD3-47F8-A01A-A36849C3EAA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1801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FB00-7BDB-488E-AEDE-DA56D44AB95A}" type="datetimeFigureOut">
              <a:rPr lang="uk-UA" smtClean="0"/>
              <a:pPr/>
              <a:t>09.04.2017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0EF-8AD3-47F8-A01A-A36849C3EAA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851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FB00-7BDB-488E-AEDE-DA56D44AB95A}" type="datetimeFigureOut">
              <a:rPr lang="uk-UA" smtClean="0"/>
              <a:pPr/>
              <a:t>09.04.2017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0EF-8AD3-47F8-A01A-A36849C3EAA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3852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8FB00-7BDB-488E-AEDE-DA56D44AB95A}" type="datetimeFigureOut">
              <a:rPr lang="uk-UA" smtClean="0"/>
              <a:pPr/>
              <a:t>09.04.2017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C0EF-8AD3-47F8-A01A-A36849C3EAA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9778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7879" y="511829"/>
            <a:ext cx="989797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latin typeface="+mj-lt"/>
              </a:rPr>
              <a:t>«Експертиза </a:t>
            </a:r>
            <a:r>
              <a:rPr lang="uk-UA" sz="4400" dirty="0">
                <a:latin typeface="+mj-lt"/>
              </a:rPr>
              <a:t>паперової </a:t>
            </a:r>
            <a:r>
              <a:rPr lang="uk-UA" sz="4400" dirty="0" smtClean="0">
                <a:latin typeface="+mj-lt"/>
              </a:rPr>
              <a:t>продукції»</a:t>
            </a:r>
            <a:endParaRPr lang="uk-UA" sz="4400" dirty="0">
              <a:latin typeface="+mj-lt"/>
              <a:cs typeface="Times New Roman" panose="02020603050405020304" pitchFamily="18" charset="0"/>
            </a:endParaRPr>
          </a:p>
          <a:p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Картинки по запросу салфетки бумаж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9830" y="2032721"/>
            <a:ext cx="5693498" cy="3370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46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60219"/>
            <a:ext cx="9310256" cy="1330470"/>
          </a:xfrm>
        </p:spPr>
        <p:txBody>
          <a:bodyPr/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 середнього діаметра капіляра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600" dirty="0" smtClean="0"/>
                  <a:t>                     d₁=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l-GR" sz="3600" b="0" i="1" smtClean="0">
                            <a:latin typeface="Cambria Math" panose="02040503050406030204" pitchFamily="18" charset="0"/>
                          </a:rPr>
                          <m:t>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600" i="1" smtClean="0"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𝑔h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₁</m:t>
                        </m:r>
                      </m:den>
                    </m:f>
                  </m:oMath>
                </a14:m>
                <a:endParaRPr lang="uk-UA" sz="3600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 t="-84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fL9qcrUYLQ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9724" y="617429"/>
            <a:ext cx="3222626" cy="241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0855287"/>
              </p:ext>
            </p:extLst>
          </p:nvPr>
        </p:nvGraphicFramePr>
        <p:xfrm>
          <a:off x="985837" y="3289903"/>
          <a:ext cx="10220325" cy="2392938"/>
        </p:xfrm>
        <a:graphic>
          <a:graphicData uri="http://schemas.openxmlformats.org/drawingml/2006/table">
            <a:tbl>
              <a:tblPr/>
              <a:tblGrid>
                <a:gridCol w="1179268"/>
                <a:gridCol w="1375813"/>
                <a:gridCol w="1207346"/>
                <a:gridCol w="1107040"/>
                <a:gridCol w="1286798"/>
                <a:gridCol w="2004873"/>
                <a:gridCol w="2059187"/>
              </a:tblGrid>
              <a:tr h="575557">
                <a:tc gridSpan="3">
                  <a:txBody>
                    <a:bodyPr/>
                    <a:lstStyle/>
                    <a:p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</a:t>
                      </a:r>
                      <a:r>
                        <a:rPr lang="ru-RU" sz="20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Хустинки</a:t>
                      </a:r>
                      <a:endParaRPr lang="ru-RU" sz="20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baseline="0" dirty="0" smtClean="0"/>
                        <a:t>          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  </a:t>
                      </a:r>
                      <a:r>
                        <a:rPr lang="uk-UA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Серветки</a:t>
                      </a:r>
                      <a:endParaRPr lang="uk-UA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6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Kleenex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torba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Ruta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Посад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Selpak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super soft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Kleenex ultra soft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298">
                <a:tc>
                  <a:txBody>
                    <a:bodyPr/>
                    <a:lstStyle/>
                    <a:p>
                      <a:r>
                        <a:rPr lang="uk-UA" dirty="0" smtClean="0"/>
                        <a:t>Діаметр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4,356x10¯⁶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3,582x10¯⁶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3,98x10¯⁶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6,859x10¯⁶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4,298x10¯⁶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4,416x10¯⁶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094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xmlns="" val="109070517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508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 механічних властивостей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08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4400" dirty="0" smtClean="0"/>
                  <a:t>              </a:t>
                </a:r>
                <a:r>
                  <a:rPr lang="el-GR" sz="4400" dirty="0" smtClean="0"/>
                  <a:t>σ</a:t>
                </a:r>
                <a:r>
                  <a:rPr lang="uk-UA" sz="2000" dirty="0" smtClean="0"/>
                  <a:t>мн=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Fmax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uk-UA" dirty="0" smtClean="0"/>
                  <a:t>, </a:t>
                </a:r>
              </a:p>
              <a:p>
                <a:pPr marL="0" indent="0">
                  <a:buNone/>
                </a:pPr>
                <a:r>
                  <a:rPr lang="uk-UA" sz="2400" dirty="0" smtClean="0"/>
                  <a:t>де </a:t>
                </a:r>
                <a:r>
                  <a:rPr lang="el-GR" sz="2400" dirty="0"/>
                  <a:t>σ</a:t>
                </a:r>
                <a:r>
                  <a:rPr lang="uk-UA" sz="1400" dirty="0" smtClean="0"/>
                  <a:t>мн</a:t>
                </a:r>
                <a:r>
                  <a:rPr lang="uk-UA" sz="2400" dirty="0" smtClean="0"/>
                  <a:t> – межа міцності (механічна напруга),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Fmax</m:t>
                    </m:r>
                  </m:oMath>
                </a14:m>
                <a:r>
                  <a:rPr lang="uk-UA" sz="2400" dirty="0" smtClean="0"/>
                  <a:t> – сила,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uk-UA" sz="2400" dirty="0" smtClean="0"/>
                  <a:t> – площа поперечного перерізу.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0825"/>
                <a:ext cx="10515600" cy="4351338"/>
              </a:xfrm>
              <a:blipFill rotWithShape="0">
                <a:blip r:embed="rId2" cstate="print"/>
                <a:stretch>
                  <a:fillRect l="-928" t="-4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7819260"/>
              </p:ext>
            </p:extLst>
          </p:nvPr>
        </p:nvGraphicFramePr>
        <p:xfrm>
          <a:off x="921866" y="3696494"/>
          <a:ext cx="9829261" cy="2698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125"/>
                <a:gridCol w="2114550"/>
                <a:gridCol w="5698586"/>
              </a:tblGrid>
              <a:tr h="473667"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Межа міцності</a:t>
                      </a:r>
                      <a:r>
                        <a:rPr lang="uk-UA" smtClean="0"/>
                        <a:t>, Па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Kleenex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torba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11,1</a:t>
                      </a:r>
                      <a:r>
                        <a:rPr lang="uk-UA" dirty="0" smtClean="0"/>
                        <a:t>   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Ruta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IV-V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Посад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Selpak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super soft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III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Kleenex ultra soft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IV-V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3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1049" y="844517"/>
            <a:ext cx="924285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ВИСНОВКИ</a:t>
            </a:r>
          </a:p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цьому експерименті були визначені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якісні характеристики паперової продукції.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Можемо зробити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остаточні висновки про якість серветок та хустинок.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Використовувати краще двошарові, бо вони мали кращі показники у досліді з поверхневим натягом.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очищення рук від машинного масла краще більш жорсткі та міцні серветки, а їхні невисокі капілярні властивості компенсуються малим коефіцієнтом поверхневого натягу масла, що полегшує його вбирання. Для витирання ж випадково розлитої по столу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води можна використовувати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 одношарові.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вибору залишається за споживачем: кому що подобається!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6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9950" y="2546350"/>
            <a:ext cx="5343525" cy="1325563"/>
          </a:xfrm>
        </p:spPr>
        <p:txBody>
          <a:bodyPr>
            <a:normAutofit fontScale="90000"/>
          </a:bodyPr>
          <a:lstStyle/>
          <a:p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8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&amp;fcy;&amp;ocy;&amp;tcy;&amp;o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897" y="794950"/>
            <a:ext cx="2888916" cy="190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9315" y="4122822"/>
            <a:ext cx="10852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Виконав:               </a:t>
            </a:r>
            <a:r>
              <a:rPr lang="uk-UA" b="1" dirty="0" smtClean="0"/>
              <a:t>учень </a:t>
            </a:r>
            <a:r>
              <a:rPr lang="en-US" b="1" dirty="0" smtClean="0"/>
              <a:t>9</a:t>
            </a:r>
            <a:r>
              <a:rPr lang="uk-UA" b="1" dirty="0" smtClean="0"/>
              <a:t> класу </a:t>
            </a:r>
            <a:endParaRPr lang="ru-RU" dirty="0" smtClean="0"/>
          </a:p>
          <a:p>
            <a:r>
              <a:rPr lang="uk-UA" b="1" dirty="0" smtClean="0"/>
              <a:t>	               </a:t>
            </a:r>
            <a:r>
              <a:rPr lang="uk-UA" b="1" dirty="0" err="1" smtClean="0"/>
              <a:t>Красноградської</a:t>
            </a:r>
            <a:r>
              <a:rPr lang="uk-UA" b="1" dirty="0" smtClean="0"/>
              <a:t> </a:t>
            </a:r>
            <a:r>
              <a:rPr lang="uk-UA" b="1" dirty="0" err="1" smtClean="0"/>
              <a:t>загальносвітньої</a:t>
            </a:r>
            <a:r>
              <a:rPr lang="uk-UA" b="1" dirty="0" smtClean="0"/>
              <a:t> </a:t>
            </a:r>
            <a:endParaRPr lang="ru-RU" dirty="0" smtClean="0"/>
          </a:p>
          <a:p>
            <a:r>
              <a:rPr lang="uk-UA" b="1" dirty="0" smtClean="0"/>
              <a:t>	               школи І-ІІІ ступенів №1</a:t>
            </a:r>
            <a:endParaRPr lang="ru-RU" dirty="0" smtClean="0"/>
          </a:p>
          <a:p>
            <a:r>
              <a:rPr lang="uk-UA" b="1" dirty="0" smtClean="0"/>
              <a:t>	               </a:t>
            </a:r>
            <a:r>
              <a:rPr lang="uk-UA" b="1" dirty="0" err="1" smtClean="0"/>
              <a:t>ім.О.І.Копиленка</a:t>
            </a:r>
            <a:r>
              <a:rPr lang="uk-UA" b="1" dirty="0" smtClean="0"/>
              <a:t> </a:t>
            </a:r>
          </a:p>
          <a:p>
            <a:r>
              <a:rPr lang="uk-UA" b="1" dirty="0" smtClean="0"/>
              <a:t>	               </a:t>
            </a:r>
            <a:r>
              <a:rPr lang="uk-UA" b="1" dirty="0" err="1" smtClean="0"/>
              <a:t>Красноградської</a:t>
            </a:r>
            <a:r>
              <a:rPr lang="uk-UA" b="1" dirty="0" smtClean="0"/>
              <a:t> районної державної адміністрації</a:t>
            </a:r>
            <a:endParaRPr lang="ru-RU" dirty="0" smtClean="0"/>
          </a:p>
          <a:p>
            <a:r>
              <a:rPr lang="uk-UA" b="1" dirty="0" smtClean="0"/>
              <a:t>	               Харківської області </a:t>
            </a:r>
            <a:endParaRPr lang="ru-RU" dirty="0" smtClean="0"/>
          </a:p>
          <a:p>
            <a:r>
              <a:rPr lang="uk-UA" b="1" dirty="0" smtClean="0"/>
              <a:t>	               </a:t>
            </a:r>
            <a:r>
              <a:rPr lang="ru-RU" b="1" dirty="0" err="1" smtClean="0"/>
              <a:t>Клименко</a:t>
            </a:r>
            <a:r>
              <a:rPr lang="ru-RU" b="1" dirty="0" smtClean="0"/>
              <a:t> Максим </a:t>
            </a:r>
            <a:r>
              <a:rPr lang="uk-UA" b="1" dirty="0" smtClean="0"/>
              <a:t>Ігорович</a:t>
            </a:r>
            <a:endParaRPr lang="ru-RU" dirty="0"/>
          </a:p>
        </p:txBody>
      </p:sp>
      <p:pic>
        <p:nvPicPr>
          <p:cNvPr id="1026" name="Picture 2" descr="F:\IMG_9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255" y="651164"/>
            <a:ext cx="3117272" cy="4627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48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84" y="3241287"/>
            <a:ext cx="10643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Науковий керівник: 	</a:t>
            </a:r>
            <a:r>
              <a:rPr lang="uk-UA" b="1" dirty="0" smtClean="0"/>
              <a:t>учитель фізики </a:t>
            </a:r>
            <a:endParaRPr lang="ru-RU" dirty="0" smtClean="0"/>
          </a:p>
          <a:p>
            <a:r>
              <a:rPr lang="uk-UA" b="1" dirty="0" smtClean="0"/>
              <a:t>			</a:t>
            </a:r>
            <a:r>
              <a:rPr lang="uk-UA" b="1" dirty="0" err="1" smtClean="0"/>
              <a:t>Красноградської</a:t>
            </a:r>
            <a:r>
              <a:rPr lang="uk-UA" b="1" dirty="0" smtClean="0"/>
              <a:t> </a:t>
            </a:r>
            <a:r>
              <a:rPr lang="uk-UA" b="1" dirty="0" err="1" smtClean="0"/>
              <a:t>загальносвітньої</a:t>
            </a:r>
            <a:r>
              <a:rPr lang="uk-UA" b="1" dirty="0" smtClean="0"/>
              <a:t> </a:t>
            </a:r>
            <a:endParaRPr lang="ru-RU" dirty="0" smtClean="0"/>
          </a:p>
          <a:p>
            <a:r>
              <a:rPr lang="uk-UA" b="1" dirty="0" smtClean="0"/>
              <a:t>			школи І-ІІІ ступенів №1</a:t>
            </a:r>
            <a:endParaRPr lang="ru-RU" dirty="0" smtClean="0"/>
          </a:p>
          <a:p>
            <a:r>
              <a:rPr lang="uk-UA" b="1" dirty="0" smtClean="0"/>
              <a:t> 			</a:t>
            </a:r>
            <a:r>
              <a:rPr lang="uk-UA" b="1" dirty="0" err="1" smtClean="0"/>
              <a:t>ім.О.І.Копиленка</a:t>
            </a:r>
            <a:r>
              <a:rPr lang="uk-UA" b="1" dirty="0" smtClean="0"/>
              <a:t> </a:t>
            </a:r>
          </a:p>
          <a:p>
            <a:r>
              <a:rPr lang="uk-UA" b="1" dirty="0" smtClean="0"/>
              <a:t>			</a:t>
            </a:r>
            <a:r>
              <a:rPr lang="uk-UA" b="1" dirty="0" err="1" smtClean="0"/>
              <a:t>Красноградської</a:t>
            </a:r>
            <a:r>
              <a:rPr lang="uk-UA" b="1" dirty="0" smtClean="0"/>
              <a:t> районної державної адміністрації</a:t>
            </a:r>
            <a:endParaRPr lang="ru-RU" dirty="0" smtClean="0"/>
          </a:p>
          <a:p>
            <a:r>
              <a:rPr lang="uk-UA" b="1" dirty="0" smtClean="0"/>
              <a:t>			Харківської області, </a:t>
            </a:r>
            <a:endParaRPr lang="ru-RU" dirty="0" smtClean="0"/>
          </a:p>
          <a:p>
            <a:r>
              <a:rPr lang="uk-UA" b="1" dirty="0" smtClean="0"/>
              <a:t>			спеціаліст І категорії </a:t>
            </a:r>
            <a:endParaRPr lang="ru-RU" dirty="0" smtClean="0"/>
          </a:p>
          <a:p>
            <a:r>
              <a:rPr lang="uk-UA" b="1" dirty="0" smtClean="0"/>
              <a:t>			Зінченко Лілія Миколаївна</a:t>
            </a:r>
            <a:endParaRPr lang="ru-RU" dirty="0"/>
          </a:p>
        </p:txBody>
      </p:sp>
      <p:pic>
        <p:nvPicPr>
          <p:cNvPr id="3" name="Picture 4" descr="&amp;fcy;&amp;ocy;&amp;tcy;&amp;o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286" y="755019"/>
            <a:ext cx="2997991" cy="197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uld15.mycdn.me/image?t=3&amp;bid=804590538735&amp;id=804590512367&amp;plc=WEB&amp;tkn=*5-mHkmpeeEuX131yfdt0CHPwPf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6873" y="626503"/>
            <a:ext cx="3135551" cy="492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84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731" y="576469"/>
            <a:ext cx="108932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u="sng" dirty="0" smtClean="0"/>
              <a:t>Мета роботи: </a:t>
            </a:r>
            <a:r>
              <a:rPr lang="uk-UA" sz="3600" dirty="0"/>
              <a:t>вивчення якісних характеристик паперової продукції в умовах шкільної лабораторії</a:t>
            </a:r>
            <a:r>
              <a:rPr lang="uk-UA" sz="3600" dirty="0" smtClean="0"/>
              <a:t>.</a:t>
            </a:r>
          </a:p>
          <a:p>
            <a:endParaRPr lang="uk-UA" sz="3600" dirty="0" smtClean="0"/>
          </a:p>
          <a:p>
            <a:r>
              <a:rPr lang="uk-UA" sz="3600" b="1" u="sng" dirty="0" smtClean="0"/>
              <a:t>Предмет дослідження:</a:t>
            </a:r>
            <a:r>
              <a:rPr lang="uk-UA" sz="3600" dirty="0"/>
              <a:t> паперова продукція, а саме хустинки та серветки</a:t>
            </a:r>
            <a:r>
              <a:rPr lang="uk-UA" sz="3600" dirty="0" smtClean="0"/>
              <a:t>.</a:t>
            </a:r>
          </a:p>
          <a:p>
            <a:endParaRPr lang="uk-UA" sz="3600" b="1" u="sng" dirty="0"/>
          </a:p>
          <a:p>
            <a:r>
              <a:rPr lang="ru-RU" sz="3600" b="1" u="sng" dirty="0" err="1"/>
              <a:t>Об’єкт</a:t>
            </a:r>
            <a:r>
              <a:rPr lang="ru-RU" sz="3600" b="1" u="sng" dirty="0"/>
              <a:t> </a:t>
            </a:r>
            <a:r>
              <a:rPr lang="ru-RU" sz="3600" b="1" u="sng" dirty="0" err="1" smtClean="0"/>
              <a:t>дослідження</a:t>
            </a:r>
            <a:r>
              <a:rPr lang="ru-RU" sz="3600" b="1" u="sng" dirty="0" smtClean="0"/>
              <a:t>: </a:t>
            </a:r>
            <a:r>
              <a:rPr lang="uk-UA" sz="3600" dirty="0"/>
              <a:t>капілярні та механічні властивості паперової продукції.</a:t>
            </a:r>
            <a:endParaRPr lang="ru-RU" sz="3600" b="1" u="sng" dirty="0"/>
          </a:p>
          <a:p>
            <a:endParaRPr lang="uk-UA" sz="3600" b="1" u="sng" dirty="0"/>
          </a:p>
        </p:txBody>
      </p:sp>
    </p:spTree>
    <p:extLst>
      <p:ext uri="{BB962C8B-B14F-4D97-AF65-F5344CB8AC3E}">
        <p14:creationId xmlns:p14="http://schemas.microsoft.com/office/powerpoint/2010/main" xmlns="" val="21457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157" y="536713"/>
            <a:ext cx="104857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Завдання:</a:t>
            </a:r>
          </a:p>
          <a:p>
            <a:endParaRPr lang="uk-UA" sz="2800" dirty="0" smtClean="0"/>
          </a:p>
          <a:p>
            <a:r>
              <a:rPr lang="uk-UA" sz="2800" dirty="0" smtClean="0"/>
              <a:t>1</a:t>
            </a:r>
            <a:r>
              <a:rPr lang="uk-UA" sz="2800" dirty="0"/>
              <a:t>. </a:t>
            </a:r>
            <a:r>
              <a:rPr lang="uk-UA" sz="2800" dirty="0" err="1"/>
              <a:t>Розлянути</a:t>
            </a:r>
            <a:r>
              <a:rPr lang="uk-UA" sz="2800" dirty="0"/>
              <a:t> поняття змочувана рідина та незмочувана </a:t>
            </a:r>
            <a:r>
              <a:rPr lang="uk-UA" sz="2800" dirty="0" smtClean="0"/>
              <a:t>рідина.</a:t>
            </a:r>
            <a:endParaRPr lang="ru-RU" sz="2800" dirty="0"/>
          </a:p>
          <a:p>
            <a:r>
              <a:rPr lang="uk-UA" sz="2800" dirty="0"/>
              <a:t>2. Повторити закон </a:t>
            </a:r>
            <a:r>
              <a:rPr lang="uk-UA" sz="2800" dirty="0" err="1"/>
              <a:t>Гука</a:t>
            </a:r>
            <a:r>
              <a:rPr lang="uk-UA" sz="2800" dirty="0"/>
              <a:t> та основні поняття: відносне видовження, механічна напруга, модуль пружності, межа міцності на </a:t>
            </a:r>
            <a:r>
              <a:rPr lang="uk-UA" sz="2800" dirty="0" smtClean="0"/>
              <a:t>розтягування.</a:t>
            </a:r>
            <a:endParaRPr lang="ru-RU" sz="2800" dirty="0"/>
          </a:p>
          <a:p>
            <a:r>
              <a:rPr lang="uk-UA" sz="2800" dirty="0"/>
              <a:t>3. Визначити коефіцієнт поверхневого натягу речовини в лабораторних </a:t>
            </a:r>
            <a:r>
              <a:rPr lang="uk-UA" sz="2800" dirty="0" smtClean="0"/>
              <a:t>умовах.</a:t>
            </a:r>
            <a:endParaRPr lang="ru-RU" sz="2800" dirty="0"/>
          </a:p>
          <a:p>
            <a:r>
              <a:rPr lang="uk-UA" sz="2800" dirty="0"/>
              <a:t>4. Визначити середній діаметр капіляра в пористому </a:t>
            </a:r>
            <a:r>
              <a:rPr lang="uk-UA" sz="2800" dirty="0" smtClean="0"/>
              <a:t>матеріалі.</a:t>
            </a:r>
            <a:endParaRPr lang="ru-RU" sz="2800" dirty="0"/>
          </a:p>
          <a:p>
            <a:r>
              <a:rPr lang="uk-UA" sz="2800" dirty="0"/>
              <a:t>5. Визначити максимальну умову на розрив</a:t>
            </a:r>
            <a:r>
              <a:rPr lang="uk-UA" sz="2800" dirty="0" smtClean="0"/>
              <a:t>, межу міцності.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xmlns="" val="24251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Виявлення властивостей паперу на практиці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7" name="Picture 1" descr="D:\ЗАКАЧ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8206" y="2230582"/>
            <a:ext cx="4267104" cy="3935891"/>
          </a:xfrm>
          <a:prstGeom prst="rect">
            <a:avLst/>
          </a:prstGeom>
          <a:noFill/>
        </p:spPr>
      </p:pic>
      <p:pic>
        <p:nvPicPr>
          <p:cNvPr id="4099" name="Picture 3" descr="https://pp.userapi.com/c637628/v637628468/3a41c/f7b1mxnKbU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489" y="2563092"/>
            <a:ext cx="4467515" cy="3350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3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74073"/>
            <a:ext cx="9144000" cy="134389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Властивості паперових серветок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87235"/>
            <a:ext cx="9144000" cy="4322619"/>
          </a:xfrm>
        </p:spPr>
        <p:txBody>
          <a:bodyPr>
            <a:normAutofit fontScale="92500"/>
          </a:bodyPr>
          <a:lstStyle/>
          <a:p>
            <a:pPr algn="l"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ru-RU" dirty="0" err="1" smtClean="0"/>
              <a:t>Туалетний</a:t>
            </a:r>
            <a:r>
              <a:rPr lang="ru-RU" dirty="0" smtClean="0"/>
              <a:t> </a:t>
            </a:r>
            <a:r>
              <a:rPr lang="ru-RU" dirty="0" err="1" smtClean="0"/>
              <a:t>папір</a:t>
            </a:r>
            <a:r>
              <a:rPr lang="ru-RU" dirty="0" smtClean="0"/>
              <a:t> - </a:t>
            </a:r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r>
              <a:rPr lang="ru-RU" dirty="0" err="1" smtClean="0"/>
              <a:t>пружний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розтягнути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відпустити</a:t>
            </a:r>
            <a:r>
              <a:rPr lang="ru-RU" dirty="0" smtClean="0"/>
              <a:t>, </a:t>
            </a:r>
            <a:r>
              <a:rPr lang="ru-RU" dirty="0" err="1" smtClean="0"/>
              <a:t>папір</a:t>
            </a:r>
            <a:r>
              <a:rPr lang="ru-RU" dirty="0" smtClean="0"/>
              <a:t> </a:t>
            </a:r>
            <a:r>
              <a:rPr lang="ru-RU" dirty="0" err="1" smtClean="0"/>
              <a:t>повернеться</a:t>
            </a:r>
            <a:r>
              <a:rPr lang="ru-RU" dirty="0" smtClean="0"/>
              <a:t> в </a:t>
            </a:r>
            <a:r>
              <a:rPr lang="ru-RU" dirty="0" err="1" smtClean="0"/>
              <a:t>початковий</a:t>
            </a:r>
            <a:r>
              <a:rPr lang="ru-RU" dirty="0" smtClean="0"/>
              <a:t> стан,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розтягнути</a:t>
            </a:r>
            <a:r>
              <a:rPr lang="ru-RU" dirty="0" smtClean="0"/>
              <a:t> сильно, то </a:t>
            </a:r>
            <a:r>
              <a:rPr lang="ru-RU" dirty="0" err="1" smtClean="0"/>
              <a:t>деформація</a:t>
            </a:r>
            <a:r>
              <a:rPr lang="ru-RU" dirty="0" smtClean="0"/>
              <a:t> стане пластичною,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папір</a:t>
            </a:r>
            <a:r>
              <a:rPr lang="ru-RU" dirty="0" smtClean="0"/>
              <a:t> не </a:t>
            </a:r>
            <a:r>
              <a:rPr lang="ru-RU" dirty="0" err="1" smtClean="0"/>
              <a:t>порветься</a:t>
            </a:r>
            <a:r>
              <a:rPr lang="ru-RU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endParaRPr lang="uk-UA" dirty="0" smtClean="0"/>
          </a:p>
          <a:p>
            <a:pPr algn="l">
              <a:buFont typeface="Arial" pitchFamily="34" charset="0"/>
              <a:buChar char="•"/>
            </a:pPr>
            <a:r>
              <a:rPr lang="uk-UA" dirty="0" smtClean="0"/>
              <a:t>Важливою властивістю туалетного паперу є </a:t>
            </a:r>
            <a:r>
              <a:rPr lang="uk-UA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поглинання.</a:t>
            </a:r>
          </a:p>
          <a:p>
            <a:pPr algn="l">
              <a:buFont typeface="Arial" pitchFamily="34" charset="0"/>
              <a:buChar char="•"/>
            </a:pPr>
            <a:endParaRPr lang="uk-UA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uk-UA" dirty="0" smtClean="0"/>
              <a:t>З одного боку, туалетний папір повинен бути в міру міцним, щоб його шматки легко відривалися від рулону, але сам папір не рвався при використанні «за прямим призначенням». До того ж папір повинна бути достатньо еластичною. Еластичності відповідає фізична характеристика модуль пружності (модуль Юнга), а міцності - межа міцності на розтяг. Втім, для спрощеної експертизи досить вимірювання зусилля на розрив.</a:t>
            </a:r>
            <a:endParaRPr lang="uk-UA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7632" y="500062"/>
            <a:ext cx="10515600" cy="1325563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 капілярних властивостей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/>
              <a:t>Визначення </a:t>
            </a:r>
            <a:r>
              <a:rPr lang="uk-UA" b="1" dirty="0"/>
              <a:t>діаметру </a:t>
            </a:r>
            <a:r>
              <a:rPr lang="uk-UA" b="1" dirty="0" smtClean="0"/>
              <a:t>капілярної трубки за допомогою штангенциркуля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IMGP64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632" y="2993510"/>
            <a:ext cx="33559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wqFnzmCPq6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27" t="15355" r="11627" b="3839"/>
          <a:stretch>
            <a:fillRect/>
          </a:stretch>
        </p:blipFill>
        <p:spPr bwMode="auto">
          <a:xfrm>
            <a:off x="7280275" y="3091935"/>
            <a:ext cx="33559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89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354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   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коефіцієнту поверхневого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натягу рідини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457200" lvl="1" indent="0">
                  <a:buNone/>
                </a:pPr>
                <a:r>
                  <a:rPr lang="en-US" sz="4000" dirty="0" smtClean="0"/>
                  <a:t>  </a:t>
                </a:r>
                <a:endParaRPr lang="uk-UA" sz="4000" dirty="0" smtClean="0"/>
              </a:p>
              <a:p>
                <a:pPr marL="457200" lvl="1" indent="0">
                  <a:buNone/>
                </a:pPr>
                <a:r>
                  <a:rPr lang="en-US" sz="4000" dirty="0" smtClean="0"/>
                  <a:t>		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l-GR" sz="4000" b="0" i="1" smtClean="0">
                            <a:latin typeface="Cambria Math" panose="02040503050406030204" pitchFamily="18" charset="0"/>
                          </a:rPr>
                          <m:t>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4000" i="1" smtClean="0"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𝑔𝑑</m:t>
                        </m:r>
                      </m:den>
                    </m:f>
                  </m:oMath>
                </a14:m>
                <a:r>
                  <a:rPr lang="uk-UA" sz="4000" dirty="0" smtClean="0">
                    <a:sym typeface="Symbol" panose="05050102010706020507" pitchFamily="18" charset="2"/>
                  </a:rPr>
                  <a:t> </a:t>
                </a:r>
                <a:r>
                  <a:rPr lang="uk-UA" sz="4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</a:rPr>
                      <m:t>σ</m:t>
                    </m:r>
                    <m:r>
                      <a:rPr lang="uk-UA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𝑔𝑑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uk-UA" sz="4000" dirty="0" smtClean="0"/>
              </a:p>
              <a:p>
                <a:pPr marL="457200" lvl="1" indent="0">
                  <a:buNone/>
                </a:pPr>
                <a:r>
                  <a:rPr lang="uk-UA" sz="4000" dirty="0" smtClean="0"/>
                  <a:t>де </a:t>
                </a:r>
                <a:r>
                  <a:rPr lang="en-US" sz="4000" dirty="0" smtClean="0"/>
                  <a:t>h</a:t>
                </a:r>
                <a:r>
                  <a:rPr lang="uk-UA" sz="4000" dirty="0" smtClean="0"/>
                  <a:t>-висота підняття рідини, </a:t>
                </a:r>
              </a:p>
              <a:p>
                <a:pPr marL="457200" lvl="1" indent="0">
                  <a:buNone/>
                </a:pPr>
                <a:r>
                  <a:rPr lang="uk-UA" sz="4000" dirty="0" smtClean="0"/>
                  <a:t>σ </a:t>
                </a:r>
                <a:r>
                  <a:rPr lang="uk-UA" sz="4000" dirty="0"/>
                  <a:t>– коефіцієнт поверхневого </a:t>
                </a:r>
                <a:endParaRPr lang="uk-UA" sz="4000" dirty="0" smtClean="0"/>
              </a:p>
              <a:p>
                <a:pPr marL="457200" lvl="1" indent="0">
                  <a:buNone/>
                </a:pPr>
                <a:r>
                  <a:rPr lang="uk-UA" sz="4000" dirty="0" smtClean="0"/>
                  <a:t>натягу </a:t>
                </a:r>
                <a:r>
                  <a:rPr lang="uk-UA" sz="4000" dirty="0"/>
                  <a:t>рідини, </a:t>
                </a:r>
                <a:endParaRPr lang="uk-UA" sz="4000" dirty="0" smtClean="0"/>
              </a:p>
              <a:p>
                <a:pPr marL="457200" lvl="1" indent="0">
                  <a:buNone/>
                </a:pPr>
                <a:r>
                  <a:rPr lang="uk-UA" sz="4000" dirty="0" smtClean="0"/>
                  <a:t>ρ </a:t>
                </a:r>
                <a:r>
                  <a:rPr lang="uk-UA" sz="4000" dirty="0"/>
                  <a:t>– густина води, </a:t>
                </a:r>
                <a:endParaRPr lang="uk-UA" sz="4000" dirty="0" smtClean="0"/>
              </a:p>
              <a:p>
                <a:pPr marL="457200" lvl="1" indent="0">
                  <a:buNone/>
                </a:pPr>
                <a:r>
                  <a:rPr lang="en-US" sz="4000" dirty="0" smtClean="0"/>
                  <a:t>g</a:t>
                </a:r>
                <a:r>
                  <a:rPr lang="uk-UA" sz="4000" dirty="0" smtClean="0"/>
                  <a:t> </a:t>
                </a:r>
                <a:r>
                  <a:rPr lang="uk-UA" sz="4000" dirty="0"/>
                  <a:t>– прискорення вільного падіння, </a:t>
                </a:r>
                <a:endParaRPr lang="uk-UA" sz="4000" dirty="0" smtClean="0"/>
              </a:p>
              <a:p>
                <a:pPr marL="457200" lvl="1" indent="0">
                  <a:buNone/>
                </a:pPr>
                <a:r>
                  <a:rPr lang="en-US" sz="4000" dirty="0" smtClean="0"/>
                  <a:t>d</a:t>
                </a:r>
                <a:r>
                  <a:rPr lang="uk-UA" sz="4000" dirty="0" smtClean="0"/>
                  <a:t> </a:t>
                </a:r>
                <a:r>
                  <a:rPr lang="uk-UA" sz="4000" dirty="0"/>
                  <a:t>– діаметр капіляра</a:t>
                </a:r>
                <a:endParaRPr lang="uk-UA" sz="4000" dirty="0" smtClean="0"/>
              </a:p>
              <a:p>
                <a:pPr marL="0" indent="0">
                  <a:buNone/>
                </a:pPr>
                <a:r>
                  <a:rPr lang="en-US" sz="4000" dirty="0" smtClean="0"/>
                  <a:t>       </a:t>
                </a:r>
                <a:r>
                  <a:rPr lang="uk-UA" sz="4000" dirty="0" smtClean="0"/>
                  <a:t>σ</a:t>
                </a:r>
                <a:r>
                  <a:rPr lang="en-US" sz="4000" dirty="0"/>
                  <a:t>≈</a:t>
                </a:r>
                <a:r>
                  <a:rPr lang="en-US" sz="4000" dirty="0" smtClean="0"/>
                  <a:t>78,988x10¯³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 b="-2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GP64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4392" y="1949105"/>
            <a:ext cx="3691648" cy="382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0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416</Words>
  <Application>Microsoft Office PowerPoint</Application>
  <PresentationFormat>Произвольный</PresentationFormat>
  <Paragraphs>88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   Виявлення властивостей паперу на практиці</vt:lpstr>
      <vt:lpstr>Властивості паперових серветок</vt:lpstr>
      <vt:lpstr>Дослідження капілярних властивостей</vt:lpstr>
      <vt:lpstr>    Визначення коефіцієнту поверхневого                натягу рідини</vt:lpstr>
      <vt:lpstr>Визначення середнього діаметра капіляра</vt:lpstr>
      <vt:lpstr>Слайд 11</vt:lpstr>
      <vt:lpstr>    Дослідження механічних властивостей</vt:lpstr>
      <vt:lpstr>Слайд 13</vt:lpstr>
      <vt:lpstr>Дякую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Владелец</cp:lastModifiedBy>
  <cp:revision>56</cp:revision>
  <dcterms:created xsi:type="dcterms:W3CDTF">2015-11-25T17:56:46Z</dcterms:created>
  <dcterms:modified xsi:type="dcterms:W3CDTF">2017-04-09T17:46:48Z</dcterms:modified>
</cp:coreProperties>
</file>