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Lst>
  <p:sldIdLst>
    <p:sldId id="256" r:id="rId2"/>
    <p:sldId id="304" r:id="rId3"/>
    <p:sldId id="427" r:id="rId4"/>
    <p:sldId id="444" r:id="rId5"/>
    <p:sldId id="386" r:id="rId6"/>
    <p:sldId id="412" r:id="rId7"/>
    <p:sldId id="375" r:id="rId8"/>
    <p:sldId id="434" r:id="rId9"/>
    <p:sldId id="414" r:id="rId10"/>
    <p:sldId id="417" r:id="rId11"/>
    <p:sldId id="433" r:id="rId12"/>
    <p:sldId id="415" r:id="rId13"/>
    <p:sldId id="429" r:id="rId14"/>
    <p:sldId id="420" r:id="rId15"/>
    <p:sldId id="450" r:id="rId16"/>
    <p:sldId id="440" r:id="rId17"/>
    <p:sldId id="441" r:id="rId18"/>
    <p:sldId id="451" r:id="rId19"/>
    <p:sldId id="443" r:id="rId20"/>
    <p:sldId id="445" r:id="rId21"/>
    <p:sldId id="446" r:id="rId22"/>
    <p:sldId id="447" r:id="rId23"/>
    <p:sldId id="448" r:id="rId24"/>
    <p:sldId id="449" r:id="rId25"/>
  </p:sldIdLst>
  <p:sldSz cx="9144000" cy="6858000" type="screen4x3"/>
  <p:notesSz cx="6858000" cy="994568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663300"/>
    <a:srgbClr val="FF7C80"/>
    <a:srgbClr val="FF00FF"/>
    <a:srgbClr val="FF6600"/>
    <a:srgbClr val="FF5050"/>
    <a:srgbClr val="FF0000"/>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93" autoAdjust="0"/>
  </p:normalViewPr>
  <p:slideViewPr>
    <p:cSldViewPr>
      <p:cViewPr>
        <p:scale>
          <a:sx n="66" d="100"/>
          <a:sy n="66" d="100"/>
        </p:scale>
        <p:origin x="-130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7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 Id="rId4"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ru-RU"/>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ru-RU"/>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ru-RU"/>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ru-RU"/>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ru-RU"/>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ru-RU"/>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ru-RU"/>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ru-RU"/>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ru-RU"/>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ru-RU"/>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ru-RU"/>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ru-RU"/>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ru-RU"/>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ru-RU"/>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ru-RU"/>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ru-RU"/>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ru-RU"/>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ru-RU"/>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ru-RU"/>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ru-RU"/>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ru-RU"/>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ru-RU"/>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ru-RU"/>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ru-RU"/>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ru-RU"/>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ru-RU"/>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ru-RU"/>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ru-RU"/>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ru-RU"/>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ru-RU"/>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ru-RU"/>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ru-RU"/>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ru-RU"/>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ru-RU"/>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ru-RU"/>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ru-RU"/>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ru-RU"/>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ru-RU"/>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ru-RU"/>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ru-RU"/>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ru-RU"/>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ru-RU"/>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ru-RU"/>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ru-RU"/>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ru-RU"/>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ru-RU"/>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ru-RU"/>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ru-RU"/>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ru-RU"/>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ru-RU"/>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ru-RU"/>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ru-RU"/>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ru-RU"/>
                </a:p>
              </p:txBody>
            </p:sp>
          </p:grpSp>
        </p:grpSp>
      </p:grpSp>
      <p:sp>
        <p:nvSpPr>
          <p:cNvPr id="54073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ru-RU"/>
              <a:t>Образец заголовка</a:t>
            </a:r>
          </a:p>
        </p:txBody>
      </p:sp>
      <p:sp>
        <p:nvSpPr>
          <p:cNvPr id="54073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fld id="{84A37D04-269C-4C55-A3D4-169D1A76F30A}" type="datetimeFigureOut">
              <a:rPr lang="ru-RU"/>
              <a:pPr>
                <a:defRPr/>
              </a:pPr>
              <a:t>15.04.2017</a:t>
            </a:fld>
            <a:endParaRPr lang="ru-RU"/>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ru-RU"/>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AB4A9DCF-AE9D-4F4F-8BD2-26C2E162E460}"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9"/>
          <p:cNvSpPr>
            <a:spLocks noGrp="1" noChangeArrowheads="1"/>
          </p:cNvSpPr>
          <p:nvPr>
            <p:ph type="dt" sz="half" idx="10"/>
          </p:nvPr>
        </p:nvSpPr>
        <p:spPr>
          <a:ln/>
        </p:spPr>
        <p:txBody>
          <a:bodyPr/>
          <a:lstStyle>
            <a:lvl1pPr>
              <a:defRPr/>
            </a:lvl1pPr>
          </a:lstStyle>
          <a:p>
            <a:pPr>
              <a:defRPr/>
            </a:pPr>
            <a:fld id="{D3E70CE1-4D0C-4564-9CB3-22AADD77261E}" type="datetimeFigureOut">
              <a:rPr lang="ru-RU"/>
              <a:pPr>
                <a:defRPr/>
              </a:pPr>
              <a:t>15.04.2017</a:t>
            </a:fld>
            <a:endParaRPr lang="ru-RU"/>
          </a:p>
        </p:txBody>
      </p:sp>
      <p:sp>
        <p:nvSpPr>
          <p:cNvPr id="5" name="Rectangle 70"/>
          <p:cNvSpPr>
            <a:spLocks noGrp="1" noChangeArrowheads="1"/>
          </p:cNvSpPr>
          <p:nvPr>
            <p:ph type="ftr" sz="quarter" idx="11"/>
          </p:nvPr>
        </p:nvSpPr>
        <p:spPr>
          <a:ln/>
        </p:spPr>
        <p:txBody>
          <a:bodyPr/>
          <a:lstStyle>
            <a:lvl1pPr>
              <a:defRPr/>
            </a:lvl1pPr>
          </a:lstStyle>
          <a:p>
            <a:pPr>
              <a:defRPr/>
            </a:pPr>
            <a:endParaRPr lang="ru-RU"/>
          </a:p>
        </p:txBody>
      </p:sp>
      <p:sp>
        <p:nvSpPr>
          <p:cNvPr id="6" name="Rectangle 71"/>
          <p:cNvSpPr>
            <a:spLocks noGrp="1" noChangeArrowheads="1"/>
          </p:cNvSpPr>
          <p:nvPr>
            <p:ph type="sldNum" sz="quarter" idx="12"/>
          </p:nvPr>
        </p:nvSpPr>
        <p:spPr>
          <a:ln/>
        </p:spPr>
        <p:txBody>
          <a:bodyPr/>
          <a:lstStyle>
            <a:lvl1pPr>
              <a:defRPr/>
            </a:lvl1pPr>
          </a:lstStyle>
          <a:p>
            <a:pPr>
              <a:defRPr/>
            </a:pPr>
            <a:fld id="{BBD97952-940A-4270-9EFE-0F18C1C54FB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483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7813"/>
            <a:ext cx="6019800" cy="58483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9"/>
          <p:cNvSpPr>
            <a:spLocks noGrp="1" noChangeArrowheads="1"/>
          </p:cNvSpPr>
          <p:nvPr>
            <p:ph type="dt" sz="half" idx="10"/>
          </p:nvPr>
        </p:nvSpPr>
        <p:spPr>
          <a:ln/>
        </p:spPr>
        <p:txBody>
          <a:bodyPr/>
          <a:lstStyle>
            <a:lvl1pPr>
              <a:defRPr/>
            </a:lvl1pPr>
          </a:lstStyle>
          <a:p>
            <a:pPr>
              <a:defRPr/>
            </a:pPr>
            <a:fld id="{6EA5B899-CC72-4A9D-AC8B-6220BA5078F5}" type="datetimeFigureOut">
              <a:rPr lang="ru-RU"/>
              <a:pPr>
                <a:defRPr/>
              </a:pPr>
              <a:t>15.04.2017</a:t>
            </a:fld>
            <a:endParaRPr lang="ru-RU"/>
          </a:p>
        </p:txBody>
      </p:sp>
      <p:sp>
        <p:nvSpPr>
          <p:cNvPr id="5" name="Rectangle 70"/>
          <p:cNvSpPr>
            <a:spLocks noGrp="1" noChangeArrowheads="1"/>
          </p:cNvSpPr>
          <p:nvPr>
            <p:ph type="ftr" sz="quarter" idx="11"/>
          </p:nvPr>
        </p:nvSpPr>
        <p:spPr>
          <a:ln/>
        </p:spPr>
        <p:txBody>
          <a:bodyPr/>
          <a:lstStyle>
            <a:lvl1pPr>
              <a:defRPr/>
            </a:lvl1pPr>
          </a:lstStyle>
          <a:p>
            <a:pPr>
              <a:defRPr/>
            </a:pPr>
            <a:endParaRPr lang="ru-RU"/>
          </a:p>
        </p:txBody>
      </p:sp>
      <p:sp>
        <p:nvSpPr>
          <p:cNvPr id="6" name="Rectangle 71"/>
          <p:cNvSpPr>
            <a:spLocks noGrp="1" noChangeArrowheads="1"/>
          </p:cNvSpPr>
          <p:nvPr>
            <p:ph type="sldNum" sz="quarter" idx="12"/>
          </p:nvPr>
        </p:nvSpPr>
        <p:spPr>
          <a:ln/>
        </p:spPr>
        <p:txBody>
          <a:bodyPr/>
          <a:lstStyle>
            <a:lvl1pPr>
              <a:defRPr/>
            </a:lvl1pPr>
          </a:lstStyle>
          <a:p>
            <a:pPr>
              <a:defRPr/>
            </a:pPr>
            <a:fld id="{30CB1BA2-CB06-4786-AC19-520B36CBB5BD}"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9"/>
          <p:cNvSpPr>
            <a:spLocks noGrp="1" noChangeArrowheads="1"/>
          </p:cNvSpPr>
          <p:nvPr>
            <p:ph type="dt" sz="half" idx="10"/>
          </p:nvPr>
        </p:nvSpPr>
        <p:spPr>
          <a:ln/>
        </p:spPr>
        <p:txBody>
          <a:bodyPr/>
          <a:lstStyle>
            <a:lvl1pPr>
              <a:defRPr/>
            </a:lvl1pPr>
          </a:lstStyle>
          <a:p>
            <a:pPr>
              <a:defRPr/>
            </a:pPr>
            <a:fld id="{50834C6B-4B9F-49ED-9705-25033B368AAE}" type="datetimeFigureOut">
              <a:rPr lang="ru-RU"/>
              <a:pPr>
                <a:defRPr/>
              </a:pPr>
              <a:t>15.04.2017</a:t>
            </a:fld>
            <a:endParaRPr lang="ru-RU"/>
          </a:p>
        </p:txBody>
      </p:sp>
      <p:sp>
        <p:nvSpPr>
          <p:cNvPr id="5" name="Rectangle 70"/>
          <p:cNvSpPr>
            <a:spLocks noGrp="1" noChangeArrowheads="1"/>
          </p:cNvSpPr>
          <p:nvPr>
            <p:ph type="ftr" sz="quarter" idx="11"/>
          </p:nvPr>
        </p:nvSpPr>
        <p:spPr>
          <a:ln/>
        </p:spPr>
        <p:txBody>
          <a:bodyPr/>
          <a:lstStyle>
            <a:lvl1pPr>
              <a:defRPr/>
            </a:lvl1pPr>
          </a:lstStyle>
          <a:p>
            <a:pPr>
              <a:defRPr/>
            </a:pPr>
            <a:endParaRPr lang="ru-RU"/>
          </a:p>
        </p:txBody>
      </p:sp>
      <p:sp>
        <p:nvSpPr>
          <p:cNvPr id="6" name="Rectangle 71"/>
          <p:cNvSpPr>
            <a:spLocks noGrp="1" noChangeArrowheads="1"/>
          </p:cNvSpPr>
          <p:nvPr>
            <p:ph type="sldNum" sz="quarter" idx="12"/>
          </p:nvPr>
        </p:nvSpPr>
        <p:spPr>
          <a:ln/>
        </p:spPr>
        <p:txBody>
          <a:bodyPr/>
          <a:lstStyle>
            <a:lvl1pPr>
              <a:defRPr/>
            </a:lvl1pPr>
          </a:lstStyle>
          <a:p>
            <a:pPr>
              <a:defRPr/>
            </a:pPr>
            <a:fld id="{D7BE8B99-B6B7-4F84-8168-9805EBB1CD0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9"/>
          <p:cNvSpPr>
            <a:spLocks noGrp="1" noChangeArrowheads="1"/>
          </p:cNvSpPr>
          <p:nvPr>
            <p:ph type="dt" sz="half" idx="10"/>
          </p:nvPr>
        </p:nvSpPr>
        <p:spPr>
          <a:ln/>
        </p:spPr>
        <p:txBody>
          <a:bodyPr/>
          <a:lstStyle>
            <a:lvl1pPr>
              <a:defRPr/>
            </a:lvl1pPr>
          </a:lstStyle>
          <a:p>
            <a:pPr>
              <a:defRPr/>
            </a:pPr>
            <a:fld id="{6803E019-FEF9-4B10-A108-08E49A9570BE}" type="datetimeFigureOut">
              <a:rPr lang="ru-RU"/>
              <a:pPr>
                <a:defRPr/>
              </a:pPr>
              <a:t>15.04.2017</a:t>
            </a:fld>
            <a:endParaRPr lang="ru-RU"/>
          </a:p>
        </p:txBody>
      </p:sp>
      <p:sp>
        <p:nvSpPr>
          <p:cNvPr id="5" name="Rectangle 70"/>
          <p:cNvSpPr>
            <a:spLocks noGrp="1" noChangeArrowheads="1"/>
          </p:cNvSpPr>
          <p:nvPr>
            <p:ph type="ftr" sz="quarter" idx="11"/>
          </p:nvPr>
        </p:nvSpPr>
        <p:spPr>
          <a:ln/>
        </p:spPr>
        <p:txBody>
          <a:bodyPr/>
          <a:lstStyle>
            <a:lvl1pPr>
              <a:defRPr/>
            </a:lvl1pPr>
          </a:lstStyle>
          <a:p>
            <a:pPr>
              <a:defRPr/>
            </a:pPr>
            <a:endParaRPr lang="ru-RU"/>
          </a:p>
        </p:txBody>
      </p:sp>
      <p:sp>
        <p:nvSpPr>
          <p:cNvPr id="6" name="Rectangle 71"/>
          <p:cNvSpPr>
            <a:spLocks noGrp="1" noChangeArrowheads="1"/>
          </p:cNvSpPr>
          <p:nvPr>
            <p:ph type="sldNum" sz="quarter" idx="12"/>
          </p:nvPr>
        </p:nvSpPr>
        <p:spPr>
          <a:ln/>
        </p:spPr>
        <p:txBody>
          <a:bodyPr/>
          <a:lstStyle>
            <a:lvl1pPr>
              <a:defRPr/>
            </a:lvl1pPr>
          </a:lstStyle>
          <a:p>
            <a:pPr>
              <a:defRPr/>
            </a:pPr>
            <a:fld id="{8145D490-2253-419E-B378-281E8B727A8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9"/>
          <p:cNvSpPr>
            <a:spLocks noGrp="1" noChangeArrowheads="1"/>
          </p:cNvSpPr>
          <p:nvPr>
            <p:ph type="dt" sz="half" idx="10"/>
          </p:nvPr>
        </p:nvSpPr>
        <p:spPr>
          <a:ln/>
        </p:spPr>
        <p:txBody>
          <a:bodyPr/>
          <a:lstStyle>
            <a:lvl1pPr>
              <a:defRPr/>
            </a:lvl1pPr>
          </a:lstStyle>
          <a:p>
            <a:pPr>
              <a:defRPr/>
            </a:pPr>
            <a:fld id="{201CCC67-A975-4B0E-98A2-E979F5B591DC}" type="datetimeFigureOut">
              <a:rPr lang="ru-RU"/>
              <a:pPr>
                <a:defRPr/>
              </a:pPr>
              <a:t>15.04.2017</a:t>
            </a:fld>
            <a:endParaRPr lang="ru-RU"/>
          </a:p>
        </p:txBody>
      </p:sp>
      <p:sp>
        <p:nvSpPr>
          <p:cNvPr id="6" name="Rectangle 70"/>
          <p:cNvSpPr>
            <a:spLocks noGrp="1" noChangeArrowheads="1"/>
          </p:cNvSpPr>
          <p:nvPr>
            <p:ph type="ftr" sz="quarter" idx="11"/>
          </p:nvPr>
        </p:nvSpPr>
        <p:spPr>
          <a:ln/>
        </p:spPr>
        <p:txBody>
          <a:bodyPr/>
          <a:lstStyle>
            <a:lvl1pPr>
              <a:defRPr/>
            </a:lvl1pPr>
          </a:lstStyle>
          <a:p>
            <a:pPr>
              <a:defRPr/>
            </a:pPr>
            <a:endParaRPr lang="ru-RU"/>
          </a:p>
        </p:txBody>
      </p:sp>
      <p:sp>
        <p:nvSpPr>
          <p:cNvPr id="7" name="Rectangle 71"/>
          <p:cNvSpPr>
            <a:spLocks noGrp="1" noChangeArrowheads="1"/>
          </p:cNvSpPr>
          <p:nvPr>
            <p:ph type="sldNum" sz="quarter" idx="12"/>
          </p:nvPr>
        </p:nvSpPr>
        <p:spPr>
          <a:ln/>
        </p:spPr>
        <p:txBody>
          <a:bodyPr/>
          <a:lstStyle>
            <a:lvl1pPr>
              <a:defRPr/>
            </a:lvl1pPr>
          </a:lstStyle>
          <a:p>
            <a:pPr>
              <a:defRPr/>
            </a:pPr>
            <a:fld id="{D0582FF7-9408-41ED-939E-55EBA05796C1}"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9"/>
          <p:cNvSpPr>
            <a:spLocks noGrp="1" noChangeArrowheads="1"/>
          </p:cNvSpPr>
          <p:nvPr>
            <p:ph type="dt" sz="half" idx="10"/>
          </p:nvPr>
        </p:nvSpPr>
        <p:spPr>
          <a:ln/>
        </p:spPr>
        <p:txBody>
          <a:bodyPr/>
          <a:lstStyle>
            <a:lvl1pPr>
              <a:defRPr/>
            </a:lvl1pPr>
          </a:lstStyle>
          <a:p>
            <a:pPr>
              <a:defRPr/>
            </a:pPr>
            <a:fld id="{5C7D411C-6093-4DF5-A221-40E2975249FB}" type="datetimeFigureOut">
              <a:rPr lang="ru-RU"/>
              <a:pPr>
                <a:defRPr/>
              </a:pPr>
              <a:t>15.04.2017</a:t>
            </a:fld>
            <a:endParaRPr lang="ru-RU"/>
          </a:p>
        </p:txBody>
      </p:sp>
      <p:sp>
        <p:nvSpPr>
          <p:cNvPr id="8" name="Rectangle 70"/>
          <p:cNvSpPr>
            <a:spLocks noGrp="1" noChangeArrowheads="1"/>
          </p:cNvSpPr>
          <p:nvPr>
            <p:ph type="ftr" sz="quarter" idx="11"/>
          </p:nvPr>
        </p:nvSpPr>
        <p:spPr>
          <a:ln/>
        </p:spPr>
        <p:txBody>
          <a:bodyPr/>
          <a:lstStyle>
            <a:lvl1pPr>
              <a:defRPr/>
            </a:lvl1pPr>
          </a:lstStyle>
          <a:p>
            <a:pPr>
              <a:defRPr/>
            </a:pPr>
            <a:endParaRPr lang="ru-RU"/>
          </a:p>
        </p:txBody>
      </p:sp>
      <p:sp>
        <p:nvSpPr>
          <p:cNvPr id="9" name="Rectangle 71"/>
          <p:cNvSpPr>
            <a:spLocks noGrp="1" noChangeArrowheads="1"/>
          </p:cNvSpPr>
          <p:nvPr>
            <p:ph type="sldNum" sz="quarter" idx="12"/>
          </p:nvPr>
        </p:nvSpPr>
        <p:spPr>
          <a:ln/>
        </p:spPr>
        <p:txBody>
          <a:bodyPr/>
          <a:lstStyle>
            <a:lvl1pPr>
              <a:defRPr/>
            </a:lvl1pPr>
          </a:lstStyle>
          <a:p>
            <a:pPr>
              <a:defRPr/>
            </a:pPr>
            <a:fld id="{BCFBED64-9E75-4403-9B49-0343A797C01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9"/>
          <p:cNvSpPr>
            <a:spLocks noGrp="1" noChangeArrowheads="1"/>
          </p:cNvSpPr>
          <p:nvPr>
            <p:ph type="dt" sz="half" idx="10"/>
          </p:nvPr>
        </p:nvSpPr>
        <p:spPr>
          <a:ln/>
        </p:spPr>
        <p:txBody>
          <a:bodyPr/>
          <a:lstStyle>
            <a:lvl1pPr>
              <a:defRPr/>
            </a:lvl1pPr>
          </a:lstStyle>
          <a:p>
            <a:pPr>
              <a:defRPr/>
            </a:pPr>
            <a:fld id="{80F1979F-7FDC-4072-8897-F2D8E79E38F4}" type="datetimeFigureOut">
              <a:rPr lang="ru-RU"/>
              <a:pPr>
                <a:defRPr/>
              </a:pPr>
              <a:t>15.04.2017</a:t>
            </a:fld>
            <a:endParaRPr lang="ru-RU"/>
          </a:p>
        </p:txBody>
      </p:sp>
      <p:sp>
        <p:nvSpPr>
          <p:cNvPr id="4" name="Rectangle 70"/>
          <p:cNvSpPr>
            <a:spLocks noGrp="1" noChangeArrowheads="1"/>
          </p:cNvSpPr>
          <p:nvPr>
            <p:ph type="ftr" sz="quarter" idx="11"/>
          </p:nvPr>
        </p:nvSpPr>
        <p:spPr>
          <a:ln/>
        </p:spPr>
        <p:txBody>
          <a:bodyPr/>
          <a:lstStyle>
            <a:lvl1pPr>
              <a:defRPr/>
            </a:lvl1pPr>
          </a:lstStyle>
          <a:p>
            <a:pPr>
              <a:defRPr/>
            </a:pPr>
            <a:endParaRPr lang="ru-RU"/>
          </a:p>
        </p:txBody>
      </p:sp>
      <p:sp>
        <p:nvSpPr>
          <p:cNvPr id="5" name="Rectangle 71"/>
          <p:cNvSpPr>
            <a:spLocks noGrp="1" noChangeArrowheads="1"/>
          </p:cNvSpPr>
          <p:nvPr>
            <p:ph type="sldNum" sz="quarter" idx="12"/>
          </p:nvPr>
        </p:nvSpPr>
        <p:spPr>
          <a:ln/>
        </p:spPr>
        <p:txBody>
          <a:bodyPr/>
          <a:lstStyle>
            <a:lvl1pPr>
              <a:defRPr/>
            </a:lvl1pPr>
          </a:lstStyle>
          <a:p>
            <a:pPr>
              <a:defRPr/>
            </a:pPr>
            <a:fld id="{2F00FF95-2629-41C8-BBB1-BD434D4B03D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fld id="{56BEB2D4-08D6-43B7-BBFF-D0B9A0918A7E}" type="datetimeFigureOut">
              <a:rPr lang="ru-RU"/>
              <a:pPr>
                <a:defRPr/>
              </a:pPr>
              <a:t>15.04.2017</a:t>
            </a:fld>
            <a:endParaRPr lang="ru-RU"/>
          </a:p>
        </p:txBody>
      </p:sp>
      <p:sp>
        <p:nvSpPr>
          <p:cNvPr id="3" name="Rectangle 70"/>
          <p:cNvSpPr>
            <a:spLocks noGrp="1" noChangeArrowheads="1"/>
          </p:cNvSpPr>
          <p:nvPr>
            <p:ph type="ftr" sz="quarter" idx="11"/>
          </p:nvPr>
        </p:nvSpPr>
        <p:spPr>
          <a:ln/>
        </p:spPr>
        <p:txBody>
          <a:bodyPr/>
          <a:lstStyle>
            <a:lvl1pPr>
              <a:defRPr/>
            </a:lvl1pPr>
          </a:lstStyle>
          <a:p>
            <a:pPr>
              <a:defRPr/>
            </a:pPr>
            <a:endParaRPr lang="ru-RU"/>
          </a:p>
        </p:txBody>
      </p:sp>
      <p:sp>
        <p:nvSpPr>
          <p:cNvPr id="4" name="Rectangle 71"/>
          <p:cNvSpPr>
            <a:spLocks noGrp="1" noChangeArrowheads="1"/>
          </p:cNvSpPr>
          <p:nvPr>
            <p:ph type="sldNum" sz="quarter" idx="12"/>
          </p:nvPr>
        </p:nvSpPr>
        <p:spPr>
          <a:ln/>
        </p:spPr>
        <p:txBody>
          <a:bodyPr/>
          <a:lstStyle>
            <a:lvl1pPr>
              <a:defRPr/>
            </a:lvl1pPr>
          </a:lstStyle>
          <a:p>
            <a:pPr>
              <a:defRPr/>
            </a:pPr>
            <a:fld id="{49447455-4507-4CCE-8AF3-6589DE57F086}"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fld id="{535FCDE2-AEF1-43C9-87C7-8D67D734F087}" type="datetimeFigureOut">
              <a:rPr lang="ru-RU"/>
              <a:pPr>
                <a:defRPr/>
              </a:pPr>
              <a:t>15.04.2017</a:t>
            </a:fld>
            <a:endParaRPr lang="ru-RU"/>
          </a:p>
        </p:txBody>
      </p:sp>
      <p:sp>
        <p:nvSpPr>
          <p:cNvPr id="6" name="Rectangle 70"/>
          <p:cNvSpPr>
            <a:spLocks noGrp="1" noChangeArrowheads="1"/>
          </p:cNvSpPr>
          <p:nvPr>
            <p:ph type="ftr" sz="quarter" idx="11"/>
          </p:nvPr>
        </p:nvSpPr>
        <p:spPr>
          <a:ln/>
        </p:spPr>
        <p:txBody>
          <a:bodyPr/>
          <a:lstStyle>
            <a:lvl1pPr>
              <a:defRPr/>
            </a:lvl1pPr>
          </a:lstStyle>
          <a:p>
            <a:pPr>
              <a:defRPr/>
            </a:pPr>
            <a:endParaRPr lang="ru-RU"/>
          </a:p>
        </p:txBody>
      </p:sp>
      <p:sp>
        <p:nvSpPr>
          <p:cNvPr id="7" name="Rectangle 71"/>
          <p:cNvSpPr>
            <a:spLocks noGrp="1" noChangeArrowheads="1"/>
          </p:cNvSpPr>
          <p:nvPr>
            <p:ph type="sldNum" sz="quarter" idx="12"/>
          </p:nvPr>
        </p:nvSpPr>
        <p:spPr>
          <a:ln/>
        </p:spPr>
        <p:txBody>
          <a:bodyPr/>
          <a:lstStyle>
            <a:lvl1pPr>
              <a:defRPr/>
            </a:lvl1pPr>
          </a:lstStyle>
          <a:p>
            <a:pPr>
              <a:defRPr/>
            </a:pPr>
            <a:fld id="{6F2CFB89-2C11-4B7F-A111-A44D86C596D1}"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9"/>
          <p:cNvSpPr>
            <a:spLocks noGrp="1" noChangeArrowheads="1"/>
          </p:cNvSpPr>
          <p:nvPr>
            <p:ph type="dt" sz="half" idx="10"/>
          </p:nvPr>
        </p:nvSpPr>
        <p:spPr>
          <a:ln/>
        </p:spPr>
        <p:txBody>
          <a:bodyPr/>
          <a:lstStyle>
            <a:lvl1pPr>
              <a:defRPr/>
            </a:lvl1pPr>
          </a:lstStyle>
          <a:p>
            <a:pPr>
              <a:defRPr/>
            </a:pPr>
            <a:fld id="{EFA6B035-83D1-455D-B4DC-87A03098F757}" type="datetimeFigureOut">
              <a:rPr lang="ru-RU"/>
              <a:pPr>
                <a:defRPr/>
              </a:pPr>
              <a:t>15.04.2017</a:t>
            </a:fld>
            <a:endParaRPr lang="ru-RU"/>
          </a:p>
        </p:txBody>
      </p:sp>
      <p:sp>
        <p:nvSpPr>
          <p:cNvPr id="6" name="Rectangle 70"/>
          <p:cNvSpPr>
            <a:spLocks noGrp="1" noChangeArrowheads="1"/>
          </p:cNvSpPr>
          <p:nvPr>
            <p:ph type="ftr" sz="quarter" idx="11"/>
          </p:nvPr>
        </p:nvSpPr>
        <p:spPr>
          <a:ln/>
        </p:spPr>
        <p:txBody>
          <a:bodyPr/>
          <a:lstStyle>
            <a:lvl1pPr>
              <a:defRPr/>
            </a:lvl1pPr>
          </a:lstStyle>
          <a:p>
            <a:pPr>
              <a:defRPr/>
            </a:pPr>
            <a:endParaRPr lang="ru-RU"/>
          </a:p>
        </p:txBody>
      </p:sp>
      <p:sp>
        <p:nvSpPr>
          <p:cNvPr id="7" name="Rectangle 71"/>
          <p:cNvSpPr>
            <a:spLocks noGrp="1" noChangeArrowheads="1"/>
          </p:cNvSpPr>
          <p:nvPr>
            <p:ph type="sldNum" sz="quarter" idx="12"/>
          </p:nvPr>
        </p:nvSpPr>
        <p:spPr>
          <a:ln/>
        </p:spPr>
        <p:txBody>
          <a:bodyPr/>
          <a:lstStyle>
            <a:lvl1pPr>
              <a:defRPr/>
            </a:lvl1pPr>
          </a:lstStyle>
          <a:p>
            <a:pPr>
              <a:defRPr/>
            </a:pPr>
            <a:fld id="{6E5D394C-C0E4-4F16-BB7F-6E7F7B5675A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965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ru-RU"/>
          </a:p>
        </p:txBody>
      </p:sp>
      <p:grpSp>
        <p:nvGrpSpPr>
          <p:cNvPr id="1027" name="Group 3"/>
          <p:cNvGrpSpPr>
            <a:grpSpLocks/>
          </p:cNvGrpSpPr>
          <p:nvPr/>
        </p:nvGrpSpPr>
        <p:grpSpPr bwMode="auto">
          <a:xfrm>
            <a:off x="3175" y="4267200"/>
            <a:ext cx="9140825" cy="2590800"/>
            <a:chOff x="2" y="2688"/>
            <a:chExt cx="5758" cy="1632"/>
          </a:xfrm>
        </p:grpSpPr>
        <p:sp>
          <p:nvSpPr>
            <p:cNvPr id="539652"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ru-RU"/>
            </a:p>
          </p:txBody>
        </p:sp>
        <p:grpSp>
          <p:nvGrpSpPr>
            <p:cNvPr id="1034" name="Group 5"/>
            <p:cNvGrpSpPr>
              <a:grpSpLocks/>
            </p:cNvGrpSpPr>
            <p:nvPr userDrawn="1"/>
          </p:nvGrpSpPr>
          <p:grpSpPr bwMode="auto">
            <a:xfrm>
              <a:off x="3528" y="3715"/>
              <a:ext cx="792" cy="521"/>
              <a:chOff x="3527" y="3715"/>
              <a:chExt cx="792" cy="521"/>
            </a:xfrm>
          </p:grpSpPr>
          <p:sp>
            <p:nvSpPr>
              <p:cNvPr id="539654"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ru-RU"/>
              </a:p>
            </p:txBody>
          </p:sp>
          <p:sp>
            <p:nvSpPr>
              <p:cNvPr id="539655"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ru-RU"/>
              </a:p>
            </p:txBody>
          </p:sp>
          <p:sp>
            <p:nvSpPr>
              <p:cNvPr id="539656"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ru-RU"/>
              </a:p>
            </p:txBody>
          </p:sp>
          <p:sp>
            <p:nvSpPr>
              <p:cNvPr id="539657"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ru-RU"/>
              </a:p>
            </p:txBody>
          </p:sp>
          <p:sp>
            <p:nvSpPr>
              <p:cNvPr id="539658"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ru-RU"/>
              </a:p>
            </p:txBody>
          </p:sp>
          <p:sp>
            <p:nvSpPr>
              <p:cNvPr id="53965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ru-RU"/>
              </a:p>
            </p:txBody>
          </p:sp>
          <p:sp>
            <p:nvSpPr>
              <p:cNvPr id="53966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ru-RU"/>
              </a:p>
            </p:txBody>
          </p:sp>
          <p:sp>
            <p:nvSpPr>
              <p:cNvPr id="53966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ru-RU"/>
              </a:p>
            </p:txBody>
          </p:sp>
          <p:sp>
            <p:nvSpPr>
              <p:cNvPr id="53966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ru-RU"/>
              </a:p>
            </p:txBody>
          </p:sp>
          <p:sp>
            <p:nvSpPr>
              <p:cNvPr id="53966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ru-RU"/>
              </a:p>
            </p:txBody>
          </p:sp>
          <p:sp>
            <p:nvSpPr>
              <p:cNvPr id="539664"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ru-RU"/>
              </a:p>
            </p:txBody>
          </p:sp>
        </p:grpSp>
        <p:grpSp>
          <p:nvGrpSpPr>
            <p:cNvPr id="1035" name="Group 17"/>
            <p:cNvGrpSpPr>
              <a:grpSpLocks/>
            </p:cNvGrpSpPr>
            <p:nvPr userDrawn="1"/>
          </p:nvGrpSpPr>
          <p:grpSpPr bwMode="auto">
            <a:xfrm>
              <a:off x="1776" y="3631"/>
              <a:ext cx="1626" cy="683"/>
              <a:chOff x="1776" y="3631"/>
              <a:chExt cx="1626" cy="683"/>
            </a:xfrm>
          </p:grpSpPr>
          <p:sp>
            <p:nvSpPr>
              <p:cNvPr id="539666"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ru-RU"/>
              </a:p>
            </p:txBody>
          </p:sp>
          <p:sp>
            <p:nvSpPr>
              <p:cNvPr id="539667"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ru-RU"/>
              </a:p>
            </p:txBody>
          </p:sp>
          <p:sp>
            <p:nvSpPr>
              <p:cNvPr id="539668"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ru-RU"/>
              </a:p>
            </p:txBody>
          </p:sp>
          <p:sp>
            <p:nvSpPr>
              <p:cNvPr id="539669"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ru-RU"/>
              </a:p>
            </p:txBody>
          </p:sp>
          <p:sp>
            <p:nvSpPr>
              <p:cNvPr id="539670"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ru-RU"/>
              </a:p>
            </p:txBody>
          </p:sp>
          <p:sp>
            <p:nvSpPr>
              <p:cNvPr id="539671"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ru-RU"/>
              </a:p>
            </p:txBody>
          </p:sp>
          <p:sp>
            <p:nvSpPr>
              <p:cNvPr id="539672"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ru-RU"/>
              </a:p>
            </p:txBody>
          </p:sp>
          <p:sp>
            <p:nvSpPr>
              <p:cNvPr id="539673"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ru-RU"/>
              </a:p>
            </p:txBody>
          </p:sp>
          <p:sp>
            <p:nvSpPr>
              <p:cNvPr id="53967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ru-RU"/>
              </a:p>
            </p:txBody>
          </p:sp>
          <p:sp>
            <p:nvSpPr>
              <p:cNvPr id="53967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ru-RU"/>
              </a:p>
            </p:txBody>
          </p:sp>
          <p:sp>
            <p:nvSpPr>
              <p:cNvPr id="53967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ru-RU"/>
              </a:p>
            </p:txBody>
          </p:sp>
          <p:sp>
            <p:nvSpPr>
              <p:cNvPr id="53967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ru-RU"/>
              </a:p>
            </p:txBody>
          </p:sp>
          <p:sp>
            <p:nvSpPr>
              <p:cNvPr id="539678"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ru-RU"/>
              </a:p>
            </p:txBody>
          </p:sp>
          <p:sp>
            <p:nvSpPr>
              <p:cNvPr id="539679"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ru-RU"/>
              </a:p>
            </p:txBody>
          </p:sp>
          <p:sp>
            <p:nvSpPr>
              <p:cNvPr id="53968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ru-RU"/>
              </a:p>
            </p:txBody>
          </p:sp>
          <p:sp>
            <p:nvSpPr>
              <p:cNvPr id="53968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ru-RU"/>
              </a:p>
            </p:txBody>
          </p:sp>
          <p:sp>
            <p:nvSpPr>
              <p:cNvPr id="53968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ru-RU"/>
              </a:p>
            </p:txBody>
          </p:sp>
          <p:sp>
            <p:nvSpPr>
              <p:cNvPr id="539683"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ru-RU"/>
              </a:p>
            </p:txBody>
          </p:sp>
        </p:grpSp>
        <p:grpSp>
          <p:nvGrpSpPr>
            <p:cNvPr id="1036" name="Group 36"/>
            <p:cNvGrpSpPr>
              <a:grpSpLocks/>
            </p:cNvGrpSpPr>
            <p:nvPr userDrawn="1"/>
          </p:nvGrpSpPr>
          <p:grpSpPr bwMode="auto">
            <a:xfrm>
              <a:off x="4128" y="3360"/>
              <a:ext cx="1351" cy="821"/>
              <a:chOff x="4128" y="3360"/>
              <a:chExt cx="1351" cy="821"/>
            </a:xfrm>
          </p:grpSpPr>
          <p:sp>
            <p:nvSpPr>
              <p:cNvPr id="53968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ru-RU"/>
              </a:p>
            </p:txBody>
          </p:sp>
          <p:sp>
            <p:nvSpPr>
              <p:cNvPr id="53968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ru-RU"/>
              </a:p>
            </p:txBody>
          </p:sp>
          <p:sp>
            <p:nvSpPr>
              <p:cNvPr id="53968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ru-RU"/>
              </a:p>
            </p:txBody>
          </p:sp>
          <p:sp>
            <p:nvSpPr>
              <p:cNvPr id="53968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ru-RU"/>
              </a:p>
            </p:txBody>
          </p:sp>
          <p:sp>
            <p:nvSpPr>
              <p:cNvPr id="53968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ru-RU"/>
              </a:p>
            </p:txBody>
          </p:sp>
          <p:sp>
            <p:nvSpPr>
              <p:cNvPr id="53969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ru-RU"/>
              </a:p>
            </p:txBody>
          </p:sp>
          <p:sp>
            <p:nvSpPr>
              <p:cNvPr id="53969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ru-RU"/>
              </a:p>
            </p:txBody>
          </p:sp>
          <p:sp>
            <p:nvSpPr>
              <p:cNvPr id="539692"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ru-RU"/>
              </a:p>
            </p:txBody>
          </p:sp>
          <p:sp>
            <p:nvSpPr>
              <p:cNvPr id="53969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ru-RU"/>
              </a:p>
            </p:txBody>
          </p:sp>
          <p:sp>
            <p:nvSpPr>
              <p:cNvPr id="53969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ru-RU"/>
              </a:p>
            </p:txBody>
          </p:sp>
          <p:sp>
            <p:nvSpPr>
              <p:cNvPr id="53969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ru-RU"/>
              </a:p>
            </p:txBody>
          </p:sp>
          <p:sp>
            <p:nvSpPr>
              <p:cNvPr id="539696"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ru-RU"/>
              </a:p>
            </p:txBody>
          </p:sp>
          <p:sp>
            <p:nvSpPr>
              <p:cNvPr id="539697"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ru-RU"/>
              </a:p>
            </p:txBody>
          </p:sp>
          <p:sp>
            <p:nvSpPr>
              <p:cNvPr id="539698"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ru-RU"/>
              </a:p>
            </p:txBody>
          </p:sp>
          <p:sp>
            <p:nvSpPr>
              <p:cNvPr id="539699"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ru-RU"/>
              </a:p>
            </p:txBody>
          </p:sp>
          <p:sp>
            <p:nvSpPr>
              <p:cNvPr id="539700"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ru-RU"/>
              </a:p>
            </p:txBody>
          </p:sp>
          <p:sp>
            <p:nvSpPr>
              <p:cNvPr id="539701"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ru-RU"/>
              </a:p>
            </p:txBody>
          </p:sp>
        </p:grpSp>
        <p:grpSp>
          <p:nvGrpSpPr>
            <p:cNvPr id="1037" name="Group 54"/>
            <p:cNvGrpSpPr>
              <a:grpSpLocks/>
            </p:cNvGrpSpPr>
            <p:nvPr userDrawn="1"/>
          </p:nvGrpSpPr>
          <p:grpSpPr bwMode="auto">
            <a:xfrm>
              <a:off x="5280" y="3024"/>
              <a:ext cx="425" cy="258"/>
              <a:chOff x="5280" y="3024"/>
              <a:chExt cx="425" cy="258"/>
            </a:xfrm>
          </p:grpSpPr>
          <p:sp>
            <p:nvSpPr>
              <p:cNvPr id="539703"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sp>
            <p:nvSpPr>
              <p:cNvPr id="539704"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sp>
            <p:nvSpPr>
              <p:cNvPr id="539705"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sp>
            <p:nvSpPr>
              <p:cNvPr id="539706"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sp>
            <p:nvSpPr>
              <p:cNvPr id="539707"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ru-RU"/>
              </a:p>
            </p:txBody>
          </p:sp>
          <p:sp>
            <p:nvSpPr>
              <p:cNvPr id="539708"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ru-RU"/>
              </a:p>
            </p:txBody>
          </p:sp>
          <p:sp>
            <p:nvSpPr>
              <p:cNvPr id="539709"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ru-RU"/>
              </a:p>
            </p:txBody>
          </p:sp>
          <p:grpSp>
            <p:nvGrpSpPr>
              <p:cNvPr id="1045" name="Group 62"/>
              <p:cNvGrpSpPr>
                <a:grpSpLocks/>
              </p:cNvGrpSpPr>
              <p:nvPr/>
            </p:nvGrpSpPr>
            <p:grpSpPr bwMode="auto">
              <a:xfrm>
                <a:off x="5381" y="3085"/>
                <a:ext cx="227" cy="132"/>
                <a:chOff x="5381" y="3085"/>
                <a:chExt cx="227" cy="132"/>
              </a:xfrm>
            </p:grpSpPr>
            <p:sp>
              <p:nvSpPr>
                <p:cNvPr id="539711"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ru-RU"/>
                </a:p>
              </p:txBody>
            </p:sp>
            <p:sp>
              <p:nvSpPr>
                <p:cNvPr id="539712"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ru-RU"/>
                </a:p>
              </p:txBody>
            </p:sp>
            <p:sp>
              <p:nvSpPr>
                <p:cNvPr id="539713"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ru-RU"/>
                </a:p>
              </p:txBody>
            </p:sp>
            <p:sp>
              <p:nvSpPr>
                <p:cNvPr id="539714"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ru-RU"/>
                </a:p>
              </p:txBody>
            </p:sp>
          </p:grpSp>
        </p:grpSp>
      </p:grpSp>
      <p:sp>
        <p:nvSpPr>
          <p:cNvPr id="53971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53971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3971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FFFFFF"/>
                  </a:outerShdw>
                </a:effectLst>
              </a:defRPr>
            </a:lvl1pPr>
          </a:lstStyle>
          <a:p>
            <a:pPr>
              <a:defRPr/>
            </a:pPr>
            <a:fld id="{93DD64CE-4C9F-4A3D-944E-96B84B50B63C}" type="datetimeFigureOut">
              <a:rPr lang="ru-RU"/>
              <a:pPr>
                <a:defRPr/>
              </a:pPr>
              <a:t>15.04.2017</a:t>
            </a:fld>
            <a:endParaRPr lang="ru-RU"/>
          </a:p>
        </p:txBody>
      </p:sp>
      <p:sp>
        <p:nvSpPr>
          <p:cNvPr id="53971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FFFFFF"/>
                  </a:outerShdw>
                </a:effectLst>
              </a:defRPr>
            </a:lvl1pPr>
          </a:lstStyle>
          <a:p>
            <a:pPr>
              <a:defRPr/>
            </a:pPr>
            <a:endParaRPr lang="ru-RU"/>
          </a:p>
        </p:txBody>
      </p:sp>
      <p:sp>
        <p:nvSpPr>
          <p:cNvPr id="53971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FFFFFF"/>
                  </a:outerShdw>
                </a:effectLst>
              </a:defRPr>
            </a:lvl1pPr>
          </a:lstStyle>
          <a:p>
            <a:pPr>
              <a:defRPr/>
            </a:pPr>
            <a:fld id="{624CC577-50FE-48EB-8BAB-102D390E55D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48" r:id="rId1"/>
    <p:sldLayoutId id="2147483847" r:id="rId2"/>
    <p:sldLayoutId id="2147483846" r:id="rId3"/>
    <p:sldLayoutId id="2147483845" r:id="rId4"/>
    <p:sldLayoutId id="2147483844" r:id="rId5"/>
    <p:sldLayoutId id="2147483843" r:id="rId6"/>
    <p:sldLayoutId id="2147483842" r:id="rId7"/>
    <p:sldLayoutId id="2147483841" r:id="rId8"/>
    <p:sldLayoutId id="2147483840" r:id="rId9"/>
    <p:sldLayoutId id="2147483839" r:id="rId10"/>
    <p:sldLayoutId id="214748383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ctrTitle" idx="4294967295"/>
          </p:nvPr>
        </p:nvSpPr>
        <p:spPr>
          <a:xfrm>
            <a:off x="0" y="1773238"/>
            <a:ext cx="9539288" cy="5084762"/>
          </a:xfrm>
        </p:spPr>
        <p:txBody>
          <a:bodyPr anchorCtr="0"/>
          <a:lstStyle/>
          <a:p>
            <a:pPr eaLnBrk="1" hangingPunct="1">
              <a:defRPr/>
            </a:pPr>
            <a:r>
              <a:rPr lang="uk-UA" sz="5400" b="1">
                <a:cs typeface="Times New Roman" pitchFamily="18" charset="0"/>
              </a:rPr>
              <a:t>  </a:t>
            </a:r>
            <a:r>
              <a:rPr lang="en-US" sz="6600" b="1"/>
              <a:t/>
            </a:r>
            <a:br>
              <a:rPr lang="en-US" sz="6600" b="1"/>
            </a:br>
            <a:r>
              <a:rPr lang="uk-UA" sz="6600" b="1"/>
              <a:t>    </a:t>
            </a:r>
            <a:r>
              <a:rPr lang="uk-UA" sz="3600" b="1">
                <a:cs typeface="Times New Roman" pitchFamily="18" charset="0"/>
              </a:rPr>
              <a:t> </a:t>
            </a:r>
            <a:r>
              <a:rPr lang="en-US" sz="6600"/>
              <a:t> </a:t>
            </a:r>
            <a:r>
              <a:rPr lang="en-US" sz="5400"/>
              <a:t> </a:t>
            </a:r>
            <a:endParaRPr lang="ru-RU" sz="5400"/>
          </a:p>
        </p:txBody>
      </p:sp>
      <p:sp>
        <p:nvSpPr>
          <p:cNvPr id="67587" name="Rectangle 3"/>
          <p:cNvSpPr>
            <a:spLocks noGrp="1" noChangeArrowheads="1"/>
          </p:cNvSpPr>
          <p:nvPr>
            <p:ph type="subTitle" idx="4294967295"/>
          </p:nvPr>
        </p:nvSpPr>
        <p:spPr>
          <a:xfrm>
            <a:off x="250825" y="0"/>
            <a:ext cx="8447088" cy="2492375"/>
          </a:xfrm>
        </p:spPr>
        <p:txBody>
          <a:bodyPr/>
          <a:lstStyle/>
          <a:p>
            <a:pPr marL="0" indent="0" algn="just" eaLnBrk="1" hangingPunct="1">
              <a:buFont typeface="Wingdings" pitchFamily="2" charset="2"/>
              <a:buNone/>
              <a:defRPr/>
            </a:pPr>
            <a:r>
              <a:rPr lang="uk-UA" sz="3600" b="1" i="1">
                <a:latin typeface="Times New Roman" pitchFamily="18" charset="0"/>
              </a:rPr>
              <a:t>       </a:t>
            </a:r>
            <a:r>
              <a:rPr lang="uk-UA" b="1" i="1">
                <a:latin typeface="Times New Roman" pitchFamily="18" charset="0"/>
              </a:rPr>
              <a:t>																			 </a:t>
            </a:r>
            <a:endParaRPr lang="ru-RU" sz="3600" b="1"/>
          </a:p>
        </p:txBody>
      </p:sp>
      <p:sp>
        <p:nvSpPr>
          <p:cNvPr id="123907" name="Rectangle 3"/>
          <p:cNvSpPr>
            <a:spLocks noChangeArrowheads="1"/>
          </p:cNvSpPr>
          <p:nvPr/>
        </p:nvSpPr>
        <p:spPr bwMode="auto">
          <a:xfrm>
            <a:off x="0" y="161925"/>
            <a:ext cx="9144000" cy="6194425"/>
          </a:xfrm>
          <a:prstGeom prst="rect">
            <a:avLst/>
          </a:prstGeom>
          <a:noFill/>
          <a:ln w="9525">
            <a:noFill/>
            <a:miter lim="800000"/>
            <a:headEnd/>
            <a:tailEnd/>
          </a:ln>
          <a:effectLst/>
        </p:spPr>
        <p:txBody>
          <a:bodyPr anchor="ctr">
            <a:spAutoFit/>
          </a:bodyPr>
          <a:lstStyle/>
          <a:p>
            <a:pPr algn="ctr">
              <a:defRPr/>
            </a:pPr>
            <a:r>
              <a:rPr lang="en-US" sz="2000">
                <a:latin typeface="Tahoma" pitchFamily="34" charset="0"/>
                <a:cs typeface="Times New Roman" pitchFamily="18" charset="0"/>
              </a:rPr>
              <a:t> </a:t>
            </a:r>
            <a:r>
              <a:rPr lang="ru-RU" sz="2000"/>
              <a:t>Міністерство освіти і науки України</a:t>
            </a:r>
          </a:p>
          <a:p>
            <a:pPr algn="ctr">
              <a:defRPr/>
            </a:pPr>
            <a:r>
              <a:rPr lang="ru-RU" sz="2000"/>
              <a:t>Закарпатське територіальне відділення  Малої академії наук</a:t>
            </a:r>
          </a:p>
          <a:p>
            <a:pPr algn="ctr">
              <a:defRPr/>
            </a:pPr>
            <a:r>
              <a:rPr lang="ru-RU" sz="2000"/>
              <a:t>Виноградівська філія</a:t>
            </a:r>
            <a:endParaRPr lang="uk-UA" sz="2000"/>
          </a:p>
          <a:p>
            <a:pPr algn="ctr">
              <a:defRPr/>
            </a:pPr>
            <a:r>
              <a:rPr lang="uk-UA" sz="2000"/>
              <a:t>                    </a:t>
            </a:r>
            <a:r>
              <a:rPr lang="uk-UA"/>
              <a:t>Роботу виконали: учні 9 класу</a:t>
            </a:r>
          </a:p>
          <a:p>
            <a:pPr algn="ctr">
              <a:defRPr/>
            </a:pPr>
            <a:r>
              <a:rPr lang="uk-UA"/>
              <a:t>           Тросницької ЗОШ І-ІІ ст.</a:t>
            </a:r>
          </a:p>
          <a:p>
            <a:pPr algn="ctr">
              <a:defRPr/>
            </a:pPr>
            <a:r>
              <a:rPr lang="uk-UA"/>
              <a:t>         Гевді Оксана Василівна, Олаг Неля Вікторівна</a:t>
            </a:r>
            <a:endParaRPr lang="ru-RU"/>
          </a:p>
          <a:p>
            <a:pPr algn="ctr">
              <a:defRPr/>
            </a:pPr>
            <a:r>
              <a:rPr lang="ru-RU" sz="2000"/>
              <a:t> </a:t>
            </a:r>
            <a:r>
              <a:rPr lang="uk-UA" sz="2400" b="1" i="1" u="sng">
                <a:solidFill>
                  <a:srgbClr val="FF0000"/>
                </a:solidFill>
              </a:rPr>
              <a:t> Геофізичні аспекти родючості ґрунтів екосистем Закарпаття</a:t>
            </a:r>
            <a:r>
              <a:rPr lang="uk-UA"/>
              <a:t> </a:t>
            </a:r>
            <a:endParaRPr lang="ru-RU" sz="2000" i="1" u="sng">
              <a:solidFill>
                <a:srgbClr val="FF0000"/>
              </a:solidFill>
              <a:effectLst>
                <a:outerShdw blurRad="38100" dist="38100" dir="2700000" algn="tl">
                  <a:srgbClr val="000000"/>
                </a:outerShdw>
              </a:effectLst>
            </a:endParaRPr>
          </a:p>
          <a:p>
            <a:pPr algn="ctr">
              <a:defRPr/>
            </a:pPr>
            <a:r>
              <a:rPr lang="ru-RU" sz="2000"/>
              <a:t>       Науково- дослідницька робота                                          </a:t>
            </a:r>
          </a:p>
          <a:p>
            <a:pPr algn="r">
              <a:defRPr/>
            </a:pPr>
            <a:r>
              <a:rPr lang="ru-RU" sz="2000"/>
              <a:t>                    </a:t>
            </a:r>
            <a:r>
              <a:rPr lang="ru-RU" sz="1600"/>
              <a:t>Наукові керівники: </a:t>
            </a:r>
          </a:p>
          <a:p>
            <a:pPr algn="r">
              <a:defRPr/>
            </a:pPr>
            <a:r>
              <a:rPr lang="ru-RU" sz="1600"/>
              <a:t>                                       Ігнатишин Василь Васильович,</a:t>
            </a:r>
          </a:p>
          <a:p>
            <a:pPr algn="r">
              <a:defRPr/>
            </a:pPr>
            <a:r>
              <a:rPr lang="uk-UA" sz="1600"/>
              <a:t>                                       науковий співробітник</a:t>
            </a:r>
            <a:r>
              <a:rPr lang="ru-RU" sz="1600"/>
              <a:t> Відділу </a:t>
            </a:r>
          </a:p>
          <a:p>
            <a:pPr algn="r">
              <a:defRPr/>
            </a:pPr>
            <a:r>
              <a:rPr lang="ru-RU" sz="1600"/>
              <a:t>                                              сейсмічності Карпатського регіону </a:t>
            </a:r>
          </a:p>
          <a:p>
            <a:pPr algn="r">
              <a:defRPr/>
            </a:pPr>
            <a:r>
              <a:rPr lang="en-US" sz="1600"/>
              <a:t>                                             </a:t>
            </a:r>
            <a:r>
              <a:rPr lang="uk-UA" sz="1600"/>
              <a:t>            </a:t>
            </a:r>
            <a:r>
              <a:rPr lang="en-US" sz="1600"/>
              <a:t> </a:t>
            </a:r>
            <a:r>
              <a:rPr lang="uk-UA" sz="1600"/>
              <a:t>                               </a:t>
            </a:r>
            <a:r>
              <a:rPr lang="ru-RU" sz="1600"/>
              <a:t>Інституту Геофізики НАН України, 		</a:t>
            </a:r>
            <a:r>
              <a:rPr lang="en-US" sz="1600"/>
              <a:t>                                </a:t>
            </a:r>
            <a:r>
              <a:rPr lang="ru-RU" sz="1600"/>
              <a:t> керівник гуртків-методист МАН,</a:t>
            </a:r>
          </a:p>
          <a:p>
            <a:pPr algn="r">
              <a:defRPr/>
            </a:pPr>
            <a:r>
              <a:rPr lang="ru-RU" sz="1600"/>
              <a:t>                                вчитель фізики вищої категорії</a:t>
            </a:r>
            <a:r>
              <a:rPr lang="uk-UA" sz="1600"/>
              <a:t>, </a:t>
            </a:r>
          </a:p>
          <a:p>
            <a:pPr algn="r">
              <a:defRPr/>
            </a:pPr>
            <a:r>
              <a:rPr lang="uk-UA" sz="1600"/>
              <a:t>              Методист, кандидат</a:t>
            </a:r>
          </a:p>
          <a:p>
            <a:pPr algn="r">
              <a:defRPr/>
            </a:pPr>
            <a:r>
              <a:rPr lang="uk-UA" sz="1600"/>
              <a:t>                                 фізико-математичних наук</a:t>
            </a:r>
          </a:p>
          <a:p>
            <a:pPr algn="r">
              <a:defRPr/>
            </a:pPr>
            <a:r>
              <a:rPr lang="uk-UA" sz="1600"/>
              <a:t>                                      Ігнатишин Моніка Бейлівна, керівник гуртків МАН</a:t>
            </a:r>
          </a:p>
          <a:p>
            <a:pPr algn="r">
              <a:defRPr/>
            </a:pPr>
            <a:r>
              <a:rPr lang="uk-UA" sz="1600"/>
              <a:t>                          Виноградівського РЦПР</a:t>
            </a:r>
            <a:endParaRPr lang="en-US" sz="1600"/>
          </a:p>
          <a:p>
            <a:pPr algn="r">
              <a:defRPr/>
            </a:pPr>
            <a:endParaRPr lang="ru-RU" sz="1600" b="1"/>
          </a:p>
          <a:p>
            <a:pPr algn="ctr">
              <a:defRPr/>
            </a:pPr>
            <a:r>
              <a:rPr lang="ru-RU" sz="2000"/>
              <a:t>Виноградів</a:t>
            </a:r>
            <a:r>
              <a:rPr lang="en-US" sz="2000"/>
              <a:t>-</a:t>
            </a:r>
            <a:r>
              <a:rPr lang="ru-RU" sz="2000"/>
              <a:t> 2017</a:t>
            </a:r>
          </a:p>
        </p:txBody>
      </p:sp>
      <p:sp>
        <p:nvSpPr>
          <p:cNvPr id="13316" name="Rectangle 2"/>
          <p:cNvSpPr>
            <a:spLocks noChangeArrowheads="1"/>
          </p:cNvSpPr>
          <p:nvPr/>
        </p:nvSpPr>
        <p:spPr bwMode="auto">
          <a:xfrm>
            <a:off x="179388" y="6773863"/>
            <a:ext cx="431800" cy="84137"/>
          </a:xfrm>
          <a:prstGeom prst="rect">
            <a:avLst/>
          </a:prstGeom>
          <a:noFill/>
          <a:ln w="28575">
            <a:solidFill>
              <a:srgbClr val="000000"/>
            </a:solidFill>
            <a:miter lim="800000"/>
            <a:headEnd/>
            <a:tailEnd/>
          </a:ln>
        </p:spPr>
        <p:txBody>
          <a:bodyPr/>
          <a:lstStyle/>
          <a:p>
            <a:endParaRPr lang="uk-UA"/>
          </a:p>
        </p:txBody>
      </p:sp>
      <p:sp>
        <p:nvSpPr>
          <p:cNvPr id="13317" name="Rectangle 4"/>
          <p:cNvSpPr>
            <a:spLocks noChangeArrowheads="1"/>
          </p:cNvSpPr>
          <p:nvPr/>
        </p:nvSpPr>
        <p:spPr bwMode="auto">
          <a:xfrm>
            <a:off x="542925" y="-641350"/>
            <a:ext cx="239713" cy="1035050"/>
          </a:xfrm>
          <a:prstGeom prst="rect">
            <a:avLst/>
          </a:prstGeom>
          <a:noFill/>
          <a:ln w="9525">
            <a:noFill/>
            <a:miter lim="800000"/>
            <a:headEnd/>
            <a:tailEnd/>
          </a:ln>
        </p:spPr>
        <p:txBody>
          <a:bodyPr wrap="none" anchor="ctr">
            <a:spAutoFit/>
          </a:bodyPr>
          <a:lstStyle/>
          <a:p>
            <a:pPr algn="just">
              <a:tabLst>
                <a:tab pos="2700338" algn="l"/>
              </a:tabLst>
            </a:pPr>
            <a:r>
              <a:rPr lang="ru-RU" sz="2400">
                <a:latin typeface="Tahoma" pitchFamily="34" charset="0"/>
              </a:rPr>
              <a:t/>
            </a:r>
            <a:br>
              <a:rPr lang="ru-RU" sz="2400">
                <a:latin typeface="Tahoma" pitchFamily="34" charset="0"/>
              </a:rPr>
            </a:br>
            <a:endParaRPr lang="ru-RU" sz="2400">
              <a:latin typeface="Tahoma" pitchFamily="34" charset="0"/>
            </a:endParaRPr>
          </a:p>
          <a:p>
            <a:pPr algn="just" eaLnBrk="0" hangingPunct="0">
              <a:tabLst>
                <a:tab pos="2700338" algn="l"/>
              </a:tabLst>
            </a:pPr>
            <a:r>
              <a:rPr lang="uk-UA" sz="1400">
                <a:latin typeface="Tahoma" pitchFamily="34" charset="0"/>
              </a:rPr>
              <a:t> </a:t>
            </a:r>
            <a:endParaRPr lang="ru-RU" sz="2400">
              <a:latin typeface="Tahoma"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idx="4294967295"/>
          </p:nvPr>
        </p:nvSpPr>
        <p:spPr>
          <a:xfrm>
            <a:off x="457200" y="277813"/>
            <a:ext cx="8229600" cy="271462"/>
          </a:xfrm>
        </p:spPr>
        <p:txBody>
          <a:bodyPr anchorCtr="0"/>
          <a:lstStyle/>
          <a:p>
            <a:pPr eaLnBrk="1" hangingPunct="1">
              <a:defRPr/>
            </a:pPr>
            <a:r>
              <a:rPr lang="ru-RU" sz="2000" smtClean="0"/>
              <a:t>  Експериментальна частина: температура повітря, приміщення та динаміка росту рослин (ділянка 1)</a:t>
            </a:r>
          </a:p>
        </p:txBody>
      </p:sp>
      <p:graphicFrame>
        <p:nvGraphicFramePr>
          <p:cNvPr id="400389" name="Object 5"/>
          <p:cNvGraphicFramePr>
            <a:graphicFrameLocks noChangeAspect="1"/>
          </p:cNvGraphicFramePr>
          <p:nvPr/>
        </p:nvGraphicFramePr>
        <p:xfrm>
          <a:off x="0" y="620713"/>
          <a:ext cx="4695825" cy="3057525"/>
        </p:xfrm>
        <a:graphic>
          <a:graphicData uri="http://schemas.openxmlformats.org/presentationml/2006/ole">
            <p:oleObj spid="_x0000_s400389" name="Лист" r:id="rId3" imgW="4600592" imgH="2781270" progId="Excel.Sheet.8">
              <p:embed/>
            </p:oleObj>
          </a:graphicData>
        </a:graphic>
      </p:graphicFrame>
      <p:graphicFrame>
        <p:nvGraphicFramePr>
          <p:cNvPr id="400393" name="Object 9"/>
          <p:cNvGraphicFramePr>
            <a:graphicFrameLocks noChangeAspect="1"/>
          </p:cNvGraphicFramePr>
          <p:nvPr/>
        </p:nvGraphicFramePr>
        <p:xfrm>
          <a:off x="4448175" y="620713"/>
          <a:ext cx="4695825" cy="3057525"/>
        </p:xfrm>
        <a:graphic>
          <a:graphicData uri="http://schemas.openxmlformats.org/presentationml/2006/ole">
            <p:oleObj spid="_x0000_s400393" name="Лист" r:id="rId4" imgW="4600592" imgH="2781270" progId="Excel.Sheet.8">
              <p:embed/>
            </p:oleObj>
          </a:graphicData>
        </a:graphic>
      </p:graphicFrame>
      <p:graphicFrame>
        <p:nvGraphicFramePr>
          <p:cNvPr id="400394" name="Object 10"/>
          <p:cNvGraphicFramePr>
            <a:graphicFrameLocks noChangeAspect="1"/>
          </p:cNvGraphicFramePr>
          <p:nvPr/>
        </p:nvGraphicFramePr>
        <p:xfrm>
          <a:off x="0" y="3716338"/>
          <a:ext cx="6877050" cy="3141662"/>
        </p:xfrm>
        <a:graphic>
          <a:graphicData uri="http://schemas.openxmlformats.org/presentationml/2006/ole">
            <p:oleObj spid="_x0000_s400394" name="Лист" r:id="rId5" imgW="4600592" imgH="3048030" progId="Excel.Sheet.8">
              <p:embed/>
            </p:oleObj>
          </a:graphicData>
        </a:graphic>
      </p:graphicFrame>
      <p:sp>
        <p:nvSpPr>
          <p:cNvPr id="400396" name="Rectangle 12"/>
          <p:cNvSpPr>
            <a:spLocks noChangeArrowheads="1"/>
          </p:cNvSpPr>
          <p:nvPr/>
        </p:nvSpPr>
        <p:spPr bwMode="auto">
          <a:xfrm>
            <a:off x="-871538" y="1766888"/>
            <a:ext cx="9144001" cy="0"/>
          </a:xfrm>
          <a:prstGeom prst="rect">
            <a:avLst/>
          </a:prstGeom>
          <a:noFill/>
          <a:ln w="9525">
            <a:noFill/>
            <a:miter lim="800000"/>
            <a:headEnd/>
            <a:tailEnd/>
          </a:ln>
        </p:spPr>
        <p:txBody>
          <a:bodyPr wrap="none" anchor="ctr">
            <a:spAutoFit/>
          </a:bodyPr>
          <a:lstStyle/>
          <a:p>
            <a:endParaRPr lang="ru-RU"/>
          </a:p>
        </p:txBody>
      </p:sp>
      <p:sp>
        <p:nvSpPr>
          <p:cNvPr id="400397" name="Rectangle 13"/>
          <p:cNvSpPr>
            <a:spLocks noChangeArrowheads="1"/>
          </p:cNvSpPr>
          <p:nvPr/>
        </p:nvSpPr>
        <p:spPr bwMode="auto">
          <a:xfrm>
            <a:off x="6948488" y="3751263"/>
            <a:ext cx="2043112" cy="3043237"/>
          </a:xfrm>
          <a:prstGeom prst="rect">
            <a:avLst/>
          </a:prstGeom>
          <a:noFill/>
          <a:ln w="9525">
            <a:noFill/>
            <a:miter lim="800000"/>
            <a:headEnd/>
            <a:tailEnd/>
          </a:ln>
        </p:spPr>
        <p:txBody>
          <a:bodyPr anchor="ctr">
            <a:spAutoFit/>
          </a:bodyPr>
          <a:lstStyle/>
          <a:p>
            <a:pPr algn="just"/>
            <a:r>
              <a:rPr lang="uk-UA" sz="1400">
                <a:cs typeface="Times New Roman" pitchFamily="18" charset="0"/>
              </a:rPr>
              <a:t/>
            </a:r>
            <a:br>
              <a:rPr lang="uk-UA" sz="1400">
                <a:cs typeface="Times New Roman" pitchFamily="18" charset="0"/>
              </a:rPr>
            </a:br>
            <a:r>
              <a:rPr lang="uk-UA" sz="1200">
                <a:cs typeface="Times New Roman" pitchFamily="18" charset="0"/>
              </a:rPr>
              <a:t>Рисунок 4. Атмосферний тиск, температура приміщення, динаміка росту стебла рослини в </a:t>
            </a:r>
            <a:r>
              <a:rPr lang="uk-UA" sz="1200" b="1" u="sng">
                <a:cs typeface="Times New Roman" pitchFamily="18" charset="0"/>
              </a:rPr>
              <a:t>ґрунті</a:t>
            </a:r>
            <a:r>
              <a:rPr lang="uk-UA" sz="1200">
                <a:cs typeface="Times New Roman" pitchFamily="18" charset="0"/>
              </a:rPr>
              <a:t> ділянки №1(с. Тросник, вул.Перемоги, №48). Квітень 2017 року.</a:t>
            </a:r>
            <a:endParaRPr lang="ru-RU" sz="900"/>
          </a:p>
          <a:p>
            <a:pPr algn="just" eaLnBrk="0" hangingPunct="0"/>
            <a:r>
              <a:rPr lang="uk-UA" sz="1200">
                <a:cs typeface="Times New Roman" pitchFamily="18" charset="0"/>
              </a:rPr>
              <a:t>Аналізуючи представлені криві, приходимо до висновку: варіації атмосферного тиску впливають на ріст рослин-зменшення атмосферного тиску супроводжує ріст рослини. </a:t>
            </a:r>
            <a:endParaRPr lang="uk-UA"/>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5"/>
          <p:cNvSpPr>
            <a:spLocks noGrp="1"/>
          </p:cNvSpPr>
          <p:nvPr>
            <p:ph type="title" idx="4294967295"/>
          </p:nvPr>
        </p:nvSpPr>
        <p:spPr>
          <a:xfrm flipV="1">
            <a:off x="301625" y="0"/>
            <a:ext cx="6502400" cy="228600"/>
          </a:xfrm>
        </p:spPr>
        <p:txBody>
          <a:bodyPr anchor="b" anchorCtr="0"/>
          <a:lstStyle/>
          <a:p>
            <a:pPr eaLnBrk="1" hangingPunct="1">
              <a:defRPr/>
            </a:pPr>
            <a:endParaRPr lang="ru-RU" sz="4000"/>
          </a:p>
        </p:txBody>
      </p:sp>
      <p:sp>
        <p:nvSpPr>
          <p:cNvPr id="433168" name="Rectangle 9"/>
          <p:cNvSpPr>
            <a:spLocks noChangeArrowheads="1"/>
          </p:cNvSpPr>
          <p:nvPr/>
        </p:nvSpPr>
        <p:spPr bwMode="auto">
          <a:xfrm>
            <a:off x="180975" y="-41275"/>
            <a:ext cx="8963025" cy="915988"/>
          </a:xfrm>
          <a:prstGeom prst="rect">
            <a:avLst/>
          </a:prstGeom>
          <a:noFill/>
          <a:ln w="9525">
            <a:noFill/>
            <a:miter lim="800000"/>
            <a:headEnd/>
            <a:tailEnd/>
          </a:ln>
        </p:spPr>
        <p:txBody>
          <a:bodyPr anchor="ctr">
            <a:spAutoFit/>
          </a:bodyPr>
          <a:lstStyle/>
          <a:p>
            <a:pPr algn="ctr"/>
            <a:r>
              <a:rPr lang="ru-RU" sz="1400" b="1">
                <a:cs typeface="Times New Roman" pitchFamily="18" charset="0"/>
              </a:rPr>
              <a:t> </a:t>
            </a:r>
            <a:r>
              <a:rPr lang="uk-UA" b="1"/>
              <a:t>2. Геофізичні поля та родючість </a:t>
            </a:r>
            <a:r>
              <a:rPr lang="ru-RU" b="1"/>
              <a:t>ґ</a:t>
            </a:r>
            <a:r>
              <a:rPr lang="uk-UA" b="1"/>
              <a:t>рунтів.</a:t>
            </a:r>
          </a:p>
          <a:p>
            <a:pPr algn="ctr"/>
            <a:r>
              <a:rPr lang="uk-UA" b="1"/>
              <a:t>Магнітне поле та ріст рослин. Ґрунт ділянки №1.</a:t>
            </a:r>
            <a:endParaRPr lang="ru-RU" sz="900"/>
          </a:p>
          <a:p>
            <a:pPr eaLnBrk="0" hangingPunct="0"/>
            <a:endParaRPr lang="ru-RU"/>
          </a:p>
        </p:txBody>
      </p:sp>
      <p:sp>
        <p:nvSpPr>
          <p:cNvPr id="433169" name="Rectangle 10"/>
          <p:cNvSpPr>
            <a:spLocks noChangeArrowheads="1"/>
          </p:cNvSpPr>
          <p:nvPr/>
        </p:nvSpPr>
        <p:spPr bwMode="auto">
          <a:xfrm>
            <a:off x="250825" y="5075238"/>
            <a:ext cx="2736850" cy="304800"/>
          </a:xfrm>
          <a:prstGeom prst="rect">
            <a:avLst/>
          </a:prstGeom>
          <a:noFill/>
          <a:ln w="9525">
            <a:noFill/>
            <a:miter lim="800000"/>
            <a:headEnd/>
            <a:tailEnd/>
          </a:ln>
        </p:spPr>
        <p:txBody>
          <a:bodyPr anchor="ctr">
            <a:spAutoFit/>
          </a:bodyPr>
          <a:lstStyle/>
          <a:p>
            <a:pPr algn="just"/>
            <a:r>
              <a:rPr lang="uk-UA" sz="1400">
                <a:cs typeface="Times New Roman" pitchFamily="18" charset="0"/>
              </a:rPr>
              <a:t> </a:t>
            </a:r>
            <a:endParaRPr lang="uk-UA"/>
          </a:p>
        </p:txBody>
      </p:sp>
      <p:graphicFrame>
        <p:nvGraphicFramePr>
          <p:cNvPr id="433162" name="Object 10"/>
          <p:cNvGraphicFramePr>
            <a:graphicFrameLocks noChangeAspect="1"/>
          </p:cNvGraphicFramePr>
          <p:nvPr/>
        </p:nvGraphicFramePr>
        <p:xfrm>
          <a:off x="0" y="404813"/>
          <a:ext cx="4695825" cy="3390900"/>
        </p:xfrm>
        <a:graphic>
          <a:graphicData uri="http://schemas.openxmlformats.org/presentationml/2006/ole">
            <p:oleObj spid="_x0000_s433162" name="Лист" r:id="rId3" imgW="4600592" imgH="3114720" progId="Excel.Sheet.8">
              <p:embed/>
            </p:oleObj>
          </a:graphicData>
        </a:graphic>
      </p:graphicFrame>
      <p:sp>
        <p:nvSpPr>
          <p:cNvPr id="433170" name="Rectangle 12"/>
          <p:cNvSpPr>
            <a:spLocks noChangeArrowheads="1"/>
          </p:cNvSpPr>
          <p:nvPr/>
        </p:nvSpPr>
        <p:spPr bwMode="auto">
          <a:xfrm>
            <a:off x="-4152900" y="1733550"/>
            <a:ext cx="9144000" cy="0"/>
          </a:xfrm>
          <a:prstGeom prst="rect">
            <a:avLst/>
          </a:prstGeom>
          <a:noFill/>
          <a:ln w="9525">
            <a:noFill/>
            <a:miter lim="800000"/>
            <a:headEnd/>
            <a:tailEnd/>
          </a:ln>
        </p:spPr>
        <p:txBody>
          <a:bodyPr wrap="none" anchor="ctr">
            <a:spAutoFit/>
          </a:bodyPr>
          <a:lstStyle/>
          <a:p>
            <a:endParaRPr lang="ru-RU"/>
          </a:p>
        </p:txBody>
      </p:sp>
      <p:sp>
        <p:nvSpPr>
          <p:cNvPr id="433171" name="Rectangle 13"/>
          <p:cNvSpPr>
            <a:spLocks noChangeArrowheads="1"/>
          </p:cNvSpPr>
          <p:nvPr/>
        </p:nvSpPr>
        <p:spPr bwMode="auto">
          <a:xfrm>
            <a:off x="4787900" y="620713"/>
            <a:ext cx="3306763" cy="3743325"/>
          </a:xfrm>
          <a:prstGeom prst="rect">
            <a:avLst/>
          </a:prstGeom>
          <a:noFill/>
          <a:ln w="9525">
            <a:noFill/>
            <a:miter lim="800000"/>
            <a:headEnd/>
            <a:tailEnd/>
          </a:ln>
        </p:spPr>
        <p:txBody>
          <a:bodyPr anchor="ctr">
            <a:spAutoFit/>
          </a:bodyPr>
          <a:lstStyle/>
          <a:p>
            <a:r>
              <a:rPr lang="uk-UA" sz="1200">
                <a:cs typeface="Times New Roman" pitchFamily="18" charset="0"/>
              </a:rPr>
              <a:t>Рисунок 2.1. Вектор магнітної індукції  та метеопараметри в квітні 2017 року. Динаміка росту стебла рослин квасолі.  Ґрунт ділянки №1. </a:t>
            </a:r>
            <a:endParaRPr lang="ru-RU" sz="900"/>
          </a:p>
          <a:p>
            <a:pPr eaLnBrk="0" hangingPunct="0"/>
            <a:r>
              <a:rPr lang="uk-UA" sz="1200" b="1">
                <a:cs typeface="Times New Roman" pitchFamily="18" charset="0"/>
              </a:rPr>
              <a:t>Загальний характер </a:t>
            </a:r>
            <a:r>
              <a:rPr lang="uk-UA" sz="1200">
                <a:cs typeface="Times New Roman" pitchFamily="18" charset="0"/>
              </a:rPr>
              <a:t>зміни вектора магнітної індукції в цей період-підвищення спостережуваної величини. В той же час, відмічаємо пряму залежність між ростом-динамікою росту стебла рослини, та варіацією параметру геофізичного поля. Ріст вектора магнітної індукції супроводжує динаміку росту стебла рослини на ділянці №1. Відповідно зменшення величини магнітного поля –супроводжується пониженою швидкістю росту стебла рослин.</a:t>
            </a:r>
            <a:endParaRPr lang="uk-UA" sz="1200" b="1" i="1">
              <a:cs typeface="Times New Roman" pitchFamily="18" charset="0"/>
            </a:endParaRPr>
          </a:p>
          <a:p>
            <a:pPr eaLnBrk="0" hangingPunct="0"/>
            <a:r>
              <a:rPr lang="uk-UA" sz="1200" b="1" i="1">
                <a:cs typeface="Times New Roman" pitchFamily="18" charset="0"/>
              </a:rPr>
              <a:t>Висновки: -вектор магнітної індукції магнітного поля Землі, а саме його варіації пов˙язані із динамікою росту рослин, вчиняють певний вплив на родючість ґрунтів.  </a:t>
            </a:r>
            <a:endParaRPr lang="uk-UA"/>
          </a:p>
        </p:txBody>
      </p:sp>
      <p:graphicFrame>
        <p:nvGraphicFramePr>
          <p:cNvPr id="433166" name="Object 14"/>
          <p:cNvGraphicFramePr>
            <a:graphicFrameLocks noChangeAspect="1"/>
          </p:cNvGraphicFramePr>
          <p:nvPr/>
        </p:nvGraphicFramePr>
        <p:xfrm>
          <a:off x="0" y="3716338"/>
          <a:ext cx="4695825" cy="3141662"/>
        </p:xfrm>
        <a:graphic>
          <a:graphicData uri="http://schemas.openxmlformats.org/presentationml/2006/ole">
            <p:oleObj spid="_x0000_s433166" name="Лист" r:id="rId4" imgW="4600592" imgH="3114720" progId="Excel.Sheet.8">
              <p:embed/>
            </p:oleObj>
          </a:graphicData>
        </a:graphic>
      </p:graphicFrame>
      <p:sp>
        <p:nvSpPr>
          <p:cNvPr id="433172" name="Rectangle 15"/>
          <p:cNvSpPr>
            <a:spLocks noChangeArrowheads="1"/>
          </p:cNvSpPr>
          <p:nvPr/>
        </p:nvSpPr>
        <p:spPr bwMode="auto">
          <a:xfrm>
            <a:off x="4859338" y="4865688"/>
            <a:ext cx="3316287" cy="1552575"/>
          </a:xfrm>
          <a:prstGeom prst="rect">
            <a:avLst/>
          </a:prstGeom>
          <a:noFill/>
          <a:ln w="9525">
            <a:noFill/>
            <a:miter lim="800000"/>
            <a:headEnd/>
            <a:tailEnd/>
          </a:ln>
        </p:spPr>
        <p:txBody>
          <a:bodyPr anchor="ctr">
            <a:spAutoFit/>
          </a:bodyPr>
          <a:lstStyle/>
          <a:p>
            <a:pPr algn="ctr"/>
            <a:r>
              <a:rPr lang="uk-UA" sz="1200"/>
              <a:t>Рисунок 2.2.Електромагнітна  емісія(2 кГц) та варіації метеопараметрів та їх зв’язок із динамікою росту стебел рослин. Ділянка 1.</a:t>
            </a:r>
            <a:endParaRPr lang="ru-RU" sz="1200"/>
          </a:p>
          <a:p>
            <a:pPr algn="ctr"/>
            <a:r>
              <a:rPr lang="uk-UA" sz="1200"/>
              <a:t> Електромагнітна емісія в діапазоні 2 кГц та динаміка росту стебла, певної кореляції параметрів не відмічено, проте мінімум  електромагнітної емісії припадає на швидкий ріст стебла.</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idx="4294967295"/>
          </p:nvPr>
        </p:nvSpPr>
        <p:spPr>
          <a:xfrm>
            <a:off x="0" y="0"/>
            <a:ext cx="9144000" cy="1143000"/>
          </a:xfrm>
        </p:spPr>
        <p:txBody>
          <a:bodyPr anchorCtr="0"/>
          <a:lstStyle/>
          <a:p>
            <a:pPr eaLnBrk="1" hangingPunct="1">
              <a:defRPr/>
            </a:pPr>
            <a:r>
              <a:rPr lang="uk-UA" sz="2000" smtClean="0"/>
              <a:t> </a:t>
            </a:r>
            <a:endParaRPr lang="ru-RU" sz="2000" smtClean="0"/>
          </a:p>
        </p:txBody>
      </p:sp>
      <p:sp>
        <p:nvSpPr>
          <p:cNvPr id="399375"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uk-UA"/>
          </a:p>
        </p:txBody>
      </p:sp>
      <p:graphicFrame>
        <p:nvGraphicFramePr>
          <p:cNvPr id="399369" name="Object 9"/>
          <p:cNvGraphicFramePr>
            <a:graphicFrameLocks noChangeAspect="1"/>
          </p:cNvGraphicFramePr>
          <p:nvPr>
            <p:ph type="body" idx="4294967295"/>
          </p:nvPr>
        </p:nvGraphicFramePr>
        <p:xfrm>
          <a:off x="0" y="0"/>
          <a:ext cx="6804025" cy="3114675"/>
        </p:xfrm>
        <a:graphic>
          <a:graphicData uri="http://schemas.openxmlformats.org/presentationml/2006/ole">
            <p:oleObj spid="_x0000_s399369" name="Лист" r:id="rId3" imgW="4600592" imgH="3114720" progId="Excel.Sheet.8">
              <p:embed/>
            </p:oleObj>
          </a:graphicData>
        </a:graphic>
      </p:graphicFrame>
      <p:sp>
        <p:nvSpPr>
          <p:cNvPr id="399376" name="Rectangle 11"/>
          <p:cNvSpPr>
            <a:spLocks noChangeArrowheads="1"/>
          </p:cNvSpPr>
          <p:nvPr/>
        </p:nvSpPr>
        <p:spPr bwMode="auto">
          <a:xfrm>
            <a:off x="-4071938" y="1733550"/>
            <a:ext cx="9144001" cy="0"/>
          </a:xfrm>
          <a:prstGeom prst="rect">
            <a:avLst/>
          </a:prstGeom>
          <a:noFill/>
          <a:ln w="9525">
            <a:noFill/>
            <a:miter lim="800000"/>
            <a:headEnd/>
            <a:tailEnd/>
          </a:ln>
        </p:spPr>
        <p:txBody>
          <a:bodyPr wrap="none" anchor="ctr">
            <a:spAutoFit/>
          </a:bodyPr>
          <a:lstStyle/>
          <a:p>
            <a:endParaRPr lang="ru-RU"/>
          </a:p>
        </p:txBody>
      </p:sp>
      <p:sp>
        <p:nvSpPr>
          <p:cNvPr id="399377" name="Rectangle 12"/>
          <p:cNvSpPr>
            <a:spLocks noChangeArrowheads="1"/>
          </p:cNvSpPr>
          <p:nvPr/>
        </p:nvSpPr>
        <p:spPr bwMode="auto">
          <a:xfrm>
            <a:off x="6877050" y="230188"/>
            <a:ext cx="2266950" cy="3013075"/>
          </a:xfrm>
          <a:prstGeom prst="rect">
            <a:avLst/>
          </a:prstGeom>
          <a:noFill/>
          <a:ln w="9525">
            <a:noFill/>
            <a:miter lim="800000"/>
            <a:headEnd/>
            <a:tailEnd/>
          </a:ln>
        </p:spPr>
        <p:txBody>
          <a:bodyPr anchor="ctr">
            <a:spAutoFit/>
          </a:bodyPr>
          <a:lstStyle/>
          <a:p>
            <a:pPr algn="just"/>
            <a:r>
              <a:rPr lang="uk-UA" sz="1200">
                <a:cs typeface="Times New Roman" pitchFamily="18" charset="0"/>
              </a:rPr>
              <a:t>Рисунок 2.3. Варіація електромагнітної емісії та динаміка росту рослин.5кГц.</a:t>
            </a:r>
            <a:endParaRPr lang="ru-RU" sz="900"/>
          </a:p>
          <a:p>
            <a:pPr algn="just" eaLnBrk="0" hangingPunct="0"/>
            <a:r>
              <a:rPr lang="uk-UA" sz="1200">
                <a:cs typeface="Times New Roman" pitchFamily="18" charset="0"/>
              </a:rPr>
              <a:t>Висновки: Електромагнітна емісія в діапазоні 5 кГц, варіації параметру корелюють із динамікою росту стебла рослин. Відмічено: збільшення величини електромагнітної емісії-супроводжується зниженням швидкості росту рослини, зниження кількості електромагнітних імпульсів повязано із збільшенням швидкості росту стебла рослин.</a:t>
            </a:r>
            <a:endParaRPr lang="uk-UA"/>
          </a:p>
        </p:txBody>
      </p:sp>
      <p:graphicFrame>
        <p:nvGraphicFramePr>
          <p:cNvPr id="399373" name="Object 13"/>
          <p:cNvGraphicFramePr>
            <a:graphicFrameLocks noChangeAspect="1"/>
          </p:cNvGraphicFramePr>
          <p:nvPr/>
        </p:nvGraphicFramePr>
        <p:xfrm>
          <a:off x="0" y="3141663"/>
          <a:ext cx="6877050" cy="3717925"/>
        </p:xfrm>
        <a:graphic>
          <a:graphicData uri="http://schemas.openxmlformats.org/presentationml/2006/ole">
            <p:oleObj spid="_x0000_s399373" name="Лист" r:id="rId4" imgW="4600592" imgH="3114720" progId="Excel.Sheet.8">
              <p:embed/>
            </p:oleObj>
          </a:graphicData>
        </a:graphic>
      </p:graphicFrame>
      <p:sp>
        <p:nvSpPr>
          <p:cNvPr id="399378" name="Rectangle 14"/>
          <p:cNvSpPr>
            <a:spLocks noChangeArrowheads="1"/>
          </p:cNvSpPr>
          <p:nvPr/>
        </p:nvSpPr>
        <p:spPr bwMode="auto">
          <a:xfrm>
            <a:off x="6877050" y="3759200"/>
            <a:ext cx="2266950" cy="2493963"/>
          </a:xfrm>
          <a:prstGeom prst="rect">
            <a:avLst/>
          </a:prstGeom>
          <a:noFill/>
          <a:ln w="9525">
            <a:noFill/>
            <a:miter lim="800000"/>
            <a:headEnd/>
            <a:tailEnd/>
          </a:ln>
        </p:spPr>
        <p:txBody>
          <a:bodyPr anchor="ctr">
            <a:spAutoFit/>
          </a:bodyPr>
          <a:lstStyle/>
          <a:p>
            <a:pPr algn="ctr"/>
            <a:r>
              <a:rPr lang="uk-UA" sz="1400"/>
              <a:t>Рисунок 2.4.  Електромагнітна емісія(12.5кГц) та динаміка росту стебел рослини. </a:t>
            </a:r>
            <a:endParaRPr lang="ru-RU" sz="1400"/>
          </a:p>
          <a:p>
            <a:pPr algn="ctr"/>
            <a:r>
              <a:rPr lang="uk-UA" sz="1400"/>
              <a:t>Висновки: Різкий  ріст стебла супроводиться  підвищеною електромагнітною емісією в діапазоні 12.5 кГц</a:t>
            </a:r>
            <a:r>
              <a:rPr lang="uk-UA"/>
              <a: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idx="4294967295"/>
          </p:nvPr>
        </p:nvSpPr>
        <p:spPr>
          <a:xfrm>
            <a:off x="457200" y="277813"/>
            <a:ext cx="8229600" cy="555625"/>
          </a:xfrm>
        </p:spPr>
        <p:txBody>
          <a:bodyPr anchorCtr="0"/>
          <a:lstStyle/>
          <a:p>
            <a:pPr eaLnBrk="1" hangingPunct="1">
              <a:defRPr/>
            </a:pPr>
            <a:r>
              <a:rPr lang="uk-UA" sz="3200" smtClean="0"/>
              <a:t> </a:t>
            </a:r>
            <a:endParaRPr lang="ru-RU" sz="3200" smtClean="0"/>
          </a:p>
        </p:txBody>
      </p:sp>
      <p:sp>
        <p:nvSpPr>
          <p:cNvPr id="414723" name="Rectangle 3"/>
          <p:cNvSpPr>
            <a:spLocks noGrp="1" noChangeArrowheads="1"/>
          </p:cNvSpPr>
          <p:nvPr>
            <p:ph type="body" idx="4294967295"/>
          </p:nvPr>
        </p:nvSpPr>
        <p:spPr>
          <a:xfrm>
            <a:off x="457200" y="836613"/>
            <a:ext cx="8229600" cy="6021387"/>
          </a:xfrm>
        </p:spPr>
        <p:txBody>
          <a:bodyPr/>
          <a:lstStyle/>
          <a:p>
            <a:pPr eaLnBrk="1" hangingPunct="1">
              <a:buFont typeface="Wingdings" pitchFamily="2" charset="2"/>
              <a:buNone/>
              <a:defRPr/>
            </a:pPr>
            <a:r>
              <a:rPr lang="uk-UA" smtClean="0"/>
              <a:t>	 </a:t>
            </a:r>
            <a:endParaRPr lang="ru-RU" smtClean="0"/>
          </a:p>
        </p:txBody>
      </p:sp>
      <p:pic>
        <p:nvPicPr>
          <p:cNvPr id="435205" name="Picture 6" descr="DSCN4855"/>
          <p:cNvPicPr>
            <a:picLocks noChangeAspect="1" noChangeArrowheads="1"/>
          </p:cNvPicPr>
          <p:nvPr/>
        </p:nvPicPr>
        <p:blipFill>
          <a:blip r:embed="rId2"/>
          <a:srcRect/>
          <a:stretch>
            <a:fillRect/>
          </a:stretch>
        </p:blipFill>
        <p:spPr bwMode="auto">
          <a:xfrm>
            <a:off x="0" y="0"/>
            <a:ext cx="9144000" cy="6838950"/>
          </a:xfrm>
          <a:prstGeom prst="rect">
            <a:avLst/>
          </a:prstGeom>
          <a:noFill/>
          <a:ln w="9525">
            <a:noFill/>
            <a:miter lim="800000"/>
            <a:headEnd/>
            <a:tailEnd/>
          </a:ln>
        </p:spPr>
      </p:pic>
      <p:pic>
        <p:nvPicPr>
          <p:cNvPr id="435206" name="Picture 5" descr="DSCN4854"/>
          <p:cNvPicPr>
            <a:picLocks noChangeAspect="1" noChangeArrowheads="1"/>
          </p:cNvPicPr>
          <p:nvPr/>
        </p:nvPicPr>
        <p:blipFill>
          <a:blip r:embed="rId3"/>
          <a:srcRect/>
          <a:stretch>
            <a:fillRect/>
          </a:stretch>
        </p:blipFill>
        <p:spPr bwMode="auto">
          <a:xfrm>
            <a:off x="-242888" y="7939088"/>
            <a:ext cx="9629776" cy="47625"/>
          </a:xfrm>
          <a:prstGeom prst="rect">
            <a:avLst/>
          </a:prstGeom>
          <a:noFill/>
          <a:ln w="9525">
            <a:noFill/>
            <a:miter lim="800000"/>
            <a:headEnd/>
            <a:tailEnd/>
          </a:ln>
        </p:spPr>
      </p:pic>
      <p:pic>
        <p:nvPicPr>
          <p:cNvPr id="435207" name="Picture 4" descr="DSCN4853"/>
          <p:cNvPicPr>
            <a:picLocks noChangeAspect="1" noChangeArrowheads="1"/>
          </p:cNvPicPr>
          <p:nvPr/>
        </p:nvPicPr>
        <p:blipFill>
          <a:blip r:embed="rId4"/>
          <a:srcRect/>
          <a:stretch>
            <a:fillRect/>
          </a:stretch>
        </p:blipFill>
        <p:spPr bwMode="auto">
          <a:xfrm>
            <a:off x="-242888" y="7986713"/>
            <a:ext cx="4676776" cy="3552825"/>
          </a:xfrm>
          <a:prstGeom prst="rect">
            <a:avLst/>
          </a:prstGeom>
          <a:noFill/>
          <a:ln w="9525">
            <a:noFill/>
            <a:miter lim="800000"/>
            <a:headEnd/>
            <a:tailEnd/>
          </a:ln>
        </p:spPr>
      </p:pic>
      <p:sp>
        <p:nvSpPr>
          <p:cNvPr id="435208" name="Rectangle 9"/>
          <p:cNvSpPr>
            <a:spLocks noChangeArrowheads="1"/>
          </p:cNvSpPr>
          <p:nvPr/>
        </p:nvSpPr>
        <p:spPr bwMode="auto">
          <a:xfrm>
            <a:off x="-242888" y="-4681538"/>
            <a:ext cx="9144001" cy="0"/>
          </a:xfrm>
          <a:prstGeom prst="rect">
            <a:avLst/>
          </a:prstGeom>
          <a:noFill/>
          <a:ln w="9525">
            <a:noFill/>
            <a:miter lim="800000"/>
            <a:headEnd/>
            <a:tailEnd/>
          </a:ln>
        </p:spPr>
        <p:txBody>
          <a:bodyPr wrap="none" anchor="ctr">
            <a:spAutoFit/>
          </a:bodyPr>
          <a:lstStyle/>
          <a:p>
            <a:endParaRPr lang="ru-RU"/>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idx="4294967295"/>
          </p:nvPr>
        </p:nvSpPr>
        <p:spPr>
          <a:xfrm>
            <a:off x="0" y="188913"/>
            <a:ext cx="9396413" cy="549275"/>
          </a:xfrm>
        </p:spPr>
        <p:txBody>
          <a:bodyPr anchorCtr="0"/>
          <a:lstStyle/>
          <a:p>
            <a:pPr eaLnBrk="1" hangingPunct="1">
              <a:defRPr/>
            </a:pPr>
            <a:r>
              <a:rPr lang="uk-UA" sz="1600" smtClean="0"/>
              <a:t>  </a:t>
            </a:r>
            <a:r>
              <a:rPr lang="uk-UA" sz="4000" smtClean="0"/>
              <a:t> </a:t>
            </a:r>
            <a:endParaRPr lang="ru-RU" sz="4000" smtClean="0"/>
          </a:p>
        </p:txBody>
      </p:sp>
      <p:sp>
        <p:nvSpPr>
          <p:cNvPr id="436226" name="Rectangle 6"/>
          <p:cNvSpPr>
            <a:spLocks noChangeArrowheads="1"/>
          </p:cNvSpPr>
          <p:nvPr/>
        </p:nvSpPr>
        <p:spPr bwMode="auto">
          <a:xfrm>
            <a:off x="0" y="5856288"/>
            <a:ext cx="8893175" cy="366712"/>
          </a:xfrm>
          <a:prstGeom prst="rect">
            <a:avLst/>
          </a:prstGeom>
          <a:noFill/>
          <a:ln w="9525">
            <a:noFill/>
            <a:miter lim="800000"/>
            <a:headEnd/>
            <a:tailEnd/>
          </a:ln>
        </p:spPr>
        <p:txBody>
          <a:bodyPr anchor="ctr">
            <a:spAutoFit/>
          </a:bodyPr>
          <a:lstStyle/>
          <a:p>
            <a:pPr algn="just"/>
            <a:r>
              <a:rPr lang="uk-UA"/>
              <a:t> </a:t>
            </a:r>
          </a:p>
        </p:txBody>
      </p:sp>
      <p:sp>
        <p:nvSpPr>
          <p:cNvPr id="6" name="Содержимое 5"/>
          <p:cNvSpPr>
            <a:spLocks noGrp="1"/>
          </p:cNvSpPr>
          <p:nvPr>
            <p:ph idx="4294967295"/>
          </p:nvPr>
        </p:nvSpPr>
        <p:spPr/>
        <p:txBody>
          <a:bodyPr/>
          <a:lstStyle/>
          <a:p>
            <a:pPr eaLnBrk="1" hangingPunct="1">
              <a:buFont typeface="Wingdings" pitchFamily="2" charset="2"/>
              <a:buNone/>
              <a:defRPr/>
            </a:pPr>
            <a:r>
              <a:rPr lang="uk-UA"/>
              <a:t> </a:t>
            </a:r>
          </a:p>
        </p:txBody>
      </p:sp>
      <p:pic>
        <p:nvPicPr>
          <p:cNvPr id="436228" name="Picture 6" descr="DSCN4836"/>
          <p:cNvPicPr>
            <a:picLocks noChangeAspect="1" noChangeArrowheads="1"/>
          </p:cNvPicPr>
          <p:nvPr/>
        </p:nvPicPr>
        <p:blipFill>
          <a:blip r:embed="rId2"/>
          <a:srcRect/>
          <a:stretch>
            <a:fillRect/>
          </a:stretch>
        </p:blipFill>
        <p:spPr bwMode="auto">
          <a:xfrm>
            <a:off x="0" y="0"/>
            <a:ext cx="4787900" cy="3584575"/>
          </a:xfrm>
          <a:prstGeom prst="rect">
            <a:avLst/>
          </a:prstGeom>
          <a:noFill/>
          <a:ln w="9525">
            <a:noFill/>
            <a:miter lim="800000"/>
            <a:headEnd/>
            <a:tailEnd/>
          </a:ln>
        </p:spPr>
      </p:pic>
      <p:pic>
        <p:nvPicPr>
          <p:cNvPr id="436229" name="Picture 7" descr="DSCN4833"/>
          <p:cNvPicPr>
            <a:picLocks noChangeAspect="1" noChangeArrowheads="1"/>
          </p:cNvPicPr>
          <p:nvPr/>
        </p:nvPicPr>
        <p:blipFill>
          <a:blip r:embed="rId3"/>
          <a:srcRect/>
          <a:stretch>
            <a:fillRect/>
          </a:stretch>
        </p:blipFill>
        <p:spPr bwMode="auto">
          <a:xfrm>
            <a:off x="4356100" y="0"/>
            <a:ext cx="4787900" cy="3603625"/>
          </a:xfrm>
          <a:prstGeom prst="rect">
            <a:avLst/>
          </a:prstGeom>
          <a:noFill/>
          <a:ln w="9525">
            <a:noFill/>
            <a:miter lim="800000"/>
            <a:headEnd/>
            <a:tailEnd/>
          </a:ln>
        </p:spPr>
      </p:pic>
      <p:pic>
        <p:nvPicPr>
          <p:cNvPr id="436230" name="Picture 8" descr="DSCN4860"/>
          <p:cNvPicPr>
            <a:picLocks noChangeAspect="1" noChangeArrowheads="1"/>
          </p:cNvPicPr>
          <p:nvPr/>
        </p:nvPicPr>
        <p:blipFill>
          <a:blip r:embed="rId4"/>
          <a:srcRect/>
          <a:stretch>
            <a:fillRect/>
          </a:stretch>
        </p:blipFill>
        <p:spPr bwMode="auto">
          <a:xfrm>
            <a:off x="0" y="2971800"/>
            <a:ext cx="5191125" cy="3886200"/>
          </a:xfrm>
          <a:prstGeom prst="rect">
            <a:avLst/>
          </a:prstGeom>
          <a:noFill/>
          <a:ln w="9525">
            <a:noFill/>
            <a:miter lim="800000"/>
            <a:headEnd/>
            <a:tailEnd/>
          </a:ln>
        </p:spPr>
      </p:pic>
      <p:pic>
        <p:nvPicPr>
          <p:cNvPr id="436231" name="Picture 9" descr="DSCN4862"/>
          <p:cNvPicPr>
            <a:picLocks noChangeAspect="1" noChangeArrowheads="1"/>
          </p:cNvPicPr>
          <p:nvPr/>
        </p:nvPicPr>
        <p:blipFill>
          <a:blip r:embed="rId5"/>
          <a:srcRect/>
          <a:stretch>
            <a:fillRect/>
          </a:stretch>
        </p:blipFill>
        <p:spPr bwMode="auto">
          <a:xfrm>
            <a:off x="3629025" y="2733675"/>
            <a:ext cx="5514975" cy="4124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noFill/>
          <a:ln/>
        </p:spPr>
        <p:txBody>
          <a:bodyPr/>
          <a:lstStyle/>
          <a:p>
            <a:endParaRPr lang="ru-RU" smtClean="0">
              <a:effectLst/>
            </a:endParaRPr>
          </a:p>
        </p:txBody>
      </p:sp>
      <p:pic>
        <p:nvPicPr>
          <p:cNvPr id="454660" name="Picture 5" descr="DSCN4889"/>
          <p:cNvPicPr>
            <a:picLocks noChangeAspect="1" noChangeArrowheads="1"/>
          </p:cNvPicPr>
          <p:nvPr>
            <p:ph type="body" idx="1"/>
          </p:nvPr>
        </p:nvPicPr>
        <p:blipFill>
          <a:blip r:embed="rId2"/>
          <a:srcRect/>
          <a:stretch>
            <a:fillRect/>
          </a:stretch>
        </p:blipFill>
        <p:spPr>
          <a:xfrm>
            <a:off x="0" y="-1588"/>
            <a:ext cx="9144000" cy="6859588"/>
          </a:xfrm>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2"/>
          <p:cNvSpPr>
            <a:spLocks noGrp="1" noChangeArrowheads="1"/>
          </p:cNvSpPr>
          <p:nvPr>
            <p:ph type="title"/>
          </p:nvPr>
        </p:nvSpPr>
        <p:spPr/>
        <p:txBody>
          <a:bodyPr/>
          <a:lstStyle/>
          <a:p>
            <a:endParaRPr lang="ru-RU" smtClean="0">
              <a:effectLst/>
            </a:endParaRPr>
          </a:p>
        </p:txBody>
      </p:sp>
      <p:pic>
        <p:nvPicPr>
          <p:cNvPr id="437252" name="Picture 6" descr="DSCN4890"/>
          <p:cNvPicPr>
            <a:picLocks noChangeAspect="1" noChangeArrowheads="1"/>
          </p:cNvPicPr>
          <p:nvPr/>
        </p:nvPicPr>
        <p:blipFill>
          <a:blip r:embed="rId2"/>
          <a:srcRect/>
          <a:stretch>
            <a:fillRect/>
          </a:stretch>
        </p:blipFill>
        <p:spPr bwMode="auto">
          <a:xfrm>
            <a:off x="0" y="-9525"/>
            <a:ext cx="9144000" cy="68675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Grp="1" noChangeArrowheads="1"/>
          </p:cNvSpPr>
          <p:nvPr>
            <p:ph type="title"/>
          </p:nvPr>
        </p:nvSpPr>
        <p:spPr/>
        <p:txBody>
          <a:bodyPr/>
          <a:lstStyle/>
          <a:p>
            <a:endParaRPr lang="ru-RU" smtClean="0">
              <a:effectLst/>
            </a:endParaRPr>
          </a:p>
        </p:txBody>
      </p:sp>
      <p:pic>
        <p:nvPicPr>
          <p:cNvPr id="438274" name="Picture 4" descr="DSCN4892"/>
          <p:cNvPicPr>
            <a:picLocks noChangeAspect="1" noChangeArrowheads="1"/>
          </p:cNvPicPr>
          <p:nvPr/>
        </p:nvPicPr>
        <p:blipFill>
          <a:blip r:embed="rId2"/>
          <a:srcRect/>
          <a:stretch>
            <a:fillRect/>
          </a:stretch>
        </p:blipFill>
        <p:spPr bwMode="auto">
          <a:xfrm>
            <a:off x="0" y="0"/>
            <a:ext cx="9144000" cy="683418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noFill/>
          <a:ln/>
        </p:spPr>
        <p:txBody>
          <a:bodyPr/>
          <a:lstStyle/>
          <a:p>
            <a:endParaRPr lang="ru-RU" smtClean="0">
              <a:effectLst/>
            </a:endParaRPr>
          </a:p>
        </p:txBody>
      </p:sp>
      <p:pic>
        <p:nvPicPr>
          <p:cNvPr id="455684" name="Picture 7" descr="DSCN4897"/>
          <p:cNvPicPr>
            <a:picLocks noChangeAspect="1" noChangeArrowheads="1"/>
          </p:cNvPicPr>
          <p:nvPr>
            <p:ph type="body" idx="1"/>
          </p:nvPr>
        </p:nvPicPr>
        <p:blipFill>
          <a:blip r:embed="rId2"/>
          <a:srcRect/>
          <a:stretch>
            <a:fillRect/>
          </a:stretch>
        </p:blipFill>
        <p:spPr>
          <a:xfrm>
            <a:off x="0" y="-26988"/>
            <a:ext cx="9144000" cy="6858001"/>
          </a:xfrm>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2" name="Rectangle 2"/>
          <p:cNvSpPr>
            <a:spLocks noGrp="1" noChangeArrowheads="1"/>
          </p:cNvSpPr>
          <p:nvPr>
            <p:ph type="title"/>
          </p:nvPr>
        </p:nvSpPr>
        <p:spPr/>
        <p:txBody>
          <a:bodyPr/>
          <a:lstStyle/>
          <a:p>
            <a:r>
              <a:rPr lang="uk-UA" sz="4000" smtClean="0">
                <a:effectLst/>
              </a:rPr>
              <a:t> </a:t>
            </a:r>
            <a:endParaRPr lang="ru-RU" sz="4000" smtClean="0">
              <a:effectLst/>
            </a:endParaRPr>
          </a:p>
        </p:txBody>
      </p:sp>
      <p:graphicFrame>
        <p:nvGraphicFramePr>
          <p:cNvPr id="444420" name="Object 4"/>
          <p:cNvGraphicFramePr>
            <a:graphicFrameLocks noChangeAspect="1"/>
          </p:cNvGraphicFramePr>
          <p:nvPr>
            <p:ph type="body" idx="4294967295"/>
          </p:nvPr>
        </p:nvGraphicFramePr>
        <p:xfrm>
          <a:off x="0" y="0"/>
          <a:ext cx="4600575" cy="4652963"/>
        </p:xfrm>
        <a:graphic>
          <a:graphicData uri="http://schemas.openxmlformats.org/presentationml/2006/ole">
            <p:oleObj spid="_x0000_s444420" name="Лист" r:id="rId3" imgW="4600592" imgH="3114720" progId="Excel.Sheet.8">
              <p:embed/>
            </p:oleObj>
          </a:graphicData>
        </a:graphic>
      </p:graphicFrame>
      <p:graphicFrame>
        <p:nvGraphicFramePr>
          <p:cNvPr id="444421" name="Object 5"/>
          <p:cNvGraphicFramePr>
            <a:graphicFrameLocks noChangeAspect="1"/>
          </p:cNvGraphicFramePr>
          <p:nvPr/>
        </p:nvGraphicFramePr>
        <p:xfrm>
          <a:off x="4572000" y="0"/>
          <a:ext cx="4572000" cy="4581525"/>
        </p:xfrm>
        <a:graphic>
          <a:graphicData uri="http://schemas.openxmlformats.org/presentationml/2006/ole">
            <p:oleObj spid="_x0000_s444421" name="Лист" r:id="rId4" imgW="4600592" imgH="3114720" progId="Excel.Sheet.8">
              <p:embed/>
            </p:oleObj>
          </a:graphicData>
        </a:graphic>
      </p:graphicFrame>
      <p:sp>
        <p:nvSpPr>
          <p:cNvPr id="444423" name="Rectangle 7"/>
          <p:cNvSpPr>
            <a:spLocks noChangeArrowheads="1"/>
          </p:cNvSpPr>
          <p:nvPr/>
        </p:nvSpPr>
        <p:spPr bwMode="auto">
          <a:xfrm>
            <a:off x="0" y="4568825"/>
            <a:ext cx="4071938" cy="2289175"/>
          </a:xfrm>
          <a:prstGeom prst="rect">
            <a:avLst/>
          </a:prstGeom>
          <a:noFill/>
          <a:ln w="9525">
            <a:noFill/>
            <a:miter lim="800000"/>
            <a:headEnd/>
            <a:tailEnd/>
          </a:ln>
        </p:spPr>
        <p:txBody>
          <a:bodyPr anchor="ctr">
            <a:spAutoFit/>
          </a:bodyPr>
          <a:lstStyle/>
          <a:p>
            <a:pPr algn="ctr"/>
            <a:r>
              <a:rPr lang="uk-UA"/>
              <a:t>Рисунок 2.5. Електромагнітна емісія та динаміка росту рослини.17.кГц.</a:t>
            </a:r>
            <a:endParaRPr lang="ru-RU"/>
          </a:p>
          <a:p>
            <a:pPr algn="ctr"/>
            <a:r>
              <a:rPr lang="uk-UA"/>
              <a:t>Велика швидкість росту стебла рослини корелюється із підвищеними значеннями електромагнітної емісії в діапазоні 17 кГц. </a:t>
            </a:r>
            <a:endParaRPr lang="ru-RU"/>
          </a:p>
          <a:p>
            <a:pPr algn="ctr"/>
            <a:r>
              <a:rPr lang="uk-UA"/>
              <a:t>Електромагнітна емісія:2-50 кГц.</a:t>
            </a:r>
          </a:p>
        </p:txBody>
      </p:sp>
      <p:sp>
        <p:nvSpPr>
          <p:cNvPr id="444424" name="Rectangle 8"/>
          <p:cNvSpPr>
            <a:spLocks noChangeArrowheads="1"/>
          </p:cNvSpPr>
          <p:nvPr/>
        </p:nvSpPr>
        <p:spPr bwMode="auto">
          <a:xfrm>
            <a:off x="4716463" y="4568825"/>
            <a:ext cx="4271962" cy="2289175"/>
          </a:xfrm>
          <a:prstGeom prst="rect">
            <a:avLst/>
          </a:prstGeom>
          <a:noFill/>
          <a:ln w="9525">
            <a:noFill/>
            <a:miter lim="800000"/>
            <a:headEnd/>
            <a:tailEnd/>
          </a:ln>
        </p:spPr>
        <p:txBody>
          <a:bodyPr anchor="ctr">
            <a:spAutoFit/>
          </a:bodyPr>
          <a:lstStyle/>
          <a:p>
            <a:pPr algn="ctr"/>
            <a:r>
              <a:rPr lang="uk-UA"/>
              <a:t>Рисунок 2.6.Електромагнітна емісія(2-50 кГц). Динаміка росту рослини.</a:t>
            </a:r>
            <a:endParaRPr lang="ru-RU"/>
          </a:p>
          <a:p>
            <a:pPr algn="ctr"/>
            <a:r>
              <a:rPr lang="uk-UA"/>
              <a:t>В цьому діапазоні електромагнітної емісії максимуми співпадають –швидкий ріст рослини супроводжується підвищеними параметрами електромагнітної емісії у всьому діапазоні частот.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604963" y="-366713"/>
            <a:ext cx="9144000" cy="0"/>
          </a:xfrm>
          <a:prstGeom prst="rect">
            <a:avLst/>
          </a:prstGeom>
          <a:noFill/>
          <a:ln w="9525">
            <a:noFill/>
            <a:miter lim="800000"/>
            <a:headEnd/>
            <a:tailEnd/>
          </a:ln>
        </p:spPr>
        <p:txBody>
          <a:bodyPr>
            <a:spAutoFit/>
          </a:bodyPr>
          <a:lstStyle/>
          <a:p>
            <a:endParaRPr lang="uk-UA"/>
          </a:p>
        </p:txBody>
      </p:sp>
      <p:sp>
        <p:nvSpPr>
          <p:cNvPr id="139267" name="Rectangle 3"/>
          <p:cNvSpPr>
            <a:spLocks noGrp="1" noChangeArrowheads="1"/>
          </p:cNvSpPr>
          <p:nvPr>
            <p:ph type="title" idx="4294967295"/>
          </p:nvPr>
        </p:nvSpPr>
        <p:spPr>
          <a:xfrm>
            <a:off x="0" y="-242888"/>
            <a:ext cx="9144000" cy="7100888"/>
          </a:xfrm>
          <a:solidFill>
            <a:schemeClr val="bg1"/>
          </a:solidFill>
          <a:ln w="12700">
            <a:solidFill>
              <a:schemeClr val="folHlink"/>
            </a:solidFill>
          </a:ln>
        </p:spPr>
        <p:txBody>
          <a:bodyPr anchorCtr="0"/>
          <a:lstStyle/>
          <a:p>
            <a:pPr marL="838200" indent="-838200" algn="l" eaLnBrk="1" hangingPunct="1">
              <a:defRPr/>
            </a:pPr>
            <a:r>
              <a:rPr lang="uk-UA" sz="2800" b="1" smtClean="0">
                <a:solidFill>
                  <a:srgbClr val="FF5050"/>
                </a:solidFill>
              </a:rPr>
              <a:t> </a:t>
            </a:r>
            <a:r>
              <a:rPr lang="uk-UA" sz="2800" smtClean="0"/>
              <a:t/>
            </a:r>
            <a:br>
              <a:rPr lang="uk-UA" sz="2800" smtClean="0"/>
            </a:br>
            <a:r>
              <a:rPr lang="en-US" sz="2800" smtClean="0">
                <a:cs typeface="Times New Roman" pitchFamily="18" charset="0"/>
              </a:rPr>
              <a:t> </a:t>
            </a:r>
            <a:r>
              <a:rPr lang="uk-UA" sz="2800" smtClean="0">
                <a:cs typeface="Times New Roman" pitchFamily="18" charset="0"/>
              </a:rPr>
              <a:t>    </a:t>
            </a:r>
            <a:r>
              <a:rPr lang="uk-UA" sz="2800" smtClean="0"/>
              <a:t>  </a:t>
            </a:r>
            <a:r>
              <a:rPr lang="uk-UA" sz="2800" i="1" smtClean="0">
                <a:solidFill>
                  <a:schemeClr val="tx1"/>
                </a:solidFill>
                <a:effectLst>
                  <a:outerShdw blurRad="38100" dist="38100" dir="2700000" algn="tl">
                    <a:srgbClr val="FFFFFF"/>
                  </a:outerShdw>
                </a:effectLst>
              </a:rPr>
              <a:t> </a:t>
            </a:r>
            <a:r>
              <a:rPr lang="uk-UA" sz="2400" i="1" smtClean="0"/>
              <a:t> 	 .</a:t>
            </a:r>
            <a:br>
              <a:rPr lang="uk-UA" sz="2400" i="1" smtClean="0"/>
            </a:br>
            <a:r>
              <a:rPr lang="ru-RU" sz="4800" smtClean="0"/>
              <a:t> </a:t>
            </a:r>
            <a:endParaRPr lang="en-GB" sz="4800" smtClean="0"/>
          </a:p>
        </p:txBody>
      </p:sp>
      <p:sp>
        <p:nvSpPr>
          <p:cNvPr id="14339" name="Rectangle 5"/>
          <p:cNvSpPr>
            <a:spLocks noChangeArrowheads="1"/>
          </p:cNvSpPr>
          <p:nvPr/>
        </p:nvSpPr>
        <p:spPr bwMode="auto">
          <a:xfrm>
            <a:off x="304800" y="2286000"/>
            <a:ext cx="8610600" cy="519113"/>
          </a:xfrm>
          <a:prstGeom prst="rect">
            <a:avLst/>
          </a:prstGeom>
          <a:noFill/>
          <a:ln w="9525">
            <a:noFill/>
            <a:miter lim="800000"/>
            <a:headEnd/>
            <a:tailEnd/>
          </a:ln>
        </p:spPr>
        <p:txBody>
          <a:bodyPr>
            <a:spAutoFit/>
          </a:bodyPr>
          <a:lstStyle/>
          <a:p>
            <a:pPr algn="ctr" eaLnBrk="0" hangingPunct="0">
              <a:spcBef>
                <a:spcPct val="50000"/>
              </a:spcBef>
            </a:pPr>
            <a:r>
              <a:rPr lang="uk-UA" sz="2800">
                <a:latin typeface="Tahoma" pitchFamily="34" charset="0"/>
                <a:cs typeface="Times New Roman" pitchFamily="18" charset="0"/>
              </a:rPr>
              <a:t> </a:t>
            </a:r>
            <a:endParaRPr lang="en-US" sz="2800">
              <a:latin typeface="Tahoma" pitchFamily="34" charset="0"/>
            </a:endParaRPr>
          </a:p>
        </p:txBody>
      </p:sp>
      <p:sp>
        <p:nvSpPr>
          <p:cNvPr id="6" name="Содержимое 5"/>
          <p:cNvSpPr>
            <a:spLocks noGrp="1"/>
          </p:cNvSpPr>
          <p:nvPr>
            <p:ph idx="4294967295"/>
          </p:nvPr>
        </p:nvSpPr>
        <p:spPr/>
        <p:txBody>
          <a:bodyPr/>
          <a:lstStyle/>
          <a:p>
            <a:pPr algn="ctr" eaLnBrk="1" hangingPunct="1">
              <a:buFont typeface="Wingdings" pitchFamily="2" charset="2"/>
              <a:buNone/>
              <a:defRPr/>
            </a:pPr>
            <a:r>
              <a:rPr lang="uk-UA" sz="2800" smtClean="0">
                <a:solidFill>
                  <a:srgbClr val="FF0000"/>
                </a:solidFill>
                <a:effectLst>
                  <a:outerShdw blurRad="38100" dist="38100" dir="2700000" algn="tl">
                    <a:srgbClr val="000000"/>
                  </a:outerShdw>
                </a:effectLst>
              </a:rPr>
              <a:t>АКТУАЛЬНІСТЬ</a:t>
            </a:r>
          </a:p>
          <a:p>
            <a:pPr eaLnBrk="1" hangingPunct="1">
              <a:buFont typeface="Wingdings" pitchFamily="2" charset="2"/>
              <a:buNone/>
              <a:defRPr/>
            </a:pPr>
            <a:r>
              <a:rPr lang="uk-UA" sz="2400" b="1" smtClean="0"/>
              <a:t>В нашій державі наявні різні типи ґрунтів, різна їх здатність самоочищення та з різними показниками  застосування добрив та пестицидів, забруднення якими ґрунтів і підземних вод впливає на здоров</a:t>
            </a:r>
            <a:r>
              <a:rPr lang="uk-UA" sz="2400" b="1" smtClean="0">
                <a:cs typeface="Times New Roman" pitchFamily="18" charset="0"/>
              </a:rPr>
              <a:t>’</a:t>
            </a:r>
            <a:r>
              <a:rPr lang="uk-UA" sz="2400" b="1" smtClean="0"/>
              <a:t>я людини. </a:t>
            </a:r>
          </a:p>
          <a:p>
            <a:pPr eaLnBrk="1" hangingPunct="1">
              <a:buFont typeface="Wingdings" pitchFamily="2" charset="2"/>
              <a:buNone/>
              <a:defRPr/>
            </a:pPr>
            <a:r>
              <a:rPr lang="uk-UA" sz="2400" b="1" smtClean="0"/>
              <a:t>Для покращення характеристик ґрунтів необхідно дослідити їх стан на даний період, та представити пропозиції по покращенню стану ґрунтів та раціональному їх використанню.</a:t>
            </a:r>
          </a:p>
          <a:p>
            <a:pPr eaLnBrk="1" hangingPunct="1">
              <a:buFont typeface="Wingdings" pitchFamily="2" charset="2"/>
              <a:buNone/>
              <a:defRPr/>
            </a:pPr>
            <a:r>
              <a:rPr lang="uk-UA" sz="2400" b="1" smtClean="0"/>
              <a:t> Особливо актуальним  це питання постає для ґрунтів Закарпаття.</a:t>
            </a:r>
            <a:endParaRPr lang="uk-UA" sz="2000" i="1" smtClean="0"/>
          </a:p>
          <a:p>
            <a:pPr eaLnBrk="1" hangingPunct="1">
              <a:buFont typeface="Wingdings" pitchFamily="2" charset="2"/>
              <a:buNone/>
              <a:defRPr/>
            </a:pPr>
            <a:r>
              <a:rPr lang="uk-UA" sz="2000" i="1" smtClean="0"/>
              <a:t>  </a:t>
            </a:r>
            <a:endParaRPr lang="uk-UA" sz="2000" smtClean="0">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7492" name="Object 4"/>
          <p:cNvGraphicFramePr>
            <a:graphicFrameLocks noChangeAspect="1"/>
          </p:cNvGraphicFramePr>
          <p:nvPr>
            <p:ph type="body" idx="1"/>
          </p:nvPr>
        </p:nvGraphicFramePr>
        <p:xfrm>
          <a:off x="0" y="0"/>
          <a:ext cx="4600575" cy="3114675"/>
        </p:xfrm>
        <a:graphic>
          <a:graphicData uri="http://schemas.openxmlformats.org/presentationml/2006/ole">
            <p:oleObj spid="_x0000_s447492" name="Лист" r:id="rId3" imgW="4600592" imgH="3114720" progId="Excel.Sheet.8">
              <p:embed/>
            </p:oleObj>
          </a:graphicData>
        </a:graphic>
      </p:graphicFrame>
      <p:sp>
        <p:nvSpPr>
          <p:cNvPr id="447497" name="Rectangle 5"/>
          <p:cNvSpPr>
            <a:spLocks noChangeArrowheads="1"/>
          </p:cNvSpPr>
          <p:nvPr/>
        </p:nvSpPr>
        <p:spPr bwMode="auto">
          <a:xfrm>
            <a:off x="4643438" y="3141663"/>
            <a:ext cx="4308475" cy="1004887"/>
          </a:xfrm>
          <a:prstGeom prst="rect">
            <a:avLst/>
          </a:prstGeom>
          <a:noFill/>
          <a:ln w="9525">
            <a:noFill/>
            <a:miter lim="800000"/>
            <a:headEnd/>
            <a:tailEnd/>
          </a:ln>
        </p:spPr>
        <p:txBody>
          <a:bodyPr anchor="ctr">
            <a:spAutoFit/>
          </a:bodyPr>
          <a:lstStyle/>
          <a:p>
            <a:pPr algn="ctr"/>
            <a:r>
              <a:rPr lang="uk-UA" sz="1400">
                <a:latin typeface="Times New Roman" pitchFamily="18" charset="0"/>
              </a:rPr>
              <a:t>Рисунок. Радіоактивний фон та ріст рослини.</a:t>
            </a:r>
            <a:endParaRPr lang="ru-RU" sz="1400">
              <a:latin typeface="Times New Roman" pitchFamily="18" charset="0"/>
            </a:endParaRPr>
          </a:p>
          <a:p>
            <a:pPr algn="ctr"/>
            <a:r>
              <a:rPr lang="uk-UA" sz="1400">
                <a:latin typeface="Times New Roman" pitchFamily="18" charset="0"/>
              </a:rPr>
              <a:t> Слід відмітити: Підвищений ріст відповідає низьким рівнем радіоактивного фону</a:t>
            </a:r>
            <a:r>
              <a:rPr lang="uk-UA"/>
              <a:t>.</a:t>
            </a:r>
            <a:r>
              <a:rPr lang="en-US"/>
              <a:t>Rego</a:t>
            </a:r>
            <a:r>
              <a:rPr lang="uk-UA"/>
              <a:t>.Ділянка 1.</a:t>
            </a:r>
          </a:p>
        </p:txBody>
      </p:sp>
      <p:graphicFrame>
        <p:nvGraphicFramePr>
          <p:cNvPr id="447494" name="Object 6"/>
          <p:cNvGraphicFramePr>
            <a:graphicFrameLocks noChangeAspect="1"/>
          </p:cNvGraphicFramePr>
          <p:nvPr>
            <p:ph type="title"/>
          </p:nvPr>
        </p:nvGraphicFramePr>
        <p:xfrm>
          <a:off x="4500563" y="0"/>
          <a:ext cx="4384675" cy="3141663"/>
        </p:xfrm>
        <a:graphic>
          <a:graphicData uri="http://schemas.openxmlformats.org/presentationml/2006/ole">
            <p:oleObj spid="_x0000_s447494" name="Лист" r:id="rId4" imgW="4600592" imgH="3048030" progId="Excel.Sheet.8">
              <p:embed/>
            </p:oleObj>
          </a:graphicData>
        </a:graphic>
      </p:graphicFrame>
      <p:sp>
        <p:nvSpPr>
          <p:cNvPr id="447498" name="Rectangle 7"/>
          <p:cNvSpPr>
            <a:spLocks noChangeArrowheads="1"/>
          </p:cNvSpPr>
          <p:nvPr/>
        </p:nvSpPr>
        <p:spPr bwMode="auto">
          <a:xfrm>
            <a:off x="4859338" y="4149725"/>
            <a:ext cx="4284662" cy="942975"/>
          </a:xfrm>
          <a:prstGeom prst="rect">
            <a:avLst/>
          </a:prstGeom>
          <a:noFill/>
          <a:ln w="9525">
            <a:noFill/>
            <a:miter lim="800000"/>
            <a:headEnd/>
            <a:tailEnd/>
          </a:ln>
        </p:spPr>
        <p:txBody>
          <a:bodyPr anchor="ctr">
            <a:spAutoFit/>
          </a:bodyPr>
          <a:lstStyle/>
          <a:p>
            <a:pPr algn="ctr"/>
            <a:r>
              <a:rPr lang="uk-UA" sz="1400"/>
              <a:t>Рисунок. Температура повітря, приміщення, динаміка росту рослини в </a:t>
            </a:r>
            <a:r>
              <a:rPr lang="ru-RU" sz="1400"/>
              <a:t>ґ</a:t>
            </a:r>
            <a:r>
              <a:rPr lang="uk-UA" sz="1400"/>
              <a:t>рунті ділянки №2. </a:t>
            </a:r>
            <a:endParaRPr lang="ru-RU" sz="1400"/>
          </a:p>
          <a:p>
            <a:pPr algn="ctr"/>
            <a:r>
              <a:rPr lang="uk-UA" sz="1400"/>
              <a:t>	Температура повітря впливає на ріст рослини </a:t>
            </a:r>
          </a:p>
        </p:txBody>
      </p:sp>
      <p:graphicFrame>
        <p:nvGraphicFramePr>
          <p:cNvPr id="447496" name="Object 8"/>
          <p:cNvGraphicFramePr>
            <a:graphicFrameLocks noChangeAspect="1"/>
          </p:cNvGraphicFramePr>
          <p:nvPr/>
        </p:nvGraphicFramePr>
        <p:xfrm>
          <a:off x="0" y="3068638"/>
          <a:ext cx="4695825" cy="3789362"/>
        </p:xfrm>
        <a:graphic>
          <a:graphicData uri="http://schemas.openxmlformats.org/presentationml/2006/ole">
            <p:oleObj spid="_x0000_s447496" name="Лист" r:id="rId5" imgW="4600592" imgH="3048030" progId="Excel.Sheet.8">
              <p:embed/>
            </p:oleObj>
          </a:graphicData>
        </a:graphic>
      </p:graphicFrame>
      <p:sp>
        <p:nvSpPr>
          <p:cNvPr id="447499" name="Rectangle 9"/>
          <p:cNvSpPr>
            <a:spLocks noChangeArrowheads="1"/>
          </p:cNvSpPr>
          <p:nvPr/>
        </p:nvSpPr>
        <p:spPr bwMode="auto">
          <a:xfrm>
            <a:off x="4859338" y="5157788"/>
            <a:ext cx="4011612" cy="1465262"/>
          </a:xfrm>
          <a:prstGeom prst="rect">
            <a:avLst/>
          </a:prstGeom>
          <a:noFill/>
          <a:ln w="9525">
            <a:noFill/>
            <a:miter lim="800000"/>
            <a:headEnd/>
            <a:tailEnd/>
          </a:ln>
        </p:spPr>
        <p:txBody>
          <a:bodyPr anchor="ctr">
            <a:spAutoFit/>
          </a:bodyPr>
          <a:lstStyle/>
          <a:p>
            <a:pPr algn="ctr"/>
            <a:r>
              <a:rPr lang="uk-UA"/>
              <a:t>Рисунок . Атмосферний тиск та динаміка росту рослини. Ділянка 2.</a:t>
            </a:r>
          </a:p>
          <a:p>
            <a:pPr algn="ctr"/>
            <a:r>
              <a:rPr lang="uk-UA"/>
              <a:t>Низький тиск сприяє росту рслини, підвищений тиск- веде до зниження темпів росту рослини</a:t>
            </a:r>
            <a:r>
              <a:rPr lang="ru-RU"/>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9" name="Rectangle 2"/>
          <p:cNvSpPr>
            <a:spLocks noGrp="1" noChangeArrowheads="1"/>
          </p:cNvSpPr>
          <p:nvPr>
            <p:ph type="title"/>
          </p:nvPr>
        </p:nvSpPr>
        <p:spPr/>
        <p:txBody>
          <a:bodyPr/>
          <a:lstStyle/>
          <a:p>
            <a:endParaRPr lang="ru-RU" smtClean="0">
              <a:effectLst/>
            </a:endParaRPr>
          </a:p>
        </p:txBody>
      </p:sp>
      <p:graphicFrame>
        <p:nvGraphicFramePr>
          <p:cNvPr id="448516" name="Object 4"/>
          <p:cNvGraphicFramePr>
            <a:graphicFrameLocks noChangeAspect="1"/>
          </p:cNvGraphicFramePr>
          <p:nvPr>
            <p:ph type="body" idx="1"/>
          </p:nvPr>
        </p:nvGraphicFramePr>
        <p:xfrm>
          <a:off x="0" y="0"/>
          <a:ext cx="4600575" cy="5084763"/>
        </p:xfrm>
        <a:graphic>
          <a:graphicData uri="http://schemas.openxmlformats.org/presentationml/2006/ole">
            <p:oleObj spid="_x0000_s448516" name="Лист" r:id="rId3" imgW="4600592" imgH="3114720" progId="Excel.Sheet.8">
              <p:embed/>
            </p:oleObj>
          </a:graphicData>
        </a:graphic>
      </p:graphicFrame>
      <p:sp>
        <p:nvSpPr>
          <p:cNvPr id="448520" name="Rectangle 5"/>
          <p:cNvSpPr>
            <a:spLocks noChangeArrowheads="1"/>
          </p:cNvSpPr>
          <p:nvPr/>
        </p:nvSpPr>
        <p:spPr bwMode="auto">
          <a:xfrm>
            <a:off x="0" y="5118100"/>
            <a:ext cx="4356100" cy="1739900"/>
          </a:xfrm>
          <a:prstGeom prst="rect">
            <a:avLst/>
          </a:prstGeom>
          <a:noFill/>
          <a:ln w="9525">
            <a:noFill/>
            <a:miter lim="800000"/>
            <a:headEnd/>
            <a:tailEnd/>
          </a:ln>
        </p:spPr>
        <p:txBody>
          <a:bodyPr anchor="ctr">
            <a:spAutoFit/>
          </a:bodyPr>
          <a:lstStyle/>
          <a:p>
            <a:pPr algn="ctr"/>
            <a:r>
              <a:rPr lang="uk-UA"/>
              <a:t>Рисунок. Вектор магнітної індукції та динаміка росту рослини. Ділянка 2. </a:t>
            </a:r>
            <a:endParaRPr lang="ru-RU"/>
          </a:p>
          <a:p>
            <a:pPr algn="ctr"/>
            <a:r>
              <a:rPr lang="uk-UA"/>
              <a:t>Аналіз показує, що параметри магнітного поля прямопропорційно відповідають динаміці росту рослини в грунті ділянки №2. </a:t>
            </a:r>
          </a:p>
        </p:txBody>
      </p:sp>
      <p:graphicFrame>
        <p:nvGraphicFramePr>
          <p:cNvPr id="448518" name="Object 6"/>
          <p:cNvGraphicFramePr>
            <a:graphicFrameLocks noChangeAspect="1"/>
          </p:cNvGraphicFramePr>
          <p:nvPr/>
        </p:nvGraphicFramePr>
        <p:xfrm>
          <a:off x="4448175" y="0"/>
          <a:ext cx="4695825" cy="4941888"/>
        </p:xfrm>
        <a:graphic>
          <a:graphicData uri="http://schemas.openxmlformats.org/presentationml/2006/ole">
            <p:oleObj spid="_x0000_s448518" name="Лист" r:id="rId4" imgW="4600592" imgH="3114720" progId="Excel.Sheet.8">
              <p:embed/>
            </p:oleObj>
          </a:graphicData>
        </a:graphic>
      </p:graphicFrame>
      <p:sp>
        <p:nvSpPr>
          <p:cNvPr id="448521" name="Rectangle 7"/>
          <p:cNvSpPr>
            <a:spLocks noChangeArrowheads="1"/>
          </p:cNvSpPr>
          <p:nvPr/>
        </p:nvSpPr>
        <p:spPr bwMode="auto">
          <a:xfrm>
            <a:off x="4332288" y="5118100"/>
            <a:ext cx="4811712" cy="1739900"/>
          </a:xfrm>
          <a:prstGeom prst="rect">
            <a:avLst/>
          </a:prstGeom>
          <a:noFill/>
          <a:ln w="9525">
            <a:noFill/>
            <a:miter lim="800000"/>
            <a:headEnd/>
            <a:tailEnd/>
          </a:ln>
        </p:spPr>
        <p:txBody>
          <a:bodyPr anchor="ctr">
            <a:spAutoFit/>
          </a:bodyPr>
          <a:lstStyle/>
          <a:p>
            <a:pPr algn="ctr"/>
            <a:r>
              <a:rPr lang="uk-UA"/>
              <a:t>Рисунок. Електромагнітна емісія та динаміка росту рослини в діапазоні 2 кГц.</a:t>
            </a:r>
            <a:endParaRPr lang="ru-RU"/>
          </a:p>
          <a:p>
            <a:pPr algn="ctr"/>
            <a:r>
              <a:rPr lang="uk-UA"/>
              <a:t> Максимуми росту стебла рослини співпадають із максимумами виділення кількості електромагнітних імпульсів в діапазоні 2 кГц.</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48" name="Rectangle 2"/>
          <p:cNvSpPr>
            <a:spLocks noGrp="1" noChangeArrowheads="1"/>
          </p:cNvSpPr>
          <p:nvPr>
            <p:ph type="title"/>
          </p:nvPr>
        </p:nvSpPr>
        <p:spPr/>
        <p:txBody>
          <a:bodyPr/>
          <a:lstStyle/>
          <a:p>
            <a:endParaRPr lang="ru-RU" smtClean="0">
              <a:effectLst/>
            </a:endParaRPr>
          </a:p>
        </p:txBody>
      </p:sp>
      <p:graphicFrame>
        <p:nvGraphicFramePr>
          <p:cNvPr id="449540" name="Object 4"/>
          <p:cNvGraphicFramePr>
            <a:graphicFrameLocks noChangeAspect="1"/>
          </p:cNvGraphicFramePr>
          <p:nvPr>
            <p:ph type="body" idx="1"/>
          </p:nvPr>
        </p:nvGraphicFramePr>
        <p:xfrm>
          <a:off x="0" y="0"/>
          <a:ext cx="4600575" cy="3114675"/>
        </p:xfrm>
        <a:graphic>
          <a:graphicData uri="http://schemas.openxmlformats.org/presentationml/2006/ole">
            <p:oleObj spid="_x0000_s449540" name="Лист" r:id="rId3" imgW="4600592" imgH="3114720" progId="Excel.Sheet.8">
              <p:embed/>
            </p:oleObj>
          </a:graphicData>
        </a:graphic>
      </p:graphicFrame>
      <p:sp>
        <p:nvSpPr>
          <p:cNvPr id="449549" name="Rectangle 6"/>
          <p:cNvSpPr>
            <a:spLocks noChangeArrowheads="1"/>
          </p:cNvSpPr>
          <p:nvPr/>
        </p:nvSpPr>
        <p:spPr bwMode="auto">
          <a:xfrm>
            <a:off x="171450" y="1733550"/>
            <a:ext cx="9144000" cy="0"/>
          </a:xfrm>
          <a:prstGeom prst="rect">
            <a:avLst/>
          </a:prstGeom>
          <a:noFill/>
          <a:ln w="9525">
            <a:noFill/>
            <a:miter lim="800000"/>
            <a:headEnd/>
            <a:tailEnd/>
          </a:ln>
        </p:spPr>
        <p:txBody>
          <a:bodyPr wrap="none" anchor="ctr">
            <a:spAutoFit/>
          </a:bodyPr>
          <a:lstStyle/>
          <a:p>
            <a:endParaRPr lang="ru-RU"/>
          </a:p>
        </p:txBody>
      </p:sp>
      <p:sp>
        <p:nvSpPr>
          <p:cNvPr id="449550" name="Rectangle 7"/>
          <p:cNvSpPr>
            <a:spLocks noChangeArrowheads="1"/>
          </p:cNvSpPr>
          <p:nvPr/>
        </p:nvSpPr>
        <p:spPr bwMode="auto">
          <a:xfrm>
            <a:off x="0" y="3081338"/>
            <a:ext cx="4500563" cy="639762"/>
          </a:xfrm>
          <a:prstGeom prst="rect">
            <a:avLst/>
          </a:prstGeom>
          <a:noFill/>
          <a:ln w="9525">
            <a:noFill/>
            <a:miter lim="800000"/>
            <a:headEnd/>
            <a:tailEnd/>
          </a:ln>
        </p:spPr>
        <p:txBody>
          <a:bodyPr anchor="ctr">
            <a:spAutoFit/>
          </a:bodyPr>
          <a:lstStyle/>
          <a:p>
            <a:pPr algn="just"/>
            <a:r>
              <a:rPr lang="uk-UA" sz="1200">
                <a:cs typeface="Times New Roman" pitchFamily="18" charset="0"/>
              </a:rPr>
              <a:t>Рисунок</a:t>
            </a:r>
            <a:r>
              <a:rPr lang="uk-UA" sz="1200"/>
              <a:t>.</a:t>
            </a:r>
            <a:r>
              <a:rPr lang="uk-UA" sz="1200">
                <a:cs typeface="Times New Roman" pitchFamily="18" charset="0"/>
              </a:rPr>
              <a:t> Електромагнітна емісія в діапазоні 5 кГц. Ділянка 2.</a:t>
            </a:r>
            <a:endParaRPr lang="ru-RU" sz="900"/>
          </a:p>
          <a:p>
            <a:pPr algn="just" eaLnBrk="0" hangingPunct="0"/>
            <a:r>
              <a:rPr lang="uk-UA" sz="1200">
                <a:cs typeface="Times New Roman" pitchFamily="18" charset="0"/>
              </a:rPr>
              <a:t>Кореляції параметрів електромагнітної емісії та динаміки росту рослини в грунті ділянки №2 не відмічено.</a:t>
            </a:r>
            <a:endParaRPr lang="uk-UA"/>
          </a:p>
        </p:txBody>
      </p:sp>
      <p:graphicFrame>
        <p:nvGraphicFramePr>
          <p:cNvPr id="449544" name="Object 8"/>
          <p:cNvGraphicFramePr>
            <a:graphicFrameLocks noChangeAspect="1"/>
          </p:cNvGraphicFramePr>
          <p:nvPr/>
        </p:nvGraphicFramePr>
        <p:xfrm>
          <a:off x="4448175" y="0"/>
          <a:ext cx="4695825" cy="2997200"/>
        </p:xfrm>
        <a:graphic>
          <a:graphicData uri="http://schemas.openxmlformats.org/presentationml/2006/ole">
            <p:oleObj spid="_x0000_s449544" name="Лист" r:id="rId4" imgW="4600592" imgH="3114720" progId="Excel.Sheet.8">
              <p:embed/>
            </p:oleObj>
          </a:graphicData>
        </a:graphic>
      </p:graphicFrame>
      <p:sp>
        <p:nvSpPr>
          <p:cNvPr id="449551" name="Rectangle 9"/>
          <p:cNvSpPr>
            <a:spLocks noChangeArrowheads="1"/>
          </p:cNvSpPr>
          <p:nvPr/>
        </p:nvSpPr>
        <p:spPr bwMode="auto">
          <a:xfrm>
            <a:off x="4427538" y="2924175"/>
            <a:ext cx="4716462" cy="822325"/>
          </a:xfrm>
          <a:prstGeom prst="rect">
            <a:avLst/>
          </a:prstGeom>
          <a:noFill/>
          <a:ln w="9525">
            <a:noFill/>
            <a:miter lim="800000"/>
            <a:headEnd/>
            <a:tailEnd/>
          </a:ln>
        </p:spPr>
        <p:txBody>
          <a:bodyPr anchor="ctr">
            <a:spAutoFit/>
          </a:bodyPr>
          <a:lstStyle/>
          <a:p>
            <a:pPr algn="ctr"/>
            <a:r>
              <a:rPr lang="uk-UA" sz="1200"/>
              <a:t>Рисунок. Електромагнітна емісія та ріст рослини на ділянці №2.</a:t>
            </a:r>
            <a:endParaRPr lang="ru-RU" sz="1200"/>
          </a:p>
          <a:p>
            <a:pPr algn="ctr"/>
            <a:r>
              <a:rPr lang="uk-UA" sz="1200"/>
              <a:t>Висновки: Відмічено-кореляцію максимумів параметрів електромагнітної емісії в діапазоні 12.5 кГц та мінімумів швидкості росту рослини на ділянці №2.</a:t>
            </a:r>
          </a:p>
        </p:txBody>
      </p:sp>
      <p:graphicFrame>
        <p:nvGraphicFramePr>
          <p:cNvPr id="449546" name="Object 10"/>
          <p:cNvGraphicFramePr>
            <a:graphicFrameLocks noChangeAspect="1"/>
          </p:cNvGraphicFramePr>
          <p:nvPr/>
        </p:nvGraphicFramePr>
        <p:xfrm>
          <a:off x="0" y="3789363"/>
          <a:ext cx="4695825" cy="3068637"/>
        </p:xfrm>
        <a:graphic>
          <a:graphicData uri="http://schemas.openxmlformats.org/presentationml/2006/ole">
            <p:oleObj spid="_x0000_s449546" name="Лист" r:id="rId5" imgW="4600592" imgH="3114720" progId="Excel.Sheet.8">
              <p:embed/>
            </p:oleObj>
          </a:graphicData>
        </a:graphic>
      </p:graphicFrame>
      <p:graphicFrame>
        <p:nvGraphicFramePr>
          <p:cNvPr id="449547" name="Object 11"/>
          <p:cNvGraphicFramePr>
            <a:graphicFrameLocks noChangeAspect="1"/>
          </p:cNvGraphicFramePr>
          <p:nvPr/>
        </p:nvGraphicFramePr>
        <p:xfrm>
          <a:off x="4448175" y="3716338"/>
          <a:ext cx="4695825" cy="3141662"/>
        </p:xfrm>
        <a:graphic>
          <a:graphicData uri="http://schemas.openxmlformats.org/presentationml/2006/ole">
            <p:oleObj spid="_x0000_s449547" name="Лист" r:id="rId6" imgW="4600592" imgH="3114720" progId="Excel.Sheet.8">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8" name="Rectangle 2"/>
          <p:cNvSpPr>
            <a:spLocks noGrp="1" noChangeArrowheads="1"/>
          </p:cNvSpPr>
          <p:nvPr>
            <p:ph type="title"/>
          </p:nvPr>
        </p:nvSpPr>
        <p:spPr/>
        <p:txBody>
          <a:bodyPr/>
          <a:lstStyle/>
          <a:p>
            <a:endParaRPr lang="ru-RU" smtClean="0">
              <a:effectLst/>
            </a:endParaRPr>
          </a:p>
        </p:txBody>
      </p:sp>
      <p:graphicFrame>
        <p:nvGraphicFramePr>
          <p:cNvPr id="450564" name="Object 4"/>
          <p:cNvGraphicFramePr>
            <a:graphicFrameLocks noChangeAspect="1"/>
          </p:cNvGraphicFramePr>
          <p:nvPr>
            <p:ph type="body" idx="1"/>
          </p:nvPr>
        </p:nvGraphicFramePr>
        <p:xfrm>
          <a:off x="0" y="0"/>
          <a:ext cx="4500563" cy="3284538"/>
        </p:xfrm>
        <a:graphic>
          <a:graphicData uri="http://schemas.openxmlformats.org/presentationml/2006/ole">
            <p:oleObj spid="_x0000_s450564" name="Лист" r:id="rId3" imgW="4600592" imgH="3114720" progId="Excel.Sheet.8">
              <p:embed/>
            </p:oleObj>
          </a:graphicData>
        </a:graphic>
      </p:graphicFrame>
      <p:graphicFrame>
        <p:nvGraphicFramePr>
          <p:cNvPr id="450566" name="Object 6"/>
          <p:cNvGraphicFramePr>
            <a:graphicFrameLocks noChangeAspect="1"/>
          </p:cNvGraphicFramePr>
          <p:nvPr/>
        </p:nvGraphicFramePr>
        <p:xfrm>
          <a:off x="4448175" y="0"/>
          <a:ext cx="4695825" cy="3390900"/>
        </p:xfrm>
        <a:graphic>
          <a:graphicData uri="http://schemas.openxmlformats.org/presentationml/2006/ole">
            <p:oleObj spid="_x0000_s450566" name="Лист" r:id="rId4" imgW="4600592" imgH="3114720" progId="Excel.Sheet.8">
              <p:embed/>
            </p:oleObj>
          </a:graphicData>
        </a:graphic>
      </p:graphicFrame>
      <p:graphicFrame>
        <p:nvGraphicFramePr>
          <p:cNvPr id="450567" name="Object 7"/>
          <p:cNvGraphicFramePr>
            <a:graphicFrameLocks noChangeAspect="1"/>
          </p:cNvGraphicFramePr>
          <p:nvPr/>
        </p:nvGraphicFramePr>
        <p:xfrm>
          <a:off x="0" y="3213100"/>
          <a:ext cx="4695825" cy="3644900"/>
        </p:xfrm>
        <a:graphic>
          <a:graphicData uri="http://schemas.openxmlformats.org/presentationml/2006/ole">
            <p:oleObj spid="_x0000_s450567" name="Лист" r:id="rId5" imgW="4600592" imgH="3114720" progId="Excel.Sheet.8">
              <p:embed/>
            </p:oleObj>
          </a:graphicData>
        </a:graphic>
      </p:graphicFrame>
      <p:sp>
        <p:nvSpPr>
          <p:cNvPr id="450569" name="Rectangle 8"/>
          <p:cNvSpPr>
            <a:spLocks noChangeArrowheads="1"/>
          </p:cNvSpPr>
          <p:nvPr/>
        </p:nvSpPr>
        <p:spPr bwMode="auto">
          <a:xfrm>
            <a:off x="4521200" y="3357563"/>
            <a:ext cx="4622800" cy="1004887"/>
          </a:xfrm>
          <a:prstGeom prst="rect">
            <a:avLst/>
          </a:prstGeom>
          <a:noFill/>
          <a:ln w="9525">
            <a:noFill/>
            <a:miter lim="800000"/>
            <a:headEnd/>
            <a:tailEnd/>
          </a:ln>
        </p:spPr>
        <p:txBody>
          <a:bodyPr anchor="ctr">
            <a:spAutoFit/>
          </a:bodyPr>
          <a:lstStyle/>
          <a:p>
            <a:pPr algn="ctr"/>
            <a:r>
              <a:rPr lang="uk-UA" sz="1200"/>
              <a:t>Рисунок. Радіоактивний фон та динаміка росту рослини. Грунт ділянки №2.</a:t>
            </a:r>
            <a:endParaRPr lang="ru-RU" sz="1200"/>
          </a:p>
          <a:p>
            <a:pPr algn="ctr"/>
            <a:r>
              <a:rPr lang="uk-UA" sz="1200"/>
              <a:t>Підвищений фон радіоактивності корелюється із малим ростом рослини, а низький рівень радіоактивного фону супроводжує швидкий ріст рослини.</a:t>
            </a:r>
          </a:p>
        </p:txBody>
      </p:sp>
      <p:sp>
        <p:nvSpPr>
          <p:cNvPr id="450570" name="Rectangle 10"/>
          <p:cNvSpPr>
            <a:spLocks noChangeArrowheads="1"/>
          </p:cNvSpPr>
          <p:nvPr/>
        </p:nvSpPr>
        <p:spPr bwMode="auto">
          <a:xfrm>
            <a:off x="171450" y="1733550"/>
            <a:ext cx="9144000" cy="0"/>
          </a:xfrm>
          <a:prstGeom prst="rect">
            <a:avLst/>
          </a:prstGeom>
          <a:noFill/>
          <a:ln w="9525">
            <a:noFill/>
            <a:miter lim="800000"/>
            <a:headEnd/>
            <a:tailEnd/>
          </a:ln>
        </p:spPr>
        <p:txBody>
          <a:bodyPr wrap="none" anchor="ctr">
            <a:spAutoFit/>
          </a:bodyPr>
          <a:lstStyle/>
          <a:p>
            <a:endParaRPr lang="ru-RU"/>
          </a:p>
        </p:txBody>
      </p:sp>
      <p:sp>
        <p:nvSpPr>
          <p:cNvPr id="450571" name="Rectangle 11"/>
          <p:cNvSpPr>
            <a:spLocks noChangeArrowheads="1"/>
          </p:cNvSpPr>
          <p:nvPr/>
        </p:nvSpPr>
        <p:spPr bwMode="auto">
          <a:xfrm>
            <a:off x="4643438" y="4149725"/>
            <a:ext cx="4237037" cy="1217613"/>
          </a:xfrm>
          <a:prstGeom prst="rect">
            <a:avLst/>
          </a:prstGeom>
          <a:noFill/>
          <a:ln w="9525">
            <a:noFill/>
            <a:miter lim="800000"/>
            <a:headEnd/>
            <a:tailEnd/>
          </a:ln>
        </p:spPr>
        <p:txBody>
          <a:bodyPr anchor="ctr">
            <a:spAutoFit/>
          </a:bodyPr>
          <a:lstStyle/>
          <a:p>
            <a:pPr algn="just"/>
            <a:r>
              <a:rPr lang="uk-UA" sz="1400">
                <a:cs typeface="Times New Roman" pitchFamily="18" charset="0"/>
              </a:rPr>
              <a:t/>
            </a:r>
            <a:br>
              <a:rPr lang="uk-UA" sz="1400">
                <a:cs typeface="Times New Roman" pitchFamily="18" charset="0"/>
              </a:rPr>
            </a:br>
            <a:r>
              <a:rPr lang="uk-UA" sz="1200">
                <a:cs typeface="Times New Roman" pitchFamily="18" charset="0"/>
              </a:rPr>
              <a:t> Рисунок. Варіації магнітного поля та ріст рослини на ділянці №2.</a:t>
            </a:r>
            <a:endParaRPr lang="ru-RU" sz="900"/>
          </a:p>
          <a:p>
            <a:pPr algn="just" eaLnBrk="0" hangingPunct="0"/>
            <a:r>
              <a:rPr lang="uk-UA" sz="1200">
                <a:cs typeface="Times New Roman" pitchFamily="18" charset="0"/>
              </a:rPr>
              <a:t>Максимуми росту рослини корелюють із максимумами вектора магнітнох індукції.</a:t>
            </a:r>
            <a:endParaRPr lang="ru-RU" sz="900"/>
          </a:p>
          <a:p>
            <a:pPr algn="just" eaLnBrk="0" hangingPunct="0"/>
            <a:r>
              <a:rPr lang="uk-UA" sz="1200">
                <a:cs typeface="Times New Roman" pitchFamily="18" charset="0"/>
              </a:rPr>
              <a:t>Електромагнітна емісія та ріст рослини на ділянці №2.</a:t>
            </a:r>
            <a:endParaRPr lang="uk-UA"/>
          </a:p>
        </p:txBody>
      </p:sp>
      <p:sp>
        <p:nvSpPr>
          <p:cNvPr id="450572" name="Rectangle 12"/>
          <p:cNvSpPr>
            <a:spLocks noChangeArrowheads="1"/>
          </p:cNvSpPr>
          <p:nvPr/>
        </p:nvSpPr>
        <p:spPr bwMode="auto">
          <a:xfrm>
            <a:off x="4716463" y="5438775"/>
            <a:ext cx="4183062" cy="1096963"/>
          </a:xfrm>
          <a:prstGeom prst="rect">
            <a:avLst/>
          </a:prstGeom>
          <a:noFill/>
          <a:ln w="9525">
            <a:noFill/>
            <a:miter lim="800000"/>
            <a:headEnd/>
            <a:tailEnd/>
          </a:ln>
        </p:spPr>
        <p:txBody>
          <a:bodyPr anchor="ctr">
            <a:spAutoFit/>
          </a:bodyPr>
          <a:lstStyle/>
          <a:p>
            <a:pPr algn="ctr"/>
            <a:r>
              <a:rPr lang="uk-UA" sz="1200"/>
              <a:t>Рисунок.Електромагнітна емісія в діапазоні частот 2.5кГц.</a:t>
            </a:r>
            <a:endParaRPr lang="ru-RU" sz="1200"/>
          </a:p>
          <a:p>
            <a:pPr algn="ctr"/>
            <a:r>
              <a:rPr lang="uk-UA" sz="1200"/>
              <a:t>Підвищена електромагнітна емісія в цьому діапазоні відповідає низькою швидкістю росту рослини –низькою родючістю</a:t>
            </a:r>
            <a:r>
              <a:rPr lang="uk-UA" sz="1400"/>
              <a:t>.</a:t>
            </a:r>
            <a:r>
              <a:rPr lang="uk-UA"/>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ChangeArrowheads="1"/>
          </p:cNvSpPr>
          <p:nvPr>
            <p:ph type="title"/>
          </p:nvPr>
        </p:nvSpPr>
        <p:spPr>
          <a:xfrm>
            <a:off x="457200" y="277813"/>
            <a:ext cx="8229600" cy="558800"/>
          </a:xfrm>
        </p:spPr>
        <p:txBody>
          <a:bodyPr/>
          <a:lstStyle/>
          <a:p>
            <a:r>
              <a:rPr lang="uk-UA" sz="4000" smtClean="0">
                <a:effectLst/>
              </a:rPr>
              <a:t>ВИСНОВКИ</a:t>
            </a:r>
            <a:endParaRPr lang="ru-RU" sz="4000" smtClean="0">
              <a:effectLst/>
            </a:endParaRPr>
          </a:p>
        </p:txBody>
      </p:sp>
      <p:sp>
        <p:nvSpPr>
          <p:cNvPr id="451586" name="Rectangle 3"/>
          <p:cNvSpPr>
            <a:spLocks noGrp="1" noChangeArrowheads="1"/>
          </p:cNvSpPr>
          <p:nvPr>
            <p:ph type="body" idx="1"/>
          </p:nvPr>
        </p:nvSpPr>
        <p:spPr>
          <a:xfrm>
            <a:off x="0" y="908050"/>
            <a:ext cx="9144000" cy="5949950"/>
          </a:xfrm>
        </p:spPr>
        <p:txBody>
          <a:bodyPr/>
          <a:lstStyle/>
          <a:p>
            <a:pPr>
              <a:lnSpc>
                <a:spcPct val="80000"/>
              </a:lnSpc>
              <a:defRPr/>
            </a:pPr>
            <a:r>
              <a:rPr lang="uk-UA" sz="1800" smtClean="0">
                <a:effectLst/>
              </a:rPr>
              <a:t>Аналізуючи результати досліджень відмічено такі особливості зв’язку геофізичних полів та родючості ґрунтів в регіоні:</a:t>
            </a:r>
          </a:p>
          <a:p>
            <a:pPr>
              <a:lnSpc>
                <a:spcPct val="80000"/>
              </a:lnSpc>
              <a:defRPr/>
            </a:pPr>
            <a:r>
              <a:rPr lang="uk-UA" sz="1800" smtClean="0">
                <a:effectLst/>
              </a:rPr>
              <a:t>- ріст рослини на ділянці №1,№2 залежить від зміни температури-зменшення температури вплинуло на ріст стебла рослини-зменшилася швидкість росту; температура повітря корелюється із динамікою росту рослин;</a:t>
            </a:r>
          </a:p>
          <a:p>
            <a:pPr>
              <a:lnSpc>
                <a:spcPct val="80000"/>
              </a:lnSpc>
              <a:defRPr/>
            </a:pPr>
            <a:r>
              <a:rPr lang="uk-UA" sz="1800" smtClean="0">
                <a:effectLst/>
              </a:rPr>
              <a:t>- варіації атмосферного тиску впливають на ріст рослин-зменшення атмосферного тиску супроводжує ріст рослини;</a:t>
            </a:r>
          </a:p>
          <a:p>
            <a:pPr>
              <a:lnSpc>
                <a:spcPct val="80000"/>
              </a:lnSpc>
              <a:defRPr/>
            </a:pPr>
            <a:r>
              <a:rPr lang="uk-UA" sz="1800" smtClean="0">
                <a:effectLst/>
              </a:rPr>
              <a:t>вектор магнітної індукції магнітного поля Землі, а саме його варіації пов’язані із динамікою росту рослин, вчиняють певний вплив на родючість ґрунтів;</a:t>
            </a:r>
          </a:p>
          <a:p>
            <a:pPr>
              <a:lnSpc>
                <a:spcPct val="80000"/>
              </a:lnSpc>
              <a:defRPr/>
            </a:pPr>
            <a:r>
              <a:rPr lang="uk-UA" sz="1800" smtClean="0">
                <a:effectLst/>
              </a:rPr>
              <a:t>- електромагнітна емісія в діапазоні 2 кГц та динаміка росту стебла: певної кореляції параметрів не відмічено, проте мінімум  електромагнітної емісії припадає на швидкий ріст стебла; електромагнітна емісія в діапазоні 5 кГц, варіації параметру корелюють із динамікою росту стебла рослин: збільшення величини електромагнітної емісії-супроводжується зниженням швидкості росту рослини, зниження кількості електромагнітних імпульсів пов’язано із збільшенням швидкості росту стебла рослин; -різкий  ріст стебла супроводжується  підвищеною електромагнітною емісією в діапазоні 12.5 кГц; велика швидкість росту стебла рослини корелюється із підвищеними значеннями електромагнітної емісії в діапазоні 17 кГц ;</a:t>
            </a:r>
          </a:p>
          <a:p>
            <a:pPr>
              <a:lnSpc>
                <a:spcPct val="80000"/>
              </a:lnSpc>
              <a:defRPr/>
            </a:pPr>
            <a:r>
              <a:rPr lang="uk-UA" sz="1800" smtClean="0">
                <a:effectLst/>
              </a:rPr>
              <a:t>-підвищений ріст рослин відповідає низькому рівню радіоактивного фону; </a:t>
            </a:r>
          </a:p>
          <a:p>
            <a:pPr>
              <a:lnSpc>
                <a:spcPct val="80000"/>
              </a:lnSpc>
              <a:defRPr/>
            </a:pPr>
            <a:r>
              <a:rPr lang="uk-UA" sz="1800" smtClean="0">
                <a:effectLst/>
              </a:rPr>
              <a:t>-родючість </a:t>
            </a:r>
            <a:r>
              <a:rPr lang="ru-RU" sz="800" smtClean="0"/>
              <a:t> </a:t>
            </a:r>
            <a:r>
              <a:rPr lang="uk-UA" sz="1800" smtClean="0">
                <a:effectLst/>
              </a:rPr>
              <a:t>ґрунтів зменшується в напрямку на північ, для збереження екосистем необхідно правильно використовувати підживлення </a:t>
            </a:r>
            <a:r>
              <a:rPr lang="ru-RU" sz="1800" smtClean="0">
                <a:effectLst/>
              </a:rPr>
              <a:t>ґ</a:t>
            </a:r>
            <a:r>
              <a:rPr lang="uk-UA" sz="1800" smtClean="0">
                <a:effectLst/>
              </a:rPr>
              <a:t>рунтів, щоб не погіршити екологічний стан регіону.</a:t>
            </a:r>
            <a:endParaRPr lang="ru-RU" sz="1800" smtClean="0">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idx="4294967295"/>
          </p:nvPr>
        </p:nvSpPr>
        <p:spPr>
          <a:xfrm>
            <a:off x="457200" y="277813"/>
            <a:ext cx="8229600" cy="990600"/>
          </a:xfrm>
        </p:spPr>
        <p:txBody>
          <a:bodyPr anchorCtr="0"/>
          <a:lstStyle/>
          <a:p>
            <a:pPr eaLnBrk="1" hangingPunct="1">
              <a:defRPr/>
            </a:pPr>
            <a:r>
              <a:rPr lang="uk-UA" sz="4000" smtClean="0">
                <a:solidFill>
                  <a:srgbClr val="663300"/>
                </a:solidFill>
              </a:rPr>
              <a:t> АКТУАЛЬНІСТЬ</a:t>
            </a:r>
            <a:endParaRPr lang="ru-RU" sz="4000" smtClean="0">
              <a:solidFill>
                <a:srgbClr val="663300"/>
              </a:solidFill>
            </a:endParaRPr>
          </a:p>
        </p:txBody>
      </p:sp>
      <p:sp>
        <p:nvSpPr>
          <p:cNvPr id="412675" name="Rectangle 3"/>
          <p:cNvSpPr>
            <a:spLocks noGrp="1" noChangeArrowheads="1"/>
          </p:cNvSpPr>
          <p:nvPr>
            <p:ph type="body" idx="4294967295"/>
          </p:nvPr>
        </p:nvSpPr>
        <p:spPr>
          <a:xfrm>
            <a:off x="457200" y="1484313"/>
            <a:ext cx="8229600" cy="5445125"/>
          </a:xfrm>
        </p:spPr>
        <p:txBody>
          <a:bodyPr/>
          <a:lstStyle/>
          <a:p>
            <a:pPr eaLnBrk="1" hangingPunct="1">
              <a:lnSpc>
                <a:spcPct val="80000"/>
              </a:lnSpc>
              <a:defRPr/>
            </a:pPr>
            <a:r>
              <a:rPr lang="uk-UA" sz="2000" smtClean="0"/>
              <a:t>Проведене дослідження виявило особливості прояву родючості ґрунтів в залежності від сорту квасолі.</a:t>
            </a:r>
          </a:p>
          <a:p>
            <a:pPr eaLnBrk="1" hangingPunct="1">
              <a:lnSpc>
                <a:spcPct val="80000"/>
              </a:lnSpc>
              <a:defRPr/>
            </a:pPr>
            <a:r>
              <a:rPr lang="uk-UA" sz="2000" smtClean="0"/>
              <a:t> Дослідження важливі в плані  визначення типів  ґрунтів та їх розповсюдження в просторовому відношенні. </a:t>
            </a:r>
          </a:p>
          <a:p>
            <a:pPr eaLnBrk="1" hangingPunct="1">
              <a:lnSpc>
                <a:spcPct val="80000"/>
              </a:lnSpc>
              <a:defRPr/>
            </a:pPr>
            <a:r>
              <a:rPr lang="uk-UA" sz="2000" smtClean="0"/>
              <a:t>Паралельно проведено вивчення зв’язку геофізичних факторів на ріст рослин та на стан родючості ґрунтів. </a:t>
            </a:r>
          </a:p>
          <a:p>
            <a:pPr eaLnBrk="1" hangingPunct="1">
              <a:lnSpc>
                <a:spcPct val="80000"/>
              </a:lnSpc>
              <a:defRPr/>
            </a:pPr>
            <a:r>
              <a:rPr lang="uk-UA" sz="2000" smtClean="0"/>
              <a:t>Відмічено вплив природних та техногенних факторів на екосистеми та людей. </a:t>
            </a:r>
          </a:p>
          <a:p>
            <a:pPr eaLnBrk="1" hangingPunct="1">
              <a:lnSpc>
                <a:spcPct val="80000"/>
              </a:lnSpc>
              <a:defRPr/>
            </a:pPr>
            <a:r>
              <a:rPr lang="uk-UA" sz="2000" smtClean="0"/>
              <a:t>Для вирішення поставлених завдань було проведене дослідження змін деяких геофізичних параметрів досліджуваного регіону: температури повітря, температури грунту, на  грунті, вологості повітря, атмосферного тиску, напряму вітру, швидкості вітру,  атмосферних опадів, рівня води в річці Тисі, в свердловинах; зміни радіоактивного фону, електромагнітної емісії, магнітного поля Землі в період проведення лабораторних досліджень,(березень- квітень 2017 року).</a:t>
            </a:r>
            <a:r>
              <a:rPr lang="uk-UA" sz="2000" smtClean="0">
                <a:effectLst/>
              </a:rPr>
              <a:t> </a:t>
            </a:r>
            <a:endParaRPr lang="ru-RU" sz="2000" smtClean="0">
              <a:effectLst/>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uk-UA" sz="4000" smtClean="0">
                <a:solidFill>
                  <a:schemeClr val="tx1"/>
                </a:solidFill>
                <a:effectLst/>
              </a:rPr>
              <a:t>Мета роботи, предмет та об</a:t>
            </a:r>
            <a:r>
              <a:rPr lang="uk-UA" sz="4000" smtClean="0">
                <a:solidFill>
                  <a:schemeClr val="tx1"/>
                </a:solidFill>
                <a:effectLst/>
                <a:latin typeface="Times New Roman" pitchFamily="18" charset="0"/>
                <a:cs typeface="Times New Roman" pitchFamily="18" charset="0"/>
              </a:rPr>
              <a:t>’</a:t>
            </a:r>
            <a:r>
              <a:rPr lang="uk-UA" sz="4000" smtClean="0">
                <a:solidFill>
                  <a:schemeClr val="tx1"/>
                </a:solidFill>
                <a:effectLst/>
              </a:rPr>
              <a:t>єкт дослідження</a:t>
            </a:r>
            <a:r>
              <a:rPr lang="uk-UA" sz="4000" smtClean="0">
                <a:effectLst/>
              </a:rPr>
              <a:t> </a:t>
            </a:r>
            <a:endParaRPr lang="ru-RU" sz="4000" smtClean="0">
              <a:effectLst/>
            </a:endParaRPr>
          </a:p>
        </p:txBody>
      </p:sp>
      <p:sp>
        <p:nvSpPr>
          <p:cNvPr id="446467" name="Rectangle 3"/>
          <p:cNvSpPr>
            <a:spLocks noGrp="1" noChangeArrowheads="1"/>
          </p:cNvSpPr>
          <p:nvPr>
            <p:ph type="body" idx="1"/>
          </p:nvPr>
        </p:nvSpPr>
        <p:spPr/>
        <p:txBody>
          <a:bodyPr/>
          <a:lstStyle/>
          <a:p>
            <a:pPr eaLnBrk="1" hangingPunct="1">
              <a:buFont typeface="Wingdings" pitchFamily="2" charset="2"/>
              <a:buNone/>
              <a:defRPr/>
            </a:pPr>
            <a:r>
              <a:rPr lang="uk-UA" sz="2000" b="1" i="1" smtClean="0"/>
              <a:t>Метою роботи</a:t>
            </a:r>
            <a:r>
              <a:rPr lang="uk-UA" sz="2000" smtClean="0"/>
              <a:t> є дослідження характеристик ґрунтів( родючість) в залежності від широтного та довготного поширення, вивчення впливу геофізичних та метеорологічних факторів на ріст рослин та створення пропозицій щодо покращення родючості ґрунтів.</a:t>
            </a:r>
          </a:p>
          <a:p>
            <a:pPr eaLnBrk="1" hangingPunct="1">
              <a:buFont typeface="Wingdings" pitchFamily="2" charset="2"/>
              <a:buNone/>
              <a:defRPr/>
            </a:pPr>
            <a:r>
              <a:rPr lang="uk-UA" sz="2000" b="1" smtClean="0"/>
              <a:t> </a:t>
            </a:r>
            <a:r>
              <a:rPr lang="uk-UA" sz="2000" b="1" i="1" smtClean="0"/>
              <a:t>Предметом</a:t>
            </a:r>
            <a:r>
              <a:rPr lang="uk-UA" sz="2000" i="1" smtClean="0"/>
              <a:t> </a:t>
            </a:r>
            <a:r>
              <a:rPr lang="uk-UA" sz="2000" smtClean="0"/>
              <a:t>дослідження є стан ґрунтів у Закарпатській області, зокрема, Виноградівського району(с. Тросник та с.Фанчиково).</a:t>
            </a:r>
            <a:r>
              <a:rPr lang="uk-UA" sz="2000" i="1" smtClean="0"/>
              <a:t> </a:t>
            </a:r>
            <a:r>
              <a:rPr lang="uk-UA" sz="2000" b="1" i="1" smtClean="0"/>
              <a:t>Об’єктом</a:t>
            </a:r>
            <a:r>
              <a:rPr lang="uk-UA" sz="2000" b="1" smtClean="0"/>
              <a:t> </a:t>
            </a:r>
            <a:r>
              <a:rPr lang="uk-UA" sz="2000" smtClean="0"/>
              <a:t>дослідження  є зональність родючості ґрунтів, та вплив геофізичних факторів на екосистеми регіону.</a:t>
            </a:r>
          </a:p>
          <a:p>
            <a:pPr eaLnBrk="1" hangingPunct="1">
              <a:buFont typeface="Wingdings" pitchFamily="2" charset="2"/>
              <a:buNone/>
              <a:defRPr/>
            </a:pPr>
            <a:r>
              <a:rPr lang="uk-UA" sz="2000" i="1" smtClean="0">
                <a:effectLst/>
              </a:rPr>
              <a:t> </a:t>
            </a:r>
            <a:r>
              <a:rPr lang="uk-UA" sz="2000" b="1" i="1" smtClean="0">
                <a:effectLst/>
              </a:rPr>
              <a:t>Методика досліджень-</a:t>
            </a:r>
            <a:r>
              <a:rPr lang="uk-UA" sz="2000" smtClean="0"/>
              <a:t> проведено експеримент по висіву квасолі в ґрунт, відібраний по меридіану, на віддалі 3 км( північ-південь): пункт Фанчиково, Головна, 45; Тросник: Вул. Перемоги №41 РГС,,Тросник,,, вул.. Олімпійська).</a:t>
            </a:r>
            <a:r>
              <a:rPr lang="uk-UA" sz="2000" smtClean="0">
                <a:effectLst/>
              </a:rPr>
              <a:t> </a:t>
            </a:r>
          </a:p>
          <a:p>
            <a:pPr>
              <a:defRPr/>
            </a:pPr>
            <a:endParaRPr lang="ru-RU" smtClean="0">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457200" y="277813"/>
            <a:ext cx="8229600" cy="68262"/>
          </a:xfrm>
        </p:spPr>
        <p:txBody>
          <a:bodyPr anchorCtr="0"/>
          <a:lstStyle/>
          <a:p>
            <a:pPr eaLnBrk="1" hangingPunct="1">
              <a:defRPr/>
            </a:pPr>
            <a:r>
              <a:rPr lang="ru-RU" sz="4000" dirty="0"/>
              <a:t> </a:t>
            </a:r>
          </a:p>
        </p:txBody>
      </p:sp>
      <p:sp>
        <p:nvSpPr>
          <p:cNvPr id="262147" name="Rectangle 3"/>
          <p:cNvSpPr>
            <a:spLocks noGrp="1" noChangeArrowheads="1"/>
          </p:cNvSpPr>
          <p:nvPr>
            <p:ph type="body" idx="4294967295"/>
          </p:nvPr>
        </p:nvSpPr>
        <p:spPr>
          <a:xfrm>
            <a:off x="457200" y="333375"/>
            <a:ext cx="8229600" cy="6524625"/>
          </a:xfrm>
        </p:spPr>
        <p:txBody>
          <a:bodyPr/>
          <a:lstStyle/>
          <a:p>
            <a:pPr eaLnBrk="1" hangingPunct="1">
              <a:lnSpc>
                <a:spcPct val="80000"/>
              </a:lnSpc>
              <a:defRPr/>
            </a:pPr>
            <a:r>
              <a:rPr lang="uk-UA" sz="1800" b="1" i="1" smtClean="0">
                <a:solidFill>
                  <a:srgbClr val="FF0000"/>
                </a:solidFill>
                <a:effectLst>
                  <a:outerShdw blurRad="38100" dist="38100" dir="2700000" algn="tl">
                    <a:srgbClr val="000000"/>
                  </a:outerShdw>
                </a:effectLst>
              </a:rPr>
              <a:t> Раціональне використання грунтів. Вплив метеофакторів на родючість ґрунтів.</a:t>
            </a:r>
          </a:p>
          <a:p>
            <a:pPr>
              <a:lnSpc>
                <a:spcPct val="80000"/>
              </a:lnSpc>
              <a:defRPr/>
            </a:pPr>
            <a:r>
              <a:rPr lang="uk-UA" sz="1800" b="1" i="1" smtClean="0"/>
              <a:t>Ґрунт- основний компонент наземних екосистем, що утворився протягом геологічних епох в результаті постійної взаємодії біотичних  і абіотичних факторів. Важливою властивістю  ґрунтів є їх родючість. Завдяки їйгрунти є основним засобом виробництва в сільському та лісовому господарстві, головним джерелом сільськогосподарських продуктів та інших рослинних ресурсів основою забезпечення добробуту населення. Охорона грунтів, раціональне використання, береження та підвищення їх родючості- неодмінна умова дальшого економічного прогресу суспільства. Охорона грунтів стає актуальною із-за приросту  населення Землі та продовольчою проблемою.</a:t>
            </a:r>
          </a:p>
          <a:p>
            <a:pPr>
              <a:lnSpc>
                <a:spcPct val="80000"/>
              </a:lnSpc>
              <a:defRPr/>
            </a:pPr>
            <a:r>
              <a:rPr lang="uk-UA" sz="1800" b="1" i="1" smtClean="0"/>
              <a:t>     За агрикультурний період втрати земельних ресурсів внаслідок ерозії, засолення, будівництва міст  і населених пунктів, доріг і промислових комплексів досягли 2 млрд га. Російський учений Докучаєв В.В. сформулював закони ґрунтоутворення, встановив географічні закономірності поширення грунтів. Головними факторами ґрунтоутворення є материнська порода, кліматичні умови, рослинні  і тваринні організми, рельєф  і вік країни та господарська  діяльність людини.</a:t>
            </a:r>
          </a:p>
          <a:p>
            <a:pPr>
              <a:lnSpc>
                <a:spcPct val="80000"/>
              </a:lnSpc>
              <a:defRPr/>
            </a:pPr>
            <a:r>
              <a:rPr lang="uk-UA" sz="1800" b="1" i="1" smtClean="0"/>
              <a:t>	 Клімат впливає на процес ґрунтоутворення через дією температури та вологи, діючи на фізичні й хімічні,  біохімічні  і біологічні  процеси  грунтів: звітрювання  материнських порід, впливає на режим випаровування вологи з ґрунту.</a:t>
            </a:r>
            <a:r>
              <a:rPr lang="uk-UA" sz="1800" smtClean="0">
                <a:effectLst/>
              </a:rPr>
              <a:t> </a:t>
            </a:r>
            <a:r>
              <a:rPr lang="uk-UA" sz="2000" i="1" smtClean="0"/>
              <a:t> </a:t>
            </a:r>
            <a:endParaRPr lang="ru-RU" sz="2000" i="1"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idx="4294967295"/>
          </p:nvPr>
        </p:nvSpPr>
        <p:spPr>
          <a:xfrm>
            <a:off x="179388" y="0"/>
            <a:ext cx="8964612" cy="476250"/>
          </a:xfrm>
        </p:spPr>
        <p:txBody>
          <a:bodyPr anchorCtr="0"/>
          <a:lstStyle/>
          <a:p>
            <a:pPr eaLnBrk="1" hangingPunct="1">
              <a:defRPr/>
            </a:pPr>
            <a:r>
              <a:rPr lang="uk-UA" sz="2000" smtClean="0"/>
              <a:t>  </a:t>
            </a:r>
            <a:r>
              <a:rPr lang="uk-UA" sz="2000" b="1" smtClean="0"/>
              <a:t>Ерозія ґрунтів. Види ерозії ґрунтів.</a:t>
            </a:r>
            <a:endParaRPr lang="ru-RU" sz="2000" b="1" smtClean="0"/>
          </a:p>
        </p:txBody>
      </p:sp>
      <p:sp>
        <p:nvSpPr>
          <p:cNvPr id="18434"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uk-UA"/>
          </a:p>
        </p:txBody>
      </p:sp>
      <p:sp>
        <p:nvSpPr>
          <p:cNvPr id="18435" name="Rectangle 9"/>
          <p:cNvSpPr>
            <a:spLocks noChangeArrowheads="1"/>
          </p:cNvSpPr>
          <p:nvPr/>
        </p:nvSpPr>
        <p:spPr bwMode="auto">
          <a:xfrm>
            <a:off x="0" y="558800"/>
            <a:ext cx="9144000" cy="6134100"/>
          </a:xfrm>
          <a:prstGeom prst="rect">
            <a:avLst/>
          </a:prstGeom>
          <a:noFill/>
          <a:ln w="9525">
            <a:noFill/>
            <a:miter lim="800000"/>
            <a:headEnd/>
            <a:tailEnd/>
          </a:ln>
        </p:spPr>
        <p:txBody>
          <a:bodyPr anchor="ctr">
            <a:spAutoFit/>
          </a:bodyPr>
          <a:lstStyle/>
          <a:p>
            <a:pPr indent="449263">
              <a:buFontTx/>
              <a:buChar char="•"/>
            </a:pPr>
            <a:r>
              <a:rPr lang="uk-UA"/>
              <a:t>Ерозія грунтів завдає найбільшої шкоди сільському господарству.</a:t>
            </a:r>
          </a:p>
          <a:p>
            <a:pPr indent="449263">
              <a:buFontTx/>
              <a:buChar char="•"/>
            </a:pPr>
            <a:r>
              <a:rPr lang="uk-UA"/>
              <a:t> Розрізняють геологічну та прискорену ерозію, пов’язану із господарською діяльністю людини. Геологічна ерозія –природний процес, що відбувається протягом геологічних епох.</a:t>
            </a:r>
          </a:p>
          <a:p>
            <a:pPr indent="449263">
              <a:buFontTx/>
              <a:buChar char="•"/>
            </a:pPr>
            <a:r>
              <a:rPr lang="uk-UA"/>
              <a:t> Головні фактори що викликають геологічну ерозію-опади, вітер, крутизна  схилу, температурні коливання, фізичні властивості порід, часткове підняття земної кори і землетруси. </a:t>
            </a:r>
            <a:endParaRPr lang="ru-RU"/>
          </a:p>
          <a:p>
            <a:pPr indent="449263">
              <a:buFontTx/>
              <a:buChar char="•"/>
            </a:pPr>
            <a:r>
              <a:rPr lang="uk-UA"/>
              <a:t>Водна ерозія –змивання й вимивання частин грунту  опадами, талими та проточними водами.</a:t>
            </a:r>
          </a:p>
          <a:p>
            <a:pPr indent="449263">
              <a:buFontTx/>
              <a:buChar char="•"/>
            </a:pPr>
            <a:r>
              <a:rPr lang="uk-UA"/>
              <a:t> Водна ерозія залежить від кількості опадів, рельєфу, властивостей грунту, рослинного покрову. </a:t>
            </a:r>
          </a:p>
          <a:p>
            <a:pPr indent="449263">
              <a:buFontTx/>
              <a:buChar char="•"/>
            </a:pPr>
            <a:r>
              <a:rPr lang="uk-UA"/>
              <a:t>Від водної ерозії знижується родючість орного горизонту, замулюванні річок, ставків, водойм, заплавних земель.    .</a:t>
            </a:r>
            <a:endParaRPr lang="ru-RU"/>
          </a:p>
          <a:p>
            <a:pPr indent="449263">
              <a:buFontTx/>
              <a:buChar char="•"/>
            </a:pPr>
            <a:r>
              <a:rPr lang="uk-UA"/>
              <a:t>У сільськогосподарських регіонах, які характеризуються великою розорюваністю територій відмічено переважання онкологічних захворювань, хвороб кровообігу.  </a:t>
            </a:r>
          </a:p>
          <a:p>
            <a:pPr indent="449263">
              <a:buFontTx/>
              <a:buChar char="•"/>
            </a:pPr>
            <a:r>
              <a:rPr lang="uk-UA"/>
              <a:t>З самоочищенням територій корелюють певні хвороби, тому що воно йде за рахунок промивання поверхневими та грунтовими водами. </a:t>
            </a:r>
          </a:p>
          <a:p>
            <a:pPr indent="449263">
              <a:buFontTx/>
              <a:buChar char="•"/>
            </a:pPr>
            <a:r>
              <a:rPr lang="uk-UA"/>
              <a:t>Природний поділ на лісову , лісостепову, та степову зони обумовлює розповсюдженість  у цих зонах різних типів грунтів , різу їх здатність до самоочищення визначає різну ступінь сільськогосподарського засвоєння та кількісні показники застосування добрив та пестицидів, забруднення якими підземних вод та грунтів викликає хвороби та вроджені аномалії.</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6" name="Rectangle 16"/>
          <p:cNvSpPr>
            <a:spLocks noGrp="1" noChangeArrowheads="1"/>
          </p:cNvSpPr>
          <p:nvPr>
            <p:ph sz="quarter" idx="4294967295"/>
          </p:nvPr>
        </p:nvSpPr>
        <p:spPr>
          <a:xfrm flipH="1">
            <a:off x="8602663" y="4570413"/>
            <a:ext cx="68262" cy="112712"/>
          </a:xfrm>
        </p:spPr>
        <p:txBody>
          <a:bodyPr/>
          <a:lstStyle/>
          <a:p>
            <a:pPr eaLnBrk="1" hangingPunct="1">
              <a:buFont typeface="Wingdings" pitchFamily="2" charset="2"/>
              <a:buNone/>
              <a:defRPr/>
            </a:pPr>
            <a:r>
              <a:rPr lang="ru-RU" sz="2400"/>
              <a:t> </a:t>
            </a:r>
          </a:p>
        </p:txBody>
      </p:sp>
      <p:sp>
        <p:nvSpPr>
          <p:cNvPr id="245777" name="Rectangle 17"/>
          <p:cNvSpPr>
            <a:spLocks noGrp="1" noChangeArrowheads="1"/>
          </p:cNvSpPr>
          <p:nvPr>
            <p:ph sz="quarter" idx="4294967295"/>
          </p:nvPr>
        </p:nvSpPr>
        <p:spPr>
          <a:xfrm>
            <a:off x="539750" y="1341438"/>
            <a:ext cx="4038600" cy="71437"/>
          </a:xfrm>
        </p:spPr>
        <p:txBody>
          <a:bodyPr/>
          <a:lstStyle/>
          <a:p>
            <a:pPr eaLnBrk="1" hangingPunct="1">
              <a:buFont typeface="Wingdings" pitchFamily="2" charset="2"/>
              <a:buNone/>
              <a:defRPr/>
            </a:pPr>
            <a:r>
              <a:rPr lang="ru-RU" sz="2400"/>
              <a:t> </a:t>
            </a:r>
          </a:p>
        </p:txBody>
      </p:sp>
      <p:pic>
        <p:nvPicPr>
          <p:cNvPr id="19459" name="Picture 18" descr="karta-gruntiv-ukrainy"/>
          <p:cNvPicPr>
            <a:picLocks noChangeAspect="1" noChangeArrowheads="1"/>
          </p:cNvPicPr>
          <p:nvPr>
            <p:ph type="title" sz="quarter" idx="4294967295"/>
          </p:nvPr>
        </p:nvPicPr>
        <p:blipFill>
          <a:blip r:embed="rId2"/>
          <a:srcRect/>
          <a:stretch>
            <a:fillRect/>
          </a:stretch>
        </p:blipFill>
        <p:spPr>
          <a:xfrm>
            <a:off x="323850" y="188913"/>
            <a:ext cx="8229600" cy="5599112"/>
          </a:xfrm>
        </p:spPr>
      </p:pic>
      <p:sp>
        <p:nvSpPr>
          <p:cNvPr id="19460" name="Rectangle 19"/>
          <p:cNvSpPr>
            <a:spLocks noChangeArrowheads="1"/>
          </p:cNvSpPr>
          <p:nvPr/>
        </p:nvSpPr>
        <p:spPr bwMode="auto">
          <a:xfrm>
            <a:off x="323850" y="5805488"/>
            <a:ext cx="8820150" cy="776287"/>
          </a:xfrm>
          <a:prstGeom prst="rect">
            <a:avLst/>
          </a:prstGeom>
          <a:solidFill>
            <a:srgbClr val="FFFFFF"/>
          </a:solidFill>
          <a:ln w="9525">
            <a:noFill/>
            <a:miter lim="800000"/>
            <a:headEnd/>
            <a:tailEnd/>
          </a:ln>
        </p:spPr>
        <p:txBody>
          <a:bodyPr lIns="-342792" tIns="12696" bIns="0" anchor="ctr">
            <a:spAutoFit/>
          </a:bodyPr>
          <a:lstStyle/>
          <a:p>
            <a:pPr algn="ctr"/>
            <a:r>
              <a:rPr lang="uk-UA"/>
              <a:t> </a:t>
            </a:r>
            <a:endParaRPr lang="uk-UA" sz="1600" b="1"/>
          </a:p>
          <a:p>
            <a:pPr algn="ctr"/>
            <a:r>
              <a:rPr lang="uk-UA" sz="1600"/>
              <a:t>В Українських Карпатах найбільші площі займають буроземи. Біля підніжжя гір у Передкарпатті поширені дерново-підзолисті </a:t>
            </a:r>
            <a:r>
              <a:rPr lang="ru-RU" sz="1600"/>
              <a:t>ґ</a:t>
            </a:r>
            <a:r>
              <a:rPr lang="uk-UA" sz="1600"/>
              <a:t>рунти, а на Закарпатті — буроземново-підзолисті </a:t>
            </a:r>
            <a:r>
              <a:rPr lang="ru-RU" sz="1600"/>
              <a:t>ґ</a:t>
            </a:r>
            <a:r>
              <a:rPr lang="uk-UA" sz="1600"/>
              <a:t> рунти</a:t>
            </a:r>
            <a:r>
              <a:rPr lang="ru-RU" sz="1600"/>
              <a:t>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457200" y="0"/>
            <a:ext cx="8229600" cy="620713"/>
          </a:xfrm>
        </p:spPr>
        <p:txBody>
          <a:bodyPr/>
          <a:lstStyle/>
          <a:p>
            <a:pPr eaLnBrk="1" hangingPunct="1">
              <a:defRPr/>
            </a:pPr>
            <a:r>
              <a:rPr lang="uk-UA" sz="2000" b="1" smtClean="0"/>
              <a:t>Експериментальна</a:t>
            </a:r>
            <a:r>
              <a:rPr lang="uk-UA" sz="2000" smtClean="0"/>
              <a:t> </a:t>
            </a:r>
            <a:r>
              <a:rPr lang="uk-UA" sz="2000" b="1" smtClean="0"/>
              <a:t>частина</a:t>
            </a:r>
            <a:r>
              <a:rPr lang="ru-RU" sz="4000" smtClean="0">
                <a:effectLst/>
              </a:rPr>
              <a:t> </a:t>
            </a:r>
          </a:p>
        </p:txBody>
      </p:sp>
      <p:sp>
        <p:nvSpPr>
          <p:cNvPr id="435203" name="Rectangle 3"/>
          <p:cNvSpPr>
            <a:spLocks noGrp="1" noChangeArrowheads="1"/>
          </p:cNvSpPr>
          <p:nvPr>
            <p:ph type="body" idx="1"/>
          </p:nvPr>
        </p:nvSpPr>
        <p:spPr/>
        <p:txBody>
          <a:bodyPr/>
          <a:lstStyle/>
          <a:p>
            <a:pPr eaLnBrk="1" hangingPunct="1">
              <a:lnSpc>
                <a:spcPct val="80000"/>
              </a:lnSpc>
              <a:defRPr/>
            </a:pPr>
            <a:r>
              <a:rPr lang="uk-UA" sz="2000" smtClean="0"/>
              <a:t>21.03.2017 року в 17.30 к.ч. учнями 9 класу Тросницької ЗОШ І-ІІ ст., вихованцями гуртків МАН Виноградівського РЦПР: Гевді Оксаною та Олаг Нелею під керівництвом Ігнатишин В.В. та Ігнатишин МБ. Було закладено основи лабораторного експерименту, який полягав в тому що було посажено в різні посудини різні типи квасолі:</a:t>
            </a:r>
            <a:r>
              <a:rPr lang="en-US" sz="2000" smtClean="0"/>
              <a:t>Rege</a:t>
            </a:r>
            <a:r>
              <a:rPr lang="uk-UA" sz="2000" smtClean="0"/>
              <a:t>, </a:t>
            </a:r>
            <a:r>
              <a:rPr lang="en-US" sz="2000" smtClean="0"/>
              <a:t>Fagioli Borlotti</a:t>
            </a:r>
            <a:r>
              <a:rPr lang="uk-UA" sz="2000" smtClean="0"/>
              <a:t>. Для експерименту було взято грунт по меридіональному профілю( північ південь) на території протяжністю в 3 км. Взято 3 проби ґрунту відмічено номери ділянок: 1 ділянка (вулиця Перемоги, №48, село Тросник, Виноградівського району, Закарпатської області). Ділянка №2 ( вул. Олімпійська №2, с Тросник)розташована на південь від Ділянки №1 на відстані 1.5 км. Ділянка №3 розташована в селі Фанчиково, вул., Головна, №45, на відстані 1.5 км від ділянки №2. Ґрунт із різних ділянок поміщено в пластмасові горщики, посажено  по 2 квасолини на горщик</a:t>
            </a:r>
            <a:r>
              <a:rPr lang="ru-RU" sz="2000" smtClean="0"/>
              <a:t>( квасолини</a:t>
            </a:r>
            <a:r>
              <a:rPr lang="uk-UA" sz="2000" smtClean="0"/>
              <a:t> </a:t>
            </a:r>
            <a:r>
              <a:rPr lang="en-US" sz="2000" smtClean="0"/>
              <a:t>Rege</a:t>
            </a:r>
            <a:r>
              <a:rPr lang="ru-RU" sz="2000" smtClean="0"/>
              <a:t>), поміщено в актовий зал РГС,,Тросник,, на підвіконник.</a:t>
            </a:r>
            <a:r>
              <a:rPr lang="ru-RU" sz="2000" smtClean="0">
                <a:effectLst/>
              </a:rPr>
              <a:t> </a:t>
            </a:r>
          </a:p>
        </p:txBody>
      </p:sp>
      <p:sp>
        <p:nvSpPr>
          <p:cNvPr id="2048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20484" name="Rectangle 7"/>
          <p:cNvSpPr>
            <a:spLocks noChangeArrowheads="1"/>
          </p:cNvSpPr>
          <p:nvPr/>
        </p:nvSpPr>
        <p:spPr bwMode="auto">
          <a:xfrm>
            <a:off x="0" y="5657850"/>
            <a:ext cx="9144000" cy="0"/>
          </a:xfrm>
          <a:prstGeom prst="rect">
            <a:avLst/>
          </a:prstGeom>
          <a:noFill/>
          <a:ln w="9525">
            <a:noFill/>
            <a:miter lim="800000"/>
            <a:headEnd/>
            <a:tailEnd/>
          </a:ln>
        </p:spPr>
        <p:txBody>
          <a:bodyPr wrap="none" anchor="ctr">
            <a:spAutoFit/>
          </a:bodyPr>
          <a:lstStyle/>
          <a:p>
            <a:endParaRPr lang="ru-RU" sz="2400">
              <a:latin typeface="Tahoma" pitchFamily="34" charset="0"/>
            </a:endParaRPr>
          </a:p>
        </p:txBody>
      </p:sp>
      <p:sp>
        <p:nvSpPr>
          <p:cNvPr id="2048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20486" name="Rectangle 10"/>
          <p:cNvSpPr>
            <a:spLocks noChangeArrowheads="1"/>
          </p:cNvSpPr>
          <p:nvPr/>
        </p:nvSpPr>
        <p:spPr bwMode="auto">
          <a:xfrm>
            <a:off x="0" y="2371725"/>
            <a:ext cx="9144000" cy="0"/>
          </a:xfrm>
          <a:prstGeom prst="rect">
            <a:avLst/>
          </a:prstGeom>
          <a:noFill/>
          <a:ln w="9525">
            <a:noFill/>
            <a:miter lim="800000"/>
            <a:headEnd/>
            <a:tailEnd/>
          </a:ln>
        </p:spPr>
        <p:txBody>
          <a:bodyPr wrap="none" anchor="ctr">
            <a:spAutoFit/>
          </a:bodyPr>
          <a:lstStyle/>
          <a:p>
            <a:endParaRPr lang="ru-RU" sz="2400">
              <a:latin typeface="Tahoma"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idx="4294967295"/>
          </p:nvPr>
        </p:nvSpPr>
        <p:spPr/>
        <p:txBody>
          <a:bodyPr anchorCtr="0"/>
          <a:lstStyle/>
          <a:p>
            <a:pPr algn="l" eaLnBrk="1" hangingPunct="1">
              <a:buFontTx/>
              <a:buChar char="•"/>
              <a:defRPr/>
            </a:pPr>
            <a:r>
              <a:rPr lang="ru-RU" sz="1800" smtClean="0">
                <a:solidFill>
                  <a:schemeClr val="tx1"/>
                </a:solidFill>
                <a:effectLst>
                  <a:outerShdw blurRad="38100" dist="38100" dir="2700000" algn="tl">
                    <a:srgbClr val="FFFFFF"/>
                  </a:outerShdw>
                </a:effectLst>
              </a:rPr>
              <a:t>Проведено вивчення ступеню родючості ґрунтів в залежності від сторін світу, дослідження звязку варіацій параметрів геофізичних полів на ріст рослин, а це визначатиме родючість ґрунтів.</a:t>
            </a:r>
            <a:br>
              <a:rPr lang="ru-RU" sz="1800" smtClean="0">
                <a:solidFill>
                  <a:schemeClr val="tx1"/>
                </a:solidFill>
                <a:effectLst>
                  <a:outerShdw blurRad="38100" dist="38100" dir="2700000" algn="tl">
                    <a:srgbClr val="FFFFFF"/>
                  </a:outerShdw>
                </a:effectLst>
              </a:rPr>
            </a:br>
            <a:r>
              <a:rPr lang="ru-RU" sz="1800" smtClean="0">
                <a:solidFill>
                  <a:schemeClr val="tx1"/>
                </a:solidFill>
                <a:effectLst>
                  <a:outerShdw blurRad="38100" dist="38100" dir="2700000" algn="tl">
                    <a:srgbClr val="FFFFFF"/>
                  </a:outerShdw>
                </a:effectLst>
              </a:rPr>
              <a:t>Для виріщення поставленої мети  було вирішено декілька задач: вивчено типи ґрунтів в досліджуваному регіоні, вплив на родючість ґрунтів ерозії грунтів, вплив характеристик грунтів на екологічний стан регіону та екологію людини. Вперше досліджено зв</a:t>
            </a:r>
            <a:r>
              <a:rPr lang="ru-RU" sz="1800" smtClean="0">
                <a:solidFill>
                  <a:schemeClr val="tx1"/>
                </a:solidFill>
                <a:effectLst>
                  <a:outerShdw blurRad="38100" dist="38100" dir="2700000" algn="tl">
                    <a:srgbClr val="FFFFFF"/>
                  </a:outerShdw>
                </a:effectLst>
                <a:latin typeface="Times New Roman" pitchFamily="18" charset="0"/>
                <a:cs typeface="Times New Roman" pitchFamily="18" charset="0"/>
              </a:rPr>
              <a:t>’</a:t>
            </a:r>
            <a:r>
              <a:rPr lang="ru-RU" sz="1800" smtClean="0">
                <a:solidFill>
                  <a:schemeClr val="tx1"/>
                </a:solidFill>
                <a:effectLst>
                  <a:outerShdw blurRad="38100" dist="38100" dir="2700000" algn="tl">
                    <a:srgbClr val="FFFFFF"/>
                  </a:outerShdw>
                </a:effectLst>
              </a:rPr>
              <a:t>язок варіацій параметрів геофізичних полів станом ґрунтів,їхньою родючістю.</a:t>
            </a:r>
            <a:br>
              <a:rPr lang="ru-RU" sz="1800" smtClean="0">
                <a:solidFill>
                  <a:schemeClr val="tx1"/>
                </a:solidFill>
                <a:effectLst>
                  <a:outerShdw blurRad="38100" dist="38100" dir="2700000" algn="tl">
                    <a:srgbClr val="FFFFFF"/>
                  </a:outerShdw>
                </a:effectLst>
              </a:rPr>
            </a:br>
            <a:r>
              <a:rPr lang="ru-RU" sz="1800" smtClean="0">
                <a:solidFill>
                  <a:schemeClr val="tx1"/>
                </a:solidFill>
                <a:effectLst>
                  <a:outerShdw blurRad="38100" dist="38100" dir="2700000" algn="tl">
                    <a:srgbClr val="FFFFFF"/>
                  </a:outerShdw>
                </a:effectLst>
              </a:rPr>
              <a:t>Для вирішення цих задач використано результати режимних геофізичних спостережень на Режимній геофізичній станції,,Тросник,, Відділу сейсмічності Карпатського регіону Інституту геофізики ім,С.І, Субботіна  НАН України. Було досліджено зміни параметрів магнітного поля Землі, електромагнітної емісії, радіоактивного фону. </a:t>
            </a:r>
            <a:br>
              <a:rPr lang="ru-RU" sz="1800" smtClean="0">
                <a:solidFill>
                  <a:schemeClr val="tx1"/>
                </a:solidFill>
                <a:effectLst>
                  <a:outerShdw blurRad="38100" dist="38100" dir="2700000" algn="tl">
                    <a:srgbClr val="FFFFFF"/>
                  </a:outerShdw>
                </a:effectLst>
              </a:rPr>
            </a:br>
            <a:r>
              <a:rPr lang="ru-RU" sz="1800" smtClean="0">
                <a:solidFill>
                  <a:schemeClr val="tx1"/>
                </a:solidFill>
                <a:effectLst>
                  <a:outerShdw blurRad="38100" dist="38100" dir="2700000" algn="tl">
                    <a:srgbClr val="FFFFFF"/>
                  </a:outerShdw>
                </a:effectLst>
              </a:rPr>
              <a:t> Проведено вимірювання таких метеопараметрів: температури повітря, вологості, опадів, атмосферного тиску. </a:t>
            </a:r>
            <a:br>
              <a:rPr lang="ru-RU" sz="1800" smtClean="0">
                <a:solidFill>
                  <a:schemeClr val="tx1"/>
                </a:solidFill>
                <a:effectLst>
                  <a:outerShdw blurRad="38100" dist="38100" dir="2700000" algn="tl">
                    <a:srgbClr val="FFFFFF"/>
                  </a:outerShdw>
                </a:effectLst>
              </a:rPr>
            </a:br>
            <a:r>
              <a:rPr lang="ru-RU" sz="1800" smtClean="0">
                <a:solidFill>
                  <a:schemeClr val="tx1"/>
                </a:solidFill>
                <a:effectLst>
                  <a:outerShdw blurRad="38100" dist="38100" dir="2700000" algn="tl">
                    <a:srgbClr val="FFFFFF"/>
                  </a:outerShdw>
                </a:effectLst>
              </a:rPr>
              <a:t>Досліджено зміну величини рівня води в свердловині та рівня води в річці Тисі, побудовано таблиці та графіки варіацій досліджуваних геофізичних полів. </a:t>
            </a:r>
            <a:br>
              <a:rPr lang="ru-RU" sz="1800" smtClean="0">
                <a:solidFill>
                  <a:schemeClr val="tx1"/>
                </a:solidFill>
                <a:effectLst>
                  <a:outerShdw blurRad="38100" dist="38100" dir="2700000" algn="tl">
                    <a:srgbClr val="FFFFFF"/>
                  </a:outerShdw>
                </a:effectLst>
              </a:rPr>
            </a:br>
            <a:r>
              <a:rPr lang="ru-RU" sz="1800" smtClean="0">
                <a:solidFill>
                  <a:schemeClr val="tx1"/>
                </a:solidFill>
                <a:effectLst>
                  <a:outerShdw blurRad="38100" dist="38100" dir="2700000" algn="tl">
                    <a:srgbClr val="FFFFFF"/>
                  </a:outerShdw>
                </a:effectLst>
              </a:rPr>
              <a:t>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Круги">
  <a:themeElements>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fontScheme name="Круги">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руги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Круги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Круги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Круги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Круги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Круги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Круги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Круги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Круги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
      <a:clrScheme name="Круги 10">
        <a:dk1>
          <a:srgbClr val="CDD9D1"/>
        </a:dk1>
        <a:lt1>
          <a:srgbClr val="FFFFFF"/>
        </a:lt1>
        <a:dk2>
          <a:srgbClr val="A2BBBC"/>
        </a:dk2>
        <a:lt2>
          <a:srgbClr val="007D80"/>
        </a:lt2>
        <a:accent1>
          <a:srgbClr val="9CA8A4"/>
        </a:accent1>
        <a:accent2>
          <a:srgbClr val="CBD7CE"/>
        </a:accent2>
        <a:accent3>
          <a:srgbClr val="CEDADA"/>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Ripple</Template>
  <TotalTime>3930</TotalTime>
  <Words>1683</Words>
  <Application>Microsoft PowerPoint</Application>
  <PresentationFormat>Экран (4:3)</PresentationFormat>
  <Paragraphs>119</Paragraphs>
  <Slides>24</Slides>
  <Notes>0</Notes>
  <HiddenSlides>0</HiddenSlides>
  <MMClips>0</MMClips>
  <ScaleCrop>false</ScaleCrop>
  <HeadingPairs>
    <vt:vector size="8" baseType="variant">
      <vt:variant>
        <vt:lpstr>Использованные шрифты</vt:lpstr>
      </vt:variant>
      <vt:variant>
        <vt:i4>5</vt:i4>
      </vt:variant>
      <vt:variant>
        <vt:lpstr>Шаблон оформления</vt:lpstr>
      </vt:variant>
      <vt:variant>
        <vt:i4>2</vt:i4>
      </vt:variant>
      <vt:variant>
        <vt:lpstr>Внедренные серверы OLE</vt:lpstr>
      </vt:variant>
      <vt:variant>
        <vt:i4>1</vt:i4>
      </vt:variant>
      <vt:variant>
        <vt:lpstr>Заголовки слайдов</vt:lpstr>
      </vt:variant>
      <vt:variant>
        <vt:i4>24</vt:i4>
      </vt:variant>
    </vt:vector>
  </HeadingPairs>
  <TitlesOfParts>
    <vt:vector size="32" baseType="lpstr">
      <vt:lpstr>Arial</vt:lpstr>
      <vt:lpstr>Wingdings</vt:lpstr>
      <vt:lpstr>Calibri</vt:lpstr>
      <vt:lpstr>Times New Roman</vt:lpstr>
      <vt:lpstr>Tahoma</vt:lpstr>
      <vt:lpstr>Круги</vt:lpstr>
      <vt:lpstr>Круги</vt:lpstr>
      <vt:lpstr>Лист</vt:lpstr>
      <vt:lpstr>          </vt:lpstr>
      <vt:lpstr>             .  </vt:lpstr>
      <vt:lpstr> АКТУАЛЬНІСТЬ</vt:lpstr>
      <vt:lpstr>Мета роботи, предмет та об’єкт дослідження </vt:lpstr>
      <vt:lpstr> </vt:lpstr>
      <vt:lpstr>  Ерозія ґрунтів. Види ерозії ґрунтів.</vt:lpstr>
      <vt:lpstr>Слайд 7</vt:lpstr>
      <vt:lpstr>Експериментальна частина </vt:lpstr>
      <vt:lpstr>Проведено вивчення ступеню родючості ґрунтів в залежності від сторін світу, дослідження звязку варіацій параметрів геофізичних полів на ріст рослин, а це визначатиме родючість ґрунтів. Для виріщення поставленої мети  було вирішено декілька задач: вивчено типи ґрунтів в досліджуваному регіоні, вплив на родючість ґрунтів ерозії грунтів, вплив характеристик грунтів на екологічний стан регіону та екологію людини. Вперше досліджено зв’язок варіацій параметрів геофізичних полів станом ґрунтів,їхньою родючістю. Для вирішення цих задач використано результати режимних геофізичних спостережень на Режимній геофізичній станції,,Тросник,, Відділу сейсмічності Карпатського регіону Інституту геофізики ім,С.І, Субботіна  НАН України. Було досліджено зміни параметрів магнітного поля Землі, електромагнітної емісії, радіоактивного фону.   Проведено вимірювання таких метеопараметрів: температури повітря, вологості, опадів, атмосферного тиску.  Досліджено зміну величини рівня води в свердловині та рівня води в річці Тисі, побудовано таблиці та графіки варіацій досліджуваних геофізичних полів.   </vt:lpstr>
      <vt:lpstr>  Експериментальна частина: температура повітря, приміщення та динаміка росту рослин (ділянка 1)</vt:lpstr>
      <vt:lpstr>Слайд 11</vt:lpstr>
      <vt:lpstr> </vt:lpstr>
      <vt:lpstr> </vt:lpstr>
      <vt:lpstr>   </vt:lpstr>
      <vt:lpstr>Слайд 15</vt:lpstr>
      <vt:lpstr>Слайд 16</vt:lpstr>
      <vt:lpstr>Слайд 17</vt:lpstr>
      <vt:lpstr>Слайд 18</vt:lpstr>
      <vt:lpstr> </vt:lpstr>
      <vt:lpstr>Слайд 20</vt:lpstr>
      <vt:lpstr>Слайд 21</vt:lpstr>
      <vt:lpstr>Слайд 22</vt:lpstr>
      <vt:lpstr>Слайд 23</vt:lpstr>
      <vt:lpstr>ВИСНОВКИ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Гичка</dc:creator>
  <cp:lastModifiedBy>x</cp:lastModifiedBy>
  <cp:revision>63</cp:revision>
  <cp:lastPrinted>1601-01-01T00:00:00Z</cp:lastPrinted>
  <dcterms:created xsi:type="dcterms:W3CDTF">2014-02-03T19:06:35Z</dcterms:created>
  <dcterms:modified xsi:type="dcterms:W3CDTF">2017-04-15T13:07:14Z</dcterms:modified>
</cp:coreProperties>
</file>