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0" r:id="rId9"/>
    <p:sldId id="265" r:id="rId10"/>
    <p:sldId id="278" r:id="rId11"/>
    <p:sldId id="282" r:id="rId12"/>
    <p:sldId id="291" r:id="rId13"/>
    <p:sldId id="283" r:id="rId14"/>
    <p:sldId id="284" r:id="rId15"/>
    <p:sldId id="288" r:id="rId16"/>
    <p:sldId id="280" r:id="rId17"/>
    <p:sldId id="281" r:id="rId1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0D9D"/>
    <a:srgbClr val="0C08A0"/>
    <a:srgbClr val="FFFF99"/>
    <a:srgbClr val="F6007B"/>
    <a:srgbClr val="FF3399"/>
    <a:srgbClr val="8BE1FF"/>
    <a:srgbClr val="0033CC"/>
    <a:srgbClr val="E40E8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36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C29222-C692-4AE8-B734-65C245F94E82}" type="datetimeFigureOut">
              <a:rPr lang="ru-RU"/>
              <a:pPr>
                <a:defRPr/>
              </a:pPr>
              <a:t>05.04.2017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CE887F-CCBA-49F5-B8D0-88621F17F6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57E660-5F14-4569-9A5C-7A832DAA3CCE}" type="datetimeFigureOut">
              <a:rPr lang="ru-RU"/>
              <a:pPr>
                <a:defRPr/>
              </a:pPr>
              <a:t>05.04.2017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7F4CB3-92C4-4BB2-AB17-7F7994E320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8C08C3-60DF-495B-A5DE-ED91552D6697}" type="datetimeFigureOut">
              <a:rPr lang="ru-RU"/>
              <a:pPr>
                <a:defRPr/>
              </a:pPr>
              <a:t>05.04.2017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4E5159-3555-4A2E-8C7F-1B75284B9E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A5E0B9-A036-4B00-89AE-149D0866C048}" type="datetimeFigureOut">
              <a:rPr lang="ru-RU"/>
              <a:pPr>
                <a:defRPr/>
              </a:pPr>
              <a:t>05.04.2017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23F1CE-D1A9-4B7C-BBA8-9781B8396C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DDCDD-E86A-4405-844E-6CA4E27E04D0}" type="datetimeFigureOut">
              <a:rPr lang="ru-RU"/>
              <a:pPr>
                <a:defRPr/>
              </a:pPr>
              <a:t>05.04.2017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CFBB77-8E78-4812-863A-52F2AF6903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052598-F336-4B76-9C36-ACF2DBBA2F19}" type="datetimeFigureOut">
              <a:rPr lang="ru-RU"/>
              <a:pPr>
                <a:defRPr/>
              </a:pPr>
              <a:t>05.04.2017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36301E-374E-49B7-8927-D1E3C4B389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282E2F-82FB-43D7-8132-77DEB93C16AD}" type="datetimeFigureOut">
              <a:rPr lang="ru-RU"/>
              <a:pPr>
                <a:defRPr/>
              </a:pPr>
              <a:t>05.04.2017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E0C815-03CA-4745-AB5C-C8FBEA3BEF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5E292F-B2E7-4A48-83D7-0983B024FBBF}" type="datetimeFigureOut">
              <a:rPr lang="ru-RU"/>
              <a:pPr>
                <a:defRPr/>
              </a:pPr>
              <a:t>05.04.2017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74487B-A704-4A8A-A4E0-2835030AE7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576A3B-B032-476B-8BA9-0F12D624DC9B}" type="datetimeFigureOut">
              <a:rPr lang="ru-RU"/>
              <a:pPr>
                <a:defRPr/>
              </a:pPr>
              <a:t>05.04.2017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8ED32-B6C0-4489-B081-E1D210CD2C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60A8F9-D08B-411B-98D2-DB6E10967398}" type="datetimeFigureOut">
              <a:rPr lang="ru-RU"/>
              <a:pPr>
                <a:defRPr/>
              </a:pPr>
              <a:t>05.04.2017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0CD829-80BE-41CC-B98D-48DFB09266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32655C-765B-43E5-9368-C3272DF7EC8F}" type="datetimeFigureOut">
              <a:rPr lang="ru-RU"/>
              <a:pPr>
                <a:defRPr/>
              </a:pPr>
              <a:t>05.04.2017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402084-F6C2-4244-9400-AC06609DF6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5321805-4DE3-4C6D-9D7D-38FD1A80EDC1}" type="datetimeFigureOut">
              <a:rPr lang="ru-RU"/>
              <a:pPr>
                <a:defRPr/>
              </a:pPr>
              <a:t>05.04.2017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214280B-0382-4996-95ED-07175EED8F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png"/><Relationship Id="rId7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2" descr="D:\ПРЕЗЕНТАЦІЇ\Рисунок1.jpg"/>
          <p:cNvPicPr>
            <a:picLocks noChangeAspect="1" noChangeArrowheads="1"/>
          </p:cNvPicPr>
          <p:nvPr/>
        </p:nvPicPr>
        <p:blipFill>
          <a:blip r:embed="rId2"/>
          <a:srcRect l="9242"/>
          <a:stretch>
            <a:fillRect/>
          </a:stretch>
        </p:blipFill>
        <p:spPr bwMode="auto">
          <a:xfrm>
            <a:off x="0" y="0"/>
            <a:ext cx="9144000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4" name="Заголовок 1"/>
          <p:cNvSpPr>
            <a:spLocks noGrp="1"/>
          </p:cNvSpPr>
          <p:nvPr>
            <p:ph type="ctrTitle"/>
          </p:nvPr>
        </p:nvSpPr>
        <p:spPr>
          <a:xfrm>
            <a:off x="539750" y="1484313"/>
            <a:ext cx="8059738" cy="1944687"/>
          </a:xfrm>
          <a:solidFill>
            <a:srgbClr val="8FFBFB"/>
          </a:solidFill>
          <a:ln>
            <a:solidFill>
              <a:srgbClr val="002060"/>
            </a:solidFill>
          </a:ln>
        </p:spPr>
        <p:txBody>
          <a:bodyPr/>
          <a:lstStyle/>
          <a:p>
            <a:r>
              <a:rPr lang="uk-UA" sz="3600" b="1" smtClean="0">
                <a:solidFill>
                  <a:srgbClr val="DD0D9D"/>
                </a:solidFill>
              </a:rPr>
              <a:t>Дослідження </a:t>
            </a:r>
            <a:br>
              <a:rPr lang="uk-UA" sz="3600" b="1" smtClean="0">
                <a:solidFill>
                  <a:srgbClr val="DD0D9D"/>
                </a:solidFill>
              </a:rPr>
            </a:br>
            <a:r>
              <a:rPr lang="uk-UA" sz="3600" b="1" smtClean="0">
                <a:solidFill>
                  <a:srgbClr val="DD0D9D"/>
                </a:solidFill>
              </a:rPr>
              <a:t>стану грунтів, їх змін </a:t>
            </a:r>
            <a:br>
              <a:rPr lang="uk-UA" sz="3600" b="1" smtClean="0">
                <a:solidFill>
                  <a:srgbClr val="DD0D9D"/>
                </a:solidFill>
              </a:rPr>
            </a:br>
            <a:r>
              <a:rPr lang="uk-UA" sz="3600" b="1" smtClean="0">
                <a:solidFill>
                  <a:srgbClr val="DD0D9D"/>
                </a:solidFill>
              </a:rPr>
              <a:t>та продуктивності наземних екосистем</a:t>
            </a:r>
            <a:endParaRPr lang="ru-RU" sz="3600" b="1" smtClean="0">
              <a:solidFill>
                <a:srgbClr val="DD0D9D"/>
              </a:solidFill>
            </a:endParaRPr>
          </a:p>
        </p:txBody>
      </p:sp>
      <p:sp>
        <p:nvSpPr>
          <p:cNvPr id="13315" name="Прямоугольник 5"/>
          <p:cNvSpPr>
            <a:spLocks noChangeArrowheads="1"/>
          </p:cNvSpPr>
          <p:nvPr/>
        </p:nvSpPr>
        <p:spPr bwMode="auto">
          <a:xfrm>
            <a:off x="2700338" y="260350"/>
            <a:ext cx="6264275" cy="708025"/>
          </a:xfrm>
          <a:prstGeom prst="rect">
            <a:avLst/>
          </a:prstGeom>
          <a:solidFill>
            <a:srgbClr val="81DEFF"/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uk-UA" sz="2000" b="1">
                <a:solidFill>
                  <a:srgbClr val="005696"/>
                </a:solidFill>
                <a:latin typeface="Calibri" pitchFamily="34" charset="0"/>
              </a:rPr>
              <a:t>Відділення:  Хімії, біології, екології та аграрних наук</a:t>
            </a:r>
            <a:endParaRPr lang="ru-RU" sz="2000" b="1">
              <a:solidFill>
                <a:srgbClr val="005696"/>
              </a:solidFill>
              <a:latin typeface="Calibri" pitchFamily="34" charset="0"/>
            </a:endParaRPr>
          </a:p>
          <a:p>
            <a:pPr algn="r"/>
            <a:r>
              <a:rPr lang="uk-UA" sz="2000" b="1">
                <a:solidFill>
                  <a:srgbClr val="005696"/>
                </a:solidFill>
                <a:latin typeface="Calibri" pitchFamily="34" charset="0"/>
              </a:rPr>
              <a:t>Секція: Екології</a:t>
            </a:r>
            <a:endParaRPr lang="ru-RU" sz="2000" b="1">
              <a:solidFill>
                <a:srgbClr val="005696"/>
              </a:solidFill>
              <a:latin typeface="Calibri" pitchFamily="34" charset="0"/>
            </a:endParaRPr>
          </a:p>
        </p:txBody>
      </p:sp>
      <p:sp>
        <p:nvSpPr>
          <p:cNvPr id="13316" name="Прямоугольник 6"/>
          <p:cNvSpPr>
            <a:spLocks noChangeArrowheads="1"/>
          </p:cNvSpPr>
          <p:nvPr/>
        </p:nvSpPr>
        <p:spPr bwMode="auto">
          <a:xfrm>
            <a:off x="3779838" y="4437063"/>
            <a:ext cx="5164137" cy="2308225"/>
          </a:xfrm>
          <a:prstGeom prst="rect">
            <a:avLst/>
          </a:prstGeom>
          <a:solidFill>
            <a:srgbClr val="5EFC62"/>
          </a:solidFill>
          <a:ln w="28575">
            <a:solidFill>
              <a:srgbClr val="0C08A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uk-UA" b="1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uk-UA" sz="2000" b="1">
                <a:solidFill>
                  <a:srgbClr val="002060"/>
                </a:solidFill>
                <a:latin typeface="Calibri" pitchFamily="34" charset="0"/>
              </a:rPr>
              <a:t>Роботу виконав:</a:t>
            </a:r>
            <a:endParaRPr lang="ru-RU" sz="2000" b="1">
              <a:solidFill>
                <a:srgbClr val="002060"/>
              </a:solidFill>
              <a:latin typeface="Calibri" pitchFamily="34" charset="0"/>
            </a:endParaRPr>
          </a:p>
          <a:p>
            <a:pPr algn="r"/>
            <a:r>
              <a:rPr lang="uk-UA" sz="2400" b="1">
                <a:solidFill>
                  <a:srgbClr val="002060"/>
                </a:solidFill>
                <a:latin typeface="Calibri" pitchFamily="34" charset="0"/>
              </a:rPr>
              <a:t> Кириленко Юрій Васильович</a:t>
            </a:r>
            <a:r>
              <a:rPr lang="uk-UA" sz="2000" b="1">
                <a:solidFill>
                  <a:srgbClr val="002060"/>
                </a:solidFill>
                <a:latin typeface="Calibri" pitchFamily="34" charset="0"/>
              </a:rPr>
              <a:t>,</a:t>
            </a:r>
            <a:endParaRPr lang="ru-RU" sz="2000" b="1">
              <a:solidFill>
                <a:srgbClr val="002060"/>
              </a:solidFill>
              <a:latin typeface="Calibri" pitchFamily="34" charset="0"/>
            </a:endParaRPr>
          </a:p>
          <a:p>
            <a:pPr algn="r"/>
            <a:r>
              <a:rPr lang="uk-UA" sz="2000" b="1">
                <a:solidFill>
                  <a:srgbClr val="002060"/>
                </a:solidFill>
                <a:latin typeface="Calibri" pitchFamily="34" charset="0"/>
              </a:rPr>
              <a:t>  учень МАН Охтирського районного центру дитячої та юнацької творчості Сумської обл,</a:t>
            </a:r>
          </a:p>
          <a:p>
            <a:pPr algn="r"/>
            <a:r>
              <a:rPr lang="uk-UA" sz="2000" b="1">
                <a:solidFill>
                  <a:srgbClr val="002060"/>
                </a:solidFill>
                <a:latin typeface="Calibri" pitchFamily="34" charset="0"/>
              </a:rPr>
              <a:t>учень 9 класу Чернеччинської ЗОШ </a:t>
            </a:r>
            <a:endParaRPr lang="ru-RU" sz="2000" b="1">
              <a:solidFill>
                <a:srgbClr val="002060"/>
              </a:solidFill>
              <a:latin typeface="Calibri" pitchFamily="34" charset="0"/>
            </a:endParaRPr>
          </a:p>
          <a:p>
            <a:pPr algn="r"/>
            <a:r>
              <a:rPr lang="uk-UA" sz="2000" b="1">
                <a:solidFill>
                  <a:srgbClr val="002060"/>
                </a:solidFill>
                <a:latin typeface="Calibri" pitchFamily="34" charset="0"/>
              </a:rPr>
              <a:t>І – ІІІ супенів ім. Героя Радянського Союзу М.В.Пилипенка </a:t>
            </a:r>
            <a:endParaRPr lang="ru-RU" sz="2000" b="1">
              <a:solidFill>
                <a:srgbClr val="00206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2" descr="D:\ПРЕЗЕНТАЦІЇ\Рисунок1.jpg"/>
          <p:cNvPicPr>
            <a:picLocks noChangeAspect="1" noChangeArrowheads="1"/>
          </p:cNvPicPr>
          <p:nvPr/>
        </p:nvPicPr>
        <p:blipFill>
          <a:blip r:embed="rId2"/>
          <a:srcRect l="9242"/>
          <a:stretch>
            <a:fillRect/>
          </a:stretch>
        </p:blipFill>
        <p:spPr bwMode="auto">
          <a:xfrm>
            <a:off x="0" y="0"/>
            <a:ext cx="9144000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8" name="Прямоугольник 2"/>
          <p:cNvSpPr>
            <a:spLocks noChangeArrowheads="1"/>
          </p:cNvSpPr>
          <p:nvPr/>
        </p:nvSpPr>
        <p:spPr bwMode="auto">
          <a:xfrm>
            <a:off x="2195513" y="115888"/>
            <a:ext cx="6840537" cy="1077912"/>
          </a:xfrm>
          <a:prstGeom prst="rect">
            <a:avLst/>
          </a:prstGeom>
          <a:solidFill>
            <a:srgbClr val="A8FA7A"/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uk-UA" sz="1600" b="1">
                <a:solidFill>
                  <a:srgbClr val="0C08A0"/>
                </a:solidFill>
                <a:latin typeface="Calibri" pitchFamily="34" charset="0"/>
              </a:rPr>
              <a:t> Людина зовсім не думає про те, що у неї під ногами. Завжди метається, погляне, як прекрасні хмари над головою…. І жодного разу не подивиться собі під ноги і не похвалить: «Яка прекрасна земля!»</a:t>
            </a:r>
          </a:p>
          <a:p>
            <a:pPr algn="r"/>
            <a:r>
              <a:rPr lang="uk-UA" sz="1600" b="1">
                <a:solidFill>
                  <a:srgbClr val="0C08A0"/>
                </a:solidFill>
                <a:latin typeface="Calibri" pitchFamily="34" charset="0"/>
              </a:rPr>
              <a:t>Карел Чапек </a:t>
            </a:r>
            <a:endParaRPr lang="ru-RU" sz="1600">
              <a:solidFill>
                <a:srgbClr val="0C08A0"/>
              </a:solidFill>
              <a:latin typeface="Calibri" pitchFamily="34" charset="0"/>
            </a:endParaRPr>
          </a:p>
        </p:txBody>
      </p:sp>
      <p:sp>
        <p:nvSpPr>
          <p:cNvPr id="14339" name="Прямоугольник 3"/>
          <p:cNvSpPr>
            <a:spLocks noChangeArrowheads="1"/>
          </p:cNvSpPr>
          <p:nvPr/>
        </p:nvSpPr>
        <p:spPr bwMode="auto">
          <a:xfrm>
            <a:off x="323850" y="1490663"/>
            <a:ext cx="8547100" cy="1938337"/>
          </a:xfrm>
          <a:prstGeom prst="rect">
            <a:avLst/>
          </a:prstGeom>
          <a:solidFill>
            <a:srgbClr val="8BE1FF"/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2000" b="1">
                <a:solidFill>
                  <a:srgbClr val="0C08A0"/>
                </a:solidFill>
                <a:latin typeface="Calibri" pitchFamily="34" charset="0"/>
              </a:rPr>
              <a:t>       Земля – найцінніше багатство країни і від її раціонального та ефективного використання залежить добробут народу. </a:t>
            </a:r>
            <a:r>
              <a:rPr lang="ru-RU" sz="2000" b="1">
                <a:solidFill>
                  <a:srgbClr val="0C08A0"/>
                </a:solidFill>
                <a:latin typeface="Calibri" pitchFamily="34" charset="0"/>
              </a:rPr>
              <a:t>Найважливіша її властивість – родючість - здатність забезпечувати ріст і розвиток рослин.</a:t>
            </a:r>
            <a:r>
              <a:rPr lang="uk-UA" sz="2000" b="1">
                <a:solidFill>
                  <a:srgbClr val="0C08A0"/>
                </a:solidFill>
                <a:latin typeface="Calibri" pitchFamily="34" charset="0"/>
              </a:rPr>
              <a:t> В Україні в цілому поглибились процеси деградації грунтів, порушився баланс поживних речовин в землеробстві, зростає кислотність грунтового розчину, зменшується вміст гумусу. </a:t>
            </a:r>
            <a:endParaRPr lang="ru-RU" sz="2000">
              <a:solidFill>
                <a:srgbClr val="0C08A0"/>
              </a:solidFill>
              <a:latin typeface="Calibri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3850" y="3735388"/>
            <a:ext cx="8547100" cy="2862262"/>
          </a:xfrm>
          <a:prstGeom prst="rect">
            <a:avLst/>
          </a:prstGeom>
          <a:solidFill>
            <a:srgbClr val="8BE1FF"/>
          </a:solidFill>
          <a:ln>
            <a:solidFill>
              <a:srgbClr val="002060"/>
            </a:solidFill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FF0000"/>
                </a:solidFill>
                <a:latin typeface="+mn-lt"/>
              </a:rPr>
              <a:t>       Актуальність теми. </a:t>
            </a:r>
            <a:r>
              <a:rPr lang="uk-UA" sz="2000" b="1" dirty="0">
                <a:solidFill>
                  <a:srgbClr val="0C08A0"/>
                </a:solidFill>
                <a:latin typeface="+mn-lt"/>
              </a:rPr>
              <a:t>В Сумській області значно збільшилися площі </a:t>
            </a:r>
            <a:r>
              <a:rPr lang="uk-UA" sz="2000" b="1" dirty="0" err="1">
                <a:solidFill>
                  <a:srgbClr val="0C08A0"/>
                </a:solidFill>
                <a:latin typeface="+mn-lt"/>
              </a:rPr>
              <a:t>середньо-</a:t>
            </a:r>
            <a:r>
              <a:rPr lang="uk-UA" sz="2000" b="1" dirty="0">
                <a:solidFill>
                  <a:srgbClr val="0C08A0"/>
                </a:solidFill>
                <a:latin typeface="+mn-lt"/>
              </a:rPr>
              <a:t> і </a:t>
            </a:r>
            <a:r>
              <a:rPr lang="uk-UA" sz="2000" b="1" dirty="0" err="1">
                <a:solidFill>
                  <a:srgbClr val="0C08A0"/>
                </a:solidFill>
                <a:latin typeface="+mn-lt"/>
              </a:rPr>
              <a:t>сильнокислих</a:t>
            </a:r>
            <a:r>
              <a:rPr lang="uk-UA" sz="2000" b="1" dirty="0">
                <a:solidFill>
                  <a:srgbClr val="0C08A0"/>
                </a:solidFill>
                <a:latin typeface="+mn-lt"/>
              </a:rPr>
              <a:t> </a:t>
            </a:r>
            <a:r>
              <a:rPr lang="uk-UA" sz="2000" b="1" dirty="0" err="1">
                <a:solidFill>
                  <a:srgbClr val="0C08A0"/>
                </a:solidFill>
                <a:latin typeface="+mn-lt"/>
              </a:rPr>
              <a:t>грунтів</a:t>
            </a:r>
            <a:r>
              <a:rPr lang="uk-UA" sz="2000" b="1" dirty="0">
                <a:solidFill>
                  <a:srgbClr val="0C08A0"/>
                </a:solidFill>
                <a:latin typeface="+mn-lt"/>
              </a:rPr>
              <a:t>, особливо в зоні Полісся. </a:t>
            </a:r>
            <a:r>
              <a:rPr lang="uk-UA" sz="2000" b="1" dirty="0" err="1">
                <a:solidFill>
                  <a:srgbClr val="0C08A0"/>
                </a:solidFill>
                <a:latin typeface="+mn-lt"/>
              </a:rPr>
              <a:t>Закислення</a:t>
            </a:r>
            <a:r>
              <a:rPr lang="uk-UA" sz="2000" b="1" dirty="0">
                <a:solidFill>
                  <a:srgbClr val="0C08A0"/>
                </a:solidFill>
                <a:latin typeface="+mn-lt"/>
              </a:rPr>
              <a:t> </a:t>
            </a:r>
            <a:r>
              <a:rPr lang="uk-UA" sz="2000" b="1" dirty="0" err="1">
                <a:solidFill>
                  <a:srgbClr val="0C08A0"/>
                </a:solidFill>
                <a:latin typeface="+mn-lt"/>
              </a:rPr>
              <a:t>грунтів</a:t>
            </a:r>
            <a:r>
              <a:rPr lang="uk-UA" sz="2000" b="1" dirty="0">
                <a:solidFill>
                  <a:srgbClr val="0C08A0"/>
                </a:solidFill>
                <a:latin typeface="+mn-lt"/>
              </a:rPr>
              <a:t> відмічено і в лісостеповій зоні, що робить проблематичним вирощування на чорноземах цукрових буряків, озимої пшениці, бобових, коноплі, льону, гречки.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0C08A0"/>
                </a:solidFill>
                <a:latin typeface="+mn-lt"/>
              </a:rPr>
              <a:t> </a:t>
            </a:r>
            <a:r>
              <a:rPr lang="uk-UA" sz="2000" b="1" dirty="0">
                <a:solidFill>
                  <a:srgbClr val="0C08A0"/>
                </a:solidFill>
                <a:latin typeface="+mn-lt"/>
              </a:rPr>
              <a:t>      Основні </a:t>
            </a:r>
            <a:r>
              <a:rPr lang="uk-UA" sz="2000" b="1" dirty="0" err="1">
                <a:solidFill>
                  <a:srgbClr val="0C08A0"/>
                </a:solidFill>
                <a:latin typeface="+mn-lt"/>
              </a:rPr>
              <a:t>деградаційні</a:t>
            </a:r>
            <a:r>
              <a:rPr lang="uk-UA" sz="2000" b="1" dirty="0">
                <a:solidFill>
                  <a:srgbClr val="0C08A0"/>
                </a:solidFill>
                <a:latin typeface="+mn-lt"/>
              </a:rPr>
              <a:t> процеси: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uk-UA" sz="2000" b="1" dirty="0">
                <a:solidFill>
                  <a:srgbClr val="0C08A0"/>
                </a:solidFill>
                <a:latin typeface="+mn-lt"/>
              </a:rPr>
              <a:t>в</a:t>
            </a:r>
            <a:r>
              <a:rPr lang="uk-UA" sz="2000" b="1" dirty="0">
                <a:solidFill>
                  <a:srgbClr val="0C08A0"/>
                </a:solidFill>
                <a:latin typeface="+mn-lt"/>
              </a:rPr>
              <a:t>ітрова та водна ерозії,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uk-UA" sz="2000" b="1" dirty="0">
                <a:solidFill>
                  <a:srgbClr val="0C08A0"/>
                </a:solidFill>
                <a:latin typeface="+mn-lt"/>
              </a:rPr>
              <a:t>п</a:t>
            </a:r>
            <a:r>
              <a:rPr lang="uk-UA" sz="2000" b="1" dirty="0">
                <a:solidFill>
                  <a:srgbClr val="0C08A0"/>
                </a:solidFill>
                <a:latin typeface="+mn-lt"/>
              </a:rPr>
              <a:t>ідкислення та засолення,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uk-UA" sz="2000" b="1" dirty="0">
                <a:solidFill>
                  <a:srgbClr val="0C08A0"/>
                </a:solidFill>
                <a:latin typeface="+mn-lt"/>
              </a:rPr>
              <a:t>х</a:t>
            </a:r>
            <a:r>
              <a:rPr lang="uk-UA" sz="2000" b="1" dirty="0">
                <a:solidFill>
                  <a:srgbClr val="0C08A0"/>
                </a:solidFill>
                <a:latin typeface="+mn-lt"/>
              </a:rPr>
              <a:t>імічне забруднення.</a:t>
            </a:r>
            <a:endParaRPr lang="uk-UA" sz="2000" b="1" dirty="0">
              <a:solidFill>
                <a:srgbClr val="0C08A0"/>
              </a:solidFill>
              <a:latin typeface="+mn-lt"/>
            </a:endParaRPr>
          </a:p>
        </p:txBody>
      </p:sp>
      <p:pic>
        <p:nvPicPr>
          <p:cNvPr id="14341" name="Picture 3" descr="C:\Documents and Settings\User\Рабочий стол\чса\127012150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92725" y="5249863"/>
            <a:ext cx="2374900" cy="12747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2" descr="D:\ПРЕЗЕНТАЦІЇ\Рисунок1.jpg"/>
          <p:cNvPicPr>
            <a:picLocks noChangeAspect="1" noChangeArrowheads="1"/>
          </p:cNvPicPr>
          <p:nvPr/>
        </p:nvPicPr>
        <p:blipFill>
          <a:blip r:embed="rId2"/>
          <a:srcRect l="9242"/>
          <a:stretch>
            <a:fillRect/>
          </a:stretch>
        </p:blipFill>
        <p:spPr bwMode="auto">
          <a:xfrm>
            <a:off x="0" y="0"/>
            <a:ext cx="9144000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008063" y="476250"/>
            <a:ext cx="7308850" cy="5016500"/>
          </a:xfrm>
          <a:prstGeom prst="rect">
            <a:avLst/>
          </a:prstGeom>
          <a:solidFill>
            <a:srgbClr val="8BE1FF"/>
          </a:solidFill>
          <a:ln>
            <a:solidFill>
              <a:srgbClr val="002060"/>
            </a:solidFill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FFFF00"/>
                </a:solidFill>
                <a:latin typeface="+mn-lt"/>
              </a:rPr>
              <a:t> </a:t>
            </a:r>
            <a:r>
              <a:rPr lang="uk-UA" sz="2000" b="1" dirty="0">
                <a:solidFill>
                  <a:srgbClr val="FFFF00"/>
                </a:solidFill>
                <a:latin typeface="+mn-lt"/>
              </a:rPr>
              <a:t>                                  </a:t>
            </a:r>
            <a:r>
              <a:rPr lang="uk-UA" sz="2000" b="1" dirty="0">
                <a:solidFill>
                  <a:srgbClr val="FF0000"/>
                </a:solidFill>
                <a:latin typeface="+mn-lt"/>
              </a:rPr>
              <a:t>Мета дослідження:</a:t>
            </a:r>
            <a:r>
              <a:rPr lang="ru-RU" sz="2000" b="1" dirty="0">
                <a:solidFill>
                  <a:srgbClr val="FF0000"/>
                </a:solidFill>
                <a:latin typeface="+mn-lt"/>
              </a:rPr>
              <a:t/>
            </a:r>
            <a:br>
              <a:rPr lang="ru-RU" sz="2000" b="1" dirty="0">
                <a:solidFill>
                  <a:srgbClr val="FF0000"/>
                </a:solidFill>
                <a:latin typeface="+mn-lt"/>
              </a:rPr>
            </a:br>
            <a:r>
              <a:rPr lang="ru-RU" sz="2000" b="1" dirty="0">
                <a:solidFill>
                  <a:srgbClr val="0C08A0"/>
                </a:solidFill>
                <a:latin typeface="+mn-lt"/>
              </a:rPr>
              <a:t>-     </a:t>
            </a:r>
            <a:r>
              <a:rPr lang="uk-UA" sz="2000" b="1" dirty="0">
                <a:solidFill>
                  <a:srgbClr val="0C08A0"/>
                </a:solidFill>
                <a:latin typeface="+mn-lt"/>
              </a:rPr>
              <a:t>з’ясувати ефективність методу </a:t>
            </a:r>
            <a:r>
              <a:rPr lang="uk-UA" sz="2000" b="1" dirty="0" err="1">
                <a:solidFill>
                  <a:srgbClr val="0C08A0"/>
                </a:solidFill>
                <a:latin typeface="+mn-lt"/>
              </a:rPr>
              <a:t>біотестування</a:t>
            </a:r>
            <a:r>
              <a:rPr lang="uk-UA" sz="2000" b="1" dirty="0">
                <a:solidFill>
                  <a:srgbClr val="0C08A0"/>
                </a:solidFill>
                <a:latin typeface="+mn-lt"/>
              </a:rPr>
              <a:t>,</a:t>
            </a:r>
            <a:endParaRPr lang="ru-RU" sz="2000" b="1" dirty="0">
              <a:solidFill>
                <a:srgbClr val="0C08A0"/>
              </a:solidFill>
              <a:latin typeface="+mn-lt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000" b="1" dirty="0" err="1">
                <a:solidFill>
                  <a:srgbClr val="0C08A0"/>
                </a:solidFill>
                <a:latin typeface="+mn-lt"/>
              </a:rPr>
              <a:t>оцінити</a:t>
            </a:r>
            <a:r>
              <a:rPr lang="ru-RU" sz="2000" b="1" dirty="0">
                <a:solidFill>
                  <a:srgbClr val="0C08A0"/>
                </a:solidFill>
                <a:latin typeface="+mn-lt"/>
              </a:rPr>
              <a:t> </a:t>
            </a:r>
            <a:r>
              <a:rPr lang="ru-RU" sz="2000" b="1" dirty="0" err="1">
                <a:solidFill>
                  <a:srgbClr val="0C08A0"/>
                </a:solidFill>
                <a:latin typeface="+mn-lt"/>
              </a:rPr>
              <a:t>можливості</a:t>
            </a:r>
            <a:r>
              <a:rPr lang="ru-RU" sz="2000" b="1" dirty="0">
                <a:solidFill>
                  <a:srgbClr val="0C08A0"/>
                </a:solidFill>
                <a:latin typeface="+mn-lt"/>
              </a:rPr>
              <a:t> </a:t>
            </a:r>
            <a:r>
              <a:rPr lang="ru-RU" sz="2000" b="1" dirty="0" err="1">
                <a:solidFill>
                  <a:srgbClr val="0C08A0"/>
                </a:solidFill>
                <a:latin typeface="+mn-lt"/>
              </a:rPr>
              <a:t>використання</a:t>
            </a:r>
            <a:r>
              <a:rPr lang="ru-RU" sz="2000" b="1" dirty="0">
                <a:solidFill>
                  <a:srgbClr val="0C08A0"/>
                </a:solidFill>
                <a:latin typeface="+mn-lt"/>
              </a:rPr>
              <a:t> </a:t>
            </a:r>
            <a:r>
              <a:rPr lang="ru-RU" sz="2000" b="1" dirty="0" err="1">
                <a:solidFill>
                  <a:srgbClr val="0C08A0"/>
                </a:solidFill>
                <a:latin typeface="+mn-lt"/>
              </a:rPr>
              <a:t>рослинних</a:t>
            </a:r>
            <a:r>
              <a:rPr lang="ru-RU" sz="2000" b="1" dirty="0">
                <a:solidFill>
                  <a:srgbClr val="0C08A0"/>
                </a:solidFill>
                <a:latin typeface="+mn-lt"/>
              </a:rPr>
              <a:t> тест-систем для </a:t>
            </a:r>
            <a:r>
              <a:rPr lang="ru-RU" sz="2000" b="1" dirty="0" err="1">
                <a:solidFill>
                  <a:srgbClr val="0C08A0"/>
                </a:solidFill>
                <a:latin typeface="+mn-lt"/>
              </a:rPr>
              <a:t>біомоніторингу</a:t>
            </a:r>
            <a:r>
              <a:rPr lang="ru-RU" sz="2000" b="1" dirty="0">
                <a:solidFill>
                  <a:srgbClr val="0C08A0"/>
                </a:solidFill>
                <a:latin typeface="+mn-lt"/>
              </a:rPr>
              <a:t> </a:t>
            </a:r>
            <a:r>
              <a:rPr lang="ru-RU" sz="2000" b="1" dirty="0" err="1">
                <a:solidFill>
                  <a:srgbClr val="0C08A0"/>
                </a:solidFill>
                <a:latin typeface="+mn-lt"/>
              </a:rPr>
              <a:t>забруднених</a:t>
            </a:r>
            <a:r>
              <a:rPr lang="ru-RU" sz="2000" b="1" dirty="0">
                <a:solidFill>
                  <a:srgbClr val="0C08A0"/>
                </a:solidFill>
                <a:latin typeface="+mn-lt"/>
              </a:rPr>
              <a:t> </a:t>
            </a:r>
            <a:r>
              <a:rPr lang="ru-RU" sz="2000" b="1" dirty="0" err="1">
                <a:solidFill>
                  <a:srgbClr val="0C08A0"/>
                </a:solidFill>
                <a:latin typeface="+mn-lt"/>
              </a:rPr>
              <a:t>ґрунтів</a:t>
            </a:r>
            <a:r>
              <a:rPr lang="ru-RU" sz="2000" b="1" dirty="0">
                <a:solidFill>
                  <a:srgbClr val="0C08A0"/>
                </a:solidFill>
                <a:latin typeface="+mn-lt"/>
              </a:rPr>
              <a:t>,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uk-UA" sz="2000" b="1" dirty="0">
                <a:solidFill>
                  <a:srgbClr val="0C08A0"/>
                </a:solidFill>
                <a:latin typeface="+mn-lt"/>
              </a:rPr>
              <a:t>визначити якість </a:t>
            </a:r>
            <a:r>
              <a:rPr lang="uk-UA" sz="2000" b="1" dirty="0" err="1">
                <a:solidFill>
                  <a:srgbClr val="0C08A0"/>
                </a:solidFill>
                <a:latin typeface="+mn-lt"/>
              </a:rPr>
              <a:t>грунту</a:t>
            </a:r>
            <a:r>
              <a:rPr lang="uk-UA" sz="2000" b="1" dirty="0">
                <a:solidFill>
                  <a:srgbClr val="0C08A0"/>
                </a:solidFill>
                <a:latin typeface="+mn-lt"/>
              </a:rPr>
              <a:t> на основі порівняння реакції тест-рослин, їхніх морфологічних та фізіологічних особливостей</a:t>
            </a:r>
            <a:r>
              <a:rPr lang="uk-UA" sz="2000" b="1" dirty="0">
                <a:solidFill>
                  <a:srgbClr val="0C08A0"/>
                </a:solidFill>
                <a:latin typeface="+mn-lt"/>
              </a:rPr>
              <a:t>,</a:t>
            </a:r>
            <a:endParaRPr lang="ru-RU" sz="2000" b="1" dirty="0">
              <a:solidFill>
                <a:srgbClr val="0C08A0"/>
              </a:solidFill>
              <a:latin typeface="+mn-lt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uk-UA" sz="2000" b="1" dirty="0">
                <a:solidFill>
                  <a:srgbClr val="0C08A0"/>
                </a:solidFill>
                <a:latin typeface="+mn-lt"/>
              </a:rPr>
              <a:t>визначити </a:t>
            </a:r>
            <a:r>
              <a:rPr lang="uk-UA" sz="2000" b="1" dirty="0">
                <a:solidFill>
                  <a:srgbClr val="0C08A0"/>
                </a:solidFill>
                <a:latin typeface="+mn-lt"/>
              </a:rPr>
              <a:t>на окремих ділянках рівень забруднення </a:t>
            </a:r>
            <a:r>
              <a:rPr lang="uk-UA" sz="2000" b="1" dirty="0" err="1">
                <a:solidFill>
                  <a:srgbClr val="0C08A0"/>
                </a:solidFill>
                <a:latin typeface="+mn-lt"/>
              </a:rPr>
              <a:t>грунту</a:t>
            </a:r>
            <a:r>
              <a:rPr lang="uk-UA" sz="2000" b="1" dirty="0">
                <a:solidFill>
                  <a:srgbClr val="0C08A0"/>
                </a:solidFill>
                <a:latin typeface="+mn-lt"/>
              </a:rPr>
              <a:t> та повітря </a:t>
            </a:r>
            <a:r>
              <a:rPr lang="uk-UA" sz="2000" b="1" dirty="0">
                <a:solidFill>
                  <a:srgbClr val="0C08A0"/>
                </a:solidFill>
                <a:latin typeface="+mn-lt"/>
              </a:rPr>
              <a:t>кислотними оксидами (Нітрогену та </a:t>
            </a:r>
            <a:r>
              <a:rPr lang="uk-UA" sz="2000" b="1" dirty="0" err="1">
                <a:solidFill>
                  <a:srgbClr val="0C08A0"/>
                </a:solidFill>
                <a:latin typeface="+mn-lt"/>
              </a:rPr>
              <a:t>Сульфуру</a:t>
            </a:r>
            <a:r>
              <a:rPr lang="uk-UA" sz="2000" b="1" dirty="0">
                <a:solidFill>
                  <a:srgbClr val="0C08A0"/>
                </a:solidFill>
                <a:latin typeface="+mn-lt"/>
              </a:rPr>
              <a:t>); </a:t>
            </a:r>
            <a:endParaRPr lang="uk-UA" sz="2000" dirty="0">
              <a:solidFill>
                <a:srgbClr val="0C08A0"/>
              </a:solidFill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                                     </a:t>
            </a:r>
            <a:r>
              <a:rPr lang="uk-UA" sz="2000" b="1" dirty="0">
                <a:solidFill>
                  <a:srgbClr val="FF0000"/>
                </a:solidFill>
                <a:latin typeface="+mn-lt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uk-UA" sz="2000" b="1" dirty="0">
                <a:solidFill>
                  <a:srgbClr val="FF0000"/>
                </a:solidFill>
                <a:latin typeface="+mn-lt"/>
              </a:rPr>
              <a:t>                               Дослідницькі </a:t>
            </a:r>
            <a:r>
              <a:rPr lang="uk-UA" sz="2000" b="1" dirty="0">
                <a:solidFill>
                  <a:srgbClr val="FF0000"/>
                </a:solidFill>
                <a:latin typeface="+mn-lt"/>
              </a:rPr>
              <a:t>завдання</a:t>
            </a:r>
            <a:r>
              <a:rPr lang="uk-UA" sz="2000" b="1" dirty="0">
                <a:solidFill>
                  <a:srgbClr val="FF0000"/>
                </a:solidFill>
                <a:latin typeface="+mn-lt"/>
              </a:rPr>
              <a:t>:</a:t>
            </a:r>
            <a:endParaRPr lang="ru-RU" sz="2000" b="1" dirty="0">
              <a:solidFill>
                <a:srgbClr val="FF0000"/>
              </a:solidFill>
              <a:latin typeface="+mn-lt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uk-UA" sz="2000" b="1" dirty="0">
                <a:solidFill>
                  <a:srgbClr val="0C08A0"/>
                </a:solidFill>
                <a:latin typeface="+mn-lt"/>
              </a:rPr>
              <a:t>опрацювати теоретичні засади діагностики </a:t>
            </a:r>
            <a:r>
              <a:rPr lang="uk-UA" sz="2000" b="1" dirty="0" err="1">
                <a:solidFill>
                  <a:srgbClr val="0C08A0"/>
                </a:solidFill>
                <a:latin typeface="+mn-lt"/>
              </a:rPr>
              <a:t>грунтів</a:t>
            </a:r>
            <a:r>
              <a:rPr lang="uk-UA" sz="2000" b="1" dirty="0">
                <a:solidFill>
                  <a:srgbClr val="0C08A0"/>
                </a:solidFill>
                <a:latin typeface="+mn-lt"/>
              </a:rPr>
              <a:t>,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uk-UA" sz="2000" b="1" dirty="0">
                <a:solidFill>
                  <a:srgbClr val="0C08A0"/>
                </a:solidFill>
                <a:latin typeface="+mn-lt"/>
              </a:rPr>
              <a:t>проаналізувати </a:t>
            </a:r>
            <a:r>
              <a:rPr lang="uk-UA" sz="2000" b="1" dirty="0">
                <a:solidFill>
                  <a:srgbClr val="0C08A0"/>
                </a:solidFill>
                <a:latin typeface="+mn-lt"/>
              </a:rPr>
              <a:t>вплив </a:t>
            </a:r>
            <a:r>
              <a:rPr lang="uk-UA" sz="2000" b="1" dirty="0" err="1">
                <a:solidFill>
                  <a:srgbClr val="0C08A0"/>
                </a:solidFill>
                <a:latin typeface="+mn-lt"/>
              </a:rPr>
              <a:t>полютантів</a:t>
            </a:r>
            <a:r>
              <a:rPr lang="uk-UA" sz="2000" b="1" dirty="0">
                <a:solidFill>
                  <a:srgbClr val="0C08A0"/>
                </a:solidFill>
                <a:latin typeface="+mn-lt"/>
              </a:rPr>
              <a:t> на </a:t>
            </a:r>
            <a:r>
              <a:rPr lang="uk-UA" sz="2000" b="1" dirty="0">
                <a:solidFill>
                  <a:srgbClr val="0C08A0"/>
                </a:solidFill>
                <a:latin typeface="+mn-lt"/>
              </a:rPr>
              <a:t>фізіологію та морфологію  тест-об’єкту,</a:t>
            </a:r>
            <a:endParaRPr lang="ru-RU" sz="2000" b="1" dirty="0">
              <a:solidFill>
                <a:srgbClr val="0C08A0"/>
              </a:solidFill>
              <a:latin typeface="+mn-lt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uk-UA" sz="2000" b="1" dirty="0">
                <a:solidFill>
                  <a:srgbClr val="0C08A0"/>
                </a:solidFill>
                <a:latin typeface="+mn-lt"/>
              </a:rPr>
              <a:t>довести </a:t>
            </a:r>
            <a:r>
              <a:rPr lang="uk-UA" sz="2000" b="1" dirty="0">
                <a:solidFill>
                  <a:srgbClr val="0C08A0"/>
                </a:solidFill>
                <a:latin typeface="+mn-lt"/>
              </a:rPr>
              <a:t>ефективність </a:t>
            </a:r>
            <a:r>
              <a:rPr lang="uk-UA" sz="2000" b="1" dirty="0" err="1">
                <a:solidFill>
                  <a:srgbClr val="0C08A0"/>
                </a:solidFill>
                <a:latin typeface="+mn-lt"/>
              </a:rPr>
              <a:t>біотестування</a:t>
            </a:r>
            <a:r>
              <a:rPr lang="uk-UA" sz="2000" b="1" dirty="0">
                <a:solidFill>
                  <a:srgbClr val="0C08A0"/>
                </a:solidFill>
                <a:latin typeface="+mn-lt"/>
              </a:rPr>
              <a:t> </a:t>
            </a:r>
            <a:r>
              <a:rPr lang="uk-UA" sz="2000" b="1" dirty="0">
                <a:solidFill>
                  <a:srgbClr val="0C08A0"/>
                </a:solidFill>
                <a:latin typeface="+mn-lt"/>
              </a:rPr>
              <a:t>як доступного </a:t>
            </a:r>
            <a:r>
              <a:rPr lang="uk-UA" sz="2000" b="1" dirty="0">
                <a:solidFill>
                  <a:srgbClr val="0C08A0"/>
                </a:solidFill>
                <a:latin typeface="+mn-lt"/>
              </a:rPr>
              <a:t>та </a:t>
            </a:r>
            <a:r>
              <a:rPr lang="uk-UA" sz="2000" b="1" dirty="0">
                <a:solidFill>
                  <a:srgbClr val="0C08A0"/>
                </a:solidFill>
                <a:latin typeface="+mn-lt"/>
              </a:rPr>
              <a:t>економного методу </a:t>
            </a:r>
            <a:r>
              <a:rPr lang="uk-UA" sz="2000" b="1" dirty="0">
                <a:solidFill>
                  <a:srgbClr val="0C08A0"/>
                </a:solidFill>
                <a:latin typeface="+mn-lt"/>
              </a:rPr>
              <a:t>для визначення </a:t>
            </a:r>
            <a:r>
              <a:rPr lang="uk-UA" sz="2000" b="1" dirty="0" err="1">
                <a:solidFill>
                  <a:srgbClr val="0C08A0"/>
                </a:solidFill>
                <a:latin typeface="+mn-lt"/>
              </a:rPr>
              <a:t>полютантів</a:t>
            </a:r>
            <a:r>
              <a:rPr lang="uk-UA" sz="2000" b="1" dirty="0">
                <a:solidFill>
                  <a:srgbClr val="0C08A0"/>
                </a:solidFill>
                <a:latin typeface="+mn-lt"/>
              </a:rPr>
              <a:t> </a:t>
            </a:r>
            <a:r>
              <a:rPr lang="uk-UA" sz="2000" b="1" dirty="0">
                <a:solidFill>
                  <a:srgbClr val="0C08A0"/>
                </a:solidFill>
                <a:latin typeface="+mn-lt"/>
              </a:rPr>
              <a:t>та їх концентрацій на окремих </a:t>
            </a:r>
            <a:r>
              <a:rPr lang="uk-UA" sz="2000" b="1" dirty="0">
                <a:solidFill>
                  <a:srgbClr val="0C08A0"/>
                </a:solidFill>
                <a:latin typeface="+mn-lt"/>
              </a:rPr>
              <a:t>ділянках.</a:t>
            </a:r>
            <a:endParaRPr lang="ru-RU" sz="2000" b="1" dirty="0">
              <a:solidFill>
                <a:srgbClr val="0C08A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2" descr="D:\ПРЕЗЕНТАЦІЇ\Рисунок1.jpg"/>
          <p:cNvPicPr>
            <a:picLocks noChangeAspect="1" noChangeArrowheads="1"/>
          </p:cNvPicPr>
          <p:nvPr/>
        </p:nvPicPr>
        <p:blipFill>
          <a:blip r:embed="rId2"/>
          <a:srcRect l="9242"/>
          <a:stretch>
            <a:fillRect/>
          </a:stretch>
        </p:blipFill>
        <p:spPr bwMode="auto">
          <a:xfrm>
            <a:off x="0" y="0"/>
            <a:ext cx="9180513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1187450" y="2205038"/>
            <a:ext cx="7138988" cy="3478212"/>
          </a:xfrm>
          <a:prstGeom prst="rect">
            <a:avLst/>
          </a:prstGeom>
          <a:solidFill>
            <a:srgbClr val="8BE1FF"/>
          </a:solidFill>
          <a:ln>
            <a:solidFill>
              <a:srgbClr val="002060"/>
            </a:solidFill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200" b="1" dirty="0">
                <a:solidFill>
                  <a:srgbClr val="FF0000"/>
                </a:solidFill>
                <a:latin typeface="+mn-lt"/>
              </a:rPr>
              <a:t>                                Об’єкт </a:t>
            </a:r>
            <a:r>
              <a:rPr lang="uk-UA" sz="2200" b="1" dirty="0">
                <a:solidFill>
                  <a:srgbClr val="FF0000"/>
                </a:solidFill>
                <a:latin typeface="+mn-lt"/>
              </a:rPr>
              <a:t>дослідження: </a:t>
            </a:r>
            <a:endParaRPr lang="uk-UA" sz="2200" b="1" dirty="0">
              <a:solidFill>
                <a:srgbClr val="FF0000"/>
              </a:solidFill>
              <a:latin typeface="+mn-lt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uk-UA" sz="2200" b="1" dirty="0">
                <a:solidFill>
                  <a:srgbClr val="0C08A0"/>
                </a:solidFill>
                <a:latin typeface="+mn-lt"/>
              </a:rPr>
              <a:t>крес-салат </a:t>
            </a:r>
            <a:r>
              <a:rPr lang="uk-UA" sz="2200" b="1" i="1" dirty="0">
                <a:solidFill>
                  <a:srgbClr val="0C08A0"/>
                </a:solidFill>
                <a:latin typeface="+mn-lt"/>
              </a:rPr>
              <a:t>(</a:t>
            </a:r>
            <a:r>
              <a:rPr lang="uk-UA" sz="2200" b="1" i="1" dirty="0" err="1">
                <a:solidFill>
                  <a:srgbClr val="0C08A0"/>
                </a:solidFill>
                <a:latin typeface="+mn-lt"/>
              </a:rPr>
              <a:t>Lepidium</a:t>
            </a:r>
            <a:r>
              <a:rPr lang="uk-UA" sz="2200" b="1" i="1" dirty="0">
                <a:solidFill>
                  <a:srgbClr val="0C08A0"/>
                </a:solidFill>
                <a:latin typeface="+mn-lt"/>
              </a:rPr>
              <a:t> </a:t>
            </a:r>
            <a:r>
              <a:rPr lang="uk-UA" sz="2200" b="1" i="1" dirty="0" err="1">
                <a:solidFill>
                  <a:srgbClr val="0C08A0"/>
                </a:solidFill>
                <a:latin typeface="+mn-lt"/>
              </a:rPr>
              <a:t>sativum</a:t>
            </a:r>
            <a:r>
              <a:rPr lang="uk-UA" sz="2200" b="1" i="1" dirty="0">
                <a:solidFill>
                  <a:srgbClr val="0C08A0"/>
                </a:solidFill>
                <a:latin typeface="+mn-lt"/>
              </a:rPr>
              <a:t> </a:t>
            </a:r>
            <a:r>
              <a:rPr lang="ru-RU" sz="2200" b="1" i="1" dirty="0">
                <a:solidFill>
                  <a:srgbClr val="0C08A0"/>
                </a:solidFill>
                <a:latin typeface="+mn-lt"/>
              </a:rPr>
              <a:t>L</a:t>
            </a:r>
            <a:r>
              <a:rPr lang="uk-UA" sz="2200" b="1" i="1" dirty="0">
                <a:solidFill>
                  <a:srgbClr val="0C08A0"/>
                </a:solidFill>
                <a:latin typeface="+mn-lt"/>
              </a:rPr>
              <a:t>.)</a:t>
            </a:r>
            <a:r>
              <a:rPr lang="uk-UA" sz="2200" b="1" dirty="0">
                <a:solidFill>
                  <a:srgbClr val="0C08A0"/>
                </a:solidFill>
                <a:latin typeface="+mn-lt"/>
              </a:rPr>
              <a:t> сорту «</a:t>
            </a:r>
            <a:r>
              <a:rPr lang="uk-UA" sz="2200" b="1" dirty="0" err="1">
                <a:solidFill>
                  <a:srgbClr val="0C08A0"/>
                </a:solidFill>
                <a:latin typeface="+mn-lt"/>
              </a:rPr>
              <a:t>Афродита</a:t>
            </a:r>
            <a:r>
              <a:rPr lang="uk-UA" sz="2200" b="1" dirty="0">
                <a:solidFill>
                  <a:srgbClr val="0C08A0"/>
                </a:solidFill>
                <a:latin typeface="+mn-lt"/>
              </a:rPr>
              <a:t>»,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200" b="1" dirty="0">
                <a:solidFill>
                  <a:srgbClr val="0C08A0"/>
                </a:solidFill>
                <a:latin typeface="+mn-lt"/>
              </a:rPr>
              <a:t>р</a:t>
            </a:r>
            <a:r>
              <a:rPr lang="ru-RU" sz="2200" b="1" dirty="0">
                <a:solidFill>
                  <a:srgbClr val="0C08A0"/>
                </a:solidFill>
                <a:latin typeface="+mn-lt"/>
              </a:rPr>
              <a:t>едька </a:t>
            </a:r>
            <a:r>
              <a:rPr lang="ru-RU" sz="2200" b="1" dirty="0" err="1">
                <a:solidFill>
                  <a:srgbClr val="0C08A0"/>
                </a:solidFill>
                <a:latin typeface="+mn-lt"/>
              </a:rPr>
              <a:t>посівна</a:t>
            </a:r>
            <a:r>
              <a:rPr lang="ru-RU" sz="2200" b="1" dirty="0">
                <a:solidFill>
                  <a:srgbClr val="0C08A0"/>
                </a:solidFill>
                <a:latin typeface="+mn-lt"/>
              </a:rPr>
              <a:t> (</a:t>
            </a:r>
            <a:r>
              <a:rPr lang="en-US" sz="2200" b="1" i="1" dirty="0" err="1">
                <a:solidFill>
                  <a:srgbClr val="0C08A0"/>
                </a:solidFill>
                <a:latin typeface="+mn-lt"/>
              </a:rPr>
              <a:t>Raphanus</a:t>
            </a:r>
            <a:r>
              <a:rPr lang="en-US" sz="2200" b="1" i="1" dirty="0">
                <a:solidFill>
                  <a:srgbClr val="0C08A0"/>
                </a:solidFill>
                <a:latin typeface="+mn-lt"/>
              </a:rPr>
              <a:t> </a:t>
            </a:r>
            <a:r>
              <a:rPr lang="en-US" sz="2200" b="1" i="1" dirty="0" err="1">
                <a:solidFill>
                  <a:srgbClr val="0C08A0"/>
                </a:solidFill>
                <a:latin typeface="+mn-lt"/>
              </a:rPr>
              <a:t>sativus</a:t>
            </a:r>
            <a:r>
              <a:rPr lang="en-US" sz="2200" b="1" dirty="0">
                <a:solidFill>
                  <a:srgbClr val="0C08A0"/>
                </a:solidFill>
                <a:latin typeface="+mn-lt"/>
              </a:rPr>
              <a:t>)</a:t>
            </a:r>
            <a:r>
              <a:rPr lang="uk-UA" sz="2200" b="1" dirty="0">
                <a:solidFill>
                  <a:srgbClr val="0C08A0"/>
                </a:solidFill>
                <a:latin typeface="+mn-lt"/>
              </a:rPr>
              <a:t>.</a:t>
            </a:r>
            <a:r>
              <a:rPr lang="ru-RU" sz="2200" b="1" dirty="0">
                <a:solidFill>
                  <a:srgbClr val="0C08A0"/>
                </a:solidFill>
                <a:latin typeface="+mn-lt"/>
              </a:rPr>
              <a:t/>
            </a:r>
            <a:br>
              <a:rPr lang="ru-RU" sz="2200" b="1" dirty="0">
                <a:solidFill>
                  <a:srgbClr val="0C08A0"/>
                </a:solidFill>
                <a:latin typeface="+mn-lt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                          </a:t>
            </a: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 </a:t>
            </a:r>
            <a:r>
              <a:rPr lang="uk-UA" sz="2200" b="1" dirty="0">
                <a:solidFill>
                  <a:srgbClr val="FF0000"/>
                </a:solidFill>
                <a:latin typeface="+mn-lt"/>
              </a:rPr>
              <a:t>Предмет дослідження: </a:t>
            </a:r>
            <a:endParaRPr lang="uk-UA" sz="2200" b="1" dirty="0">
              <a:solidFill>
                <a:srgbClr val="FF0000"/>
              </a:solidFill>
              <a:latin typeface="+mn-lt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uk-UA" sz="2200" b="1" dirty="0">
                <a:solidFill>
                  <a:srgbClr val="0C08A0"/>
                </a:solidFill>
                <a:latin typeface="+mn-lt"/>
              </a:rPr>
              <a:t>тест-реакція об’єкта </a:t>
            </a:r>
            <a:r>
              <a:rPr lang="uk-UA" sz="2200" b="1" dirty="0">
                <a:solidFill>
                  <a:srgbClr val="0C08A0"/>
                </a:solidFill>
                <a:latin typeface="+mn-lt"/>
              </a:rPr>
              <a:t>на </a:t>
            </a:r>
            <a:r>
              <a:rPr lang="uk-UA" sz="2200" b="1" dirty="0">
                <a:solidFill>
                  <a:srgbClr val="0C08A0"/>
                </a:solidFill>
                <a:latin typeface="+mn-lt"/>
              </a:rPr>
              <a:t>комплекс факторів </a:t>
            </a:r>
            <a:r>
              <a:rPr lang="uk-UA" sz="2200" b="1" dirty="0" err="1">
                <a:solidFill>
                  <a:srgbClr val="0C08A0"/>
                </a:solidFill>
                <a:latin typeface="+mn-lt"/>
              </a:rPr>
              <a:t>грунту</a:t>
            </a:r>
            <a:r>
              <a:rPr lang="uk-UA" sz="2200" b="1" dirty="0">
                <a:solidFill>
                  <a:srgbClr val="0C08A0"/>
                </a:solidFill>
                <a:latin typeface="+mn-lt"/>
              </a:rPr>
              <a:t>.</a:t>
            </a:r>
            <a:r>
              <a:rPr lang="ru-RU" sz="2200" b="1" dirty="0">
                <a:solidFill>
                  <a:srgbClr val="0C08A0"/>
                </a:solidFill>
                <a:latin typeface="+mn-lt"/>
              </a:rPr>
              <a:t/>
            </a:r>
            <a:br>
              <a:rPr lang="ru-RU" sz="2200" b="1" dirty="0">
                <a:solidFill>
                  <a:srgbClr val="0C08A0"/>
                </a:solidFill>
                <a:latin typeface="+mn-lt"/>
              </a:rPr>
            </a:br>
            <a:r>
              <a:rPr lang="ru-RU" sz="2200" b="1" dirty="0">
                <a:solidFill>
                  <a:srgbClr val="FF0000"/>
                </a:solidFill>
                <a:latin typeface="+mn-lt"/>
              </a:rPr>
              <a:t>                            </a:t>
            </a:r>
            <a:r>
              <a:rPr lang="uk-UA" sz="2200" b="1" dirty="0">
                <a:solidFill>
                  <a:srgbClr val="FF0000"/>
                </a:solidFill>
                <a:latin typeface="+mn-lt"/>
              </a:rPr>
              <a:t>Методи </a:t>
            </a:r>
            <a:r>
              <a:rPr lang="uk-UA" sz="2200" b="1" dirty="0">
                <a:solidFill>
                  <a:srgbClr val="FF0000"/>
                </a:solidFill>
                <a:latin typeface="+mn-lt"/>
              </a:rPr>
              <a:t>дослідження: </a:t>
            </a:r>
            <a:endParaRPr lang="ru-RU" sz="2200" b="1" dirty="0">
              <a:solidFill>
                <a:srgbClr val="FF0000"/>
              </a:solidFill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>
                <a:solidFill>
                  <a:srgbClr val="0C08A0"/>
                </a:solidFill>
                <a:latin typeface="+mn-lt"/>
              </a:rPr>
              <a:t>- </a:t>
            </a:r>
            <a:r>
              <a:rPr lang="uk-UA" sz="2200" b="1" dirty="0">
                <a:solidFill>
                  <a:srgbClr val="0C08A0"/>
                </a:solidFill>
                <a:latin typeface="+mn-lt"/>
              </a:rPr>
              <a:t>аналіз </a:t>
            </a:r>
            <a:r>
              <a:rPr lang="uk-UA" sz="2200" b="1" dirty="0">
                <a:solidFill>
                  <a:srgbClr val="0C08A0"/>
                </a:solidFill>
                <a:latin typeface="+mn-lt"/>
              </a:rPr>
              <a:t>теоретичних методик </a:t>
            </a:r>
            <a:r>
              <a:rPr lang="uk-UA" sz="2200" b="1" dirty="0">
                <a:solidFill>
                  <a:srgbClr val="0C08A0"/>
                </a:solidFill>
                <a:latin typeface="+mn-lt"/>
              </a:rPr>
              <a:t>постановки експерименту</a:t>
            </a:r>
            <a:r>
              <a:rPr lang="uk-UA" sz="2200" b="1" dirty="0">
                <a:solidFill>
                  <a:srgbClr val="0C08A0"/>
                </a:solidFill>
                <a:latin typeface="+mn-lt"/>
              </a:rPr>
              <a:t>,</a:t>
            </a:r>
            <a:endParaRPr lang="ru-RU" sz="2200" b="1" dirty="0">
              <a:solidFill>
                <a:srgbClr val="0C08A0"/>
              </a:solidFill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200" b="1" dirty="0">
                <a:solidFill>
                  <a:srgbClr val="0C08A0"/>
                </a:solidFill>
                <a:latin typeface="+mn-lt"/>
              </a:rPr>
              <a:t>- експеримент,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200" b="1" dirty="0">
                <a:solidFill>
                  <a:srgbClr val="0C08A0"/>
                </a:solidFill>
                <a:latin typeface="+mn-lt"/>
              </a:rPr>
              <a:t>- статистична </a:t>
            </a:r>
            <a:r>
              <a:rPr lang="uk-UA" sz="2200" b="1" dirty="0">
                <a:solidFill>
                  <a:srgbClr val="0C08A0"/>
                </a:solidFill>
                <a:latin typeface="+mn-lt"/>
              </a:rPr>
              <a:t>обробка </a:t>
            </a:r>
            <a:r>
              <a:rPr lang="uk-UA" sz="2200" b="1" dirty="0">
                <a:solidFill>
                  <a:srgbClr val="0C08A0"/>
                </a:solidFill>
                <a:latin typeface="+mn-lt"/>
              </a:rPr>
              <a:t>результатів,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200" b="1" dirty="0">
                <a:solidFill>
                  <a:srgbClr val="0C08A0"/>
                </a:solidFill>
                <a:latin typeface="+mn-lt"/>
              </a:rPr>
              <a:t>- аналітична робота, висновки.</a:t>
            </a:r>
            <a:endParaRPr lang="ru-RU" sz="2200" b="1" dirty="0">
              <a:solidFill>
                <a:srgbClr val="0C08A0"/>
              </a:solidFill>
              <a:latin typeface="+mn-lt"/>
            </a:endParaRPr>
          </a:p>
        </p:txBody>
      </p:sp>
      <p:pic>
        <p:nvPicPr>
          <p:cNvPr id="16387" name="Picture 4" descr="http://www.classifieds24.ru/images/5920/5919822/large_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188913"/>
            <a:ext cx="1687513" cy="1223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6388" name="Picture 2" descr="C:\Documents and Settings\User\Рабочий стол\чса\3721828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3663" y="100013"/>
            <a:ext cx="3182937" cy="1714500"/>
          </a:xfrm>
          <a:prstGeom prst="rect">
            <a:avLst/>
          </a:prstGeom>
          <a:noFill/>
          <a:ln w="19050">
            <a:solidFill>
              <a:srgbClr val="0000CC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2" descr="D:\ПРЕЗЕНТАЦІЇ\Рисунок1.jpg"/>
          <p:cNvPicPr>
            <a:picLocks noChangeAspect="1" noChangeArrowheads="1"/>
          </p:cNvPicPr>
          <p:nvPr/>
        </p:nvPicPr>
        <p:blipFill>
          <a:blip r:embed="rId2"/>
          <a:srcRect l="9242"/>
          <a:stretch>
            <a:fillRect/>
          </a:stretch>
        </p:blipFill>
        <p:spPr bwMode="auto">
          <a:xfrm>
            <a:off x="-36513" y="4763"/>
            <a:ext cx="9180513" cy="688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0" name="Прямоугольник 2"/>
          <p:cNvSpPr>
            <a:spLocks noChangeArrowheads="1"/>
          </p:cNvSpPr>
          <p:nvPr/>
        </p:nvSpPr>
        <p:spPr bwMode="auto">
          <a:xfrm>
            <a:off x="6516688" y="115888"/>
            <a:ext cx="2519362" cy="339725"/>
          </a:xfrm>
          <a:prstGeom prst="rect">
            <a:avLst/>
          </a:prstGeom>
          <a:solidFill>
            <a:srgbClr val="A8FA7A"/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uk-UA" sz="1600" b="1">
                <a:solidFill>
                  <a:srgbClr val="FF0000"/>
                </a:solidFill>
                <a:latin typeface="Calibri" pitchFamily="34" charset="0"/>
              </a:rPr>
              <a:t>Теоретичні дослідження  </a:t>
            </a:r>
            <a:endParaRPr lang="ru-RU" sz="160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17411" name="Прямоугольник 3"/>
          <p:cNvSpPr>
            <a:spLocks noChangeArrowheads="1"/>
          </p:cNvSpPr>
          <p:nvPr/>
        </p:nvSpPr>
        <p:spPr bwMode="auto">
          <a:xfrm>
            <a:off x="107950" y="260350"/>
            <a:ext cx="3384550" cy="3786188"/>
          </a:xfrm>
          <a:prstGeom prst="rect">
            <a:avLst/>
          </a:prstGeom>
          <a:solidFill>
            <a:srgbClr val="8BE1FF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solidFill>
                  <a:srgbClr val="FF0000"/>
                </a:solidFill>
                <a:latin typeface="Calibri" pitchFamily="34" charset="0"/>
              </a:rPr>
              <a:t>Грунт </a:t>
            </a:r>
            <a:r>
              <a:rPr lang="ru-RU" sz="2000" b="1">
                <a:solidFill>
                  <a:srgbClr val="0C08A0"/>
                </a:solidFill>
                <a:latin typeface="Calibri" pitchFamily="34" charset="0"/>
              </a:rPr>
              <a:t>– верхній шар земної кори, без якого неможливий ріст рослин та існування людин та тварин. Грунти – один з найбільш важливих компонентів навколишнього середовища. Грунти сильно відрізняються за своїм складом і динамікою. В грунтах розрізняють тверду, рідинну та газову фази.  </a:t>
            </a:r>
          </a:p>
        </p:txBody>
      </p:sp>
      <p:sp>
        <p:nvSpPr>
          <p:cNvPr id="17412" name="Прямоугольник 4"/>
          <p:cNvSpPr>
            <a:spLocks noChangeArrowheads="1"/>
          </p:cNvSpPr>
          <p:nvPr/>
        </p:nvSpPr>
        <p:spPr bwMode="auto">
          <a:xfrm>
            <a:off x="5797550" y="557213"/>
            <a:ext cx="3168650" cy="3478212"/>
          </a:xfrm>
          <a:prstGeom prst="rect">
            <a:avLst/>
          </a:prstGeom>
          <a:solidFill>
            <a:srgbClr val="8BE1FF"/>
          </a:solidFill>
          <a:ln w="9525">
            <a:solidFill>
              <a:srgbClr val="0C08A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solidFill>
                  <a:srgbClr val="0C08A0"/>
                </a:solidFill>
                <a:latin typeface="Calibri" pitchFamily="34" charset="0"/>
              </a:rPr>
              <a:t>     Ґрунти є сполучною ланкою між атмосферою, гідросферою, літосферою і живими організмами.     </a:t>
            </a:r>
          </a:p>
          <a:p>
            <a:r>
              <a:rPr lang="ru-RU" sz="2000" b="1">
                <a:solidFill>
                  <a:srgbClr val="0C08A0"/>
                </a:solidFill>
                <a:latin typeface="Calibri" pitchFamily="34" charset="0"/>
              </a:rPr>
              <a:t>      Постійний обмін речовин: </a:t>
            </a:r>
            <a:r>
              <a:rPr lang="ru-RU" sz="2000" b="1" i="1">
                <a:solidFill>
                  <a:srgbClr val="FF0000"/>
                </a:solidFill>
                <a:latin typeface="Calibri" pitchFamily="34" charset="0"/>
              </a:rPr>
              <a:t>атмосфера </a:t>
            </a:r>
            <a:r>
              <a:rPr lang="ru-RU" sz="2000" b="1">
                <a:solidFill>
                  <a:srgbClr val="FF0000"/>
                </a:solidFill>
                <a:latin typeface="Calibri" pitchFamily="34" charset="0"/>
              </a:rPr>
              <a:t>↔ </a:t>
            </a:r>
            <a:r>
              <a:rPr lang="ru-RU" sz="2000" b="1" i="1">
                <a:solidFill>
                  <a:srgbClr val="FF0000"/>
                </a:solidFill>
                <a:latin typeface="Calibri" pitchFamily="34" charset="0"/>
              </a:rPr>
              <a:t>рослина </a:t>
            </a:r>
            <a:r>
              <a:rPr lang="ru-RU" sz="2000" b="1">
                <a:solidFill>
                  <a:srgbClr val="FF0000"/>
                </a:solidFill>
                <a:latin typeface="Calibri" pitchFamily="34" charset="0"/>
              </a:rPr>
              <a:t>↔ </a:t>
            </a:r>
            <a:r>
              <a:rPr lang="ru-RU" sz="2000" b="1" i="1">
                <a:solidFill>
                  <a:srgbClr val="FF0000"/>
                </a:solidFill>
                <a:latin typeface="Calibri" pitchFamily="34" charset="0"/>
              </a:rPr>
              <a:t>грунт </a:t>
            </a:r>
            <a:r>
              <a:rPr lang="ru-RU" sz="2000" b="1">
                <a:solidFill>
                  <a:srgbClr val="FF0000"/>
                </a:solidFill>
                <a:latin typeface="Calibri" pitchFamily="34" charset="0"/>
              </a:rPr>
              <a:t>↔ </a:t>
            </a:r>
            <a:r>
              <a:rPr lang="ru-RU" sz="2000" b="1" i="1">
                <a:solidFill>
                  <a:srgbClr val="FF0000"/>
                </a:solidFill>
                <a:latin typeface="Calibri" pitchFamily="34" charset="0"/>
              </a:rPr>
              <a:t>атмосфера </a:t>
            </a:r>
            <a:r>
              <a:rPr lang="ru-RU" sz="2000" b="1">
                <a:solidFill>
                  <a:srgbClr val="0C08A0"/>
                </a:solidFill>
                <a:latin typeface="Calibri" pitchFamily="34" charset="0"/>
              </a:rPr>
              <a:t>визначає координовану в часі та просторі сукупність біохімічних реакцій.</a:t>
            </a:r>
          </a:p>
        </p:txBody>
      </p:sp>
      <p:sp>
        <p:nvSpPr>
          <p:cNvPr id="17413" name="Прямоугольник 5"/>
          <p:cNvSpPr>
            <a:spLocks noChangeArrowheads="1"/>
          </p:cNvSpPr>
          <p:nvPr/>
        </p:nvSpPr>
        <p:spPr bwMode="auto">
          <a:xfrm>
            <a:off x="395288" y="4221163"/>
            <a:ext cx="8343900" cy="2554287"/>
          </a:xfrm>
          <a:prstGeom prst="rect">
            <a:avLst/>
          </a:prstGeom>
          <a:solidFill>
            <a:srgbClr val="8BE1FF"/>
          </a:solidFill>
          <a:ln w="9525">
            <a:solidFill>
              <a:srgbClr val="0C08A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 i="1">
                <a:solidFill>
                  <a:srgbClr val="FF0000"/>
                </a:solidFill>
                <a:latin typeface="Calibri" pitchFamily="34" charset="0"/>
              </a:rPr>
              <a:t>Екологічна роль ґрунтів </a:t>
            </a:r>
            <a:r>
              <a:rPr lang="ru-RU" sz="2000" b="1">
                <a:solidFill>
                  <a:srgbClr val="0C08A0"/>
                </a:solidFill>
                <a:latin typeface="Calibri" pitchFamily="34" charset="0"/>
              </a:rPr>
              <a:t>у біогеоценозах визначається як: </a:t>
            </a:r>
          </a:p>
          <a:p>
            <a:r>
              <a:rPr lang="ru-RU" sz="2000" b="1">
                <a:solidFill>
                  <a:srgbClr val="0C08A0"/>
                </a:solidFill>
                <a:latin typeface="Calibri" pitchFamily="34" charset="0"/>
              </a:rPr>
              <a:t>1) зосередження (депо) організмів, вологи, енергії, хімічних елементів; </a:t>
            </a:r>
          </a:p>
          <a:p>
            <a:r>
              <a:rPr lang="ru-RU" sz="2000" b="1">
                <a:solidFill>
                  <a:srgbClr val="0C08A0"/>
                </a:solidFill>
                <a:latin typeface="Calibri" pitchFamily="34" charset="0"/>
              </a:rPr>
              <a:t>2) життєвий простір, притулок або тимчасове житло; </a:t>
            </a:r>
          </a:p>
          <a:p>
            <a:r>
              <a:rPr lang="ru-RU" sz="2000" b="1">
                <a:solidFill>
                  <a:srgbClr val="0C08A0"/>
                </a:solidFill>
                <a:latin typeface="Calibri" pitchFamily="34" charset="0"/>
              </a:rPr>
              <a:t>3) стимулятор або інгібітор життєвих процесів; </a:t>
            </a:r>
          </a:p>
          <a:p>
            <a:r>
              <a:rPr lang="ru-RU" sz="2000" b="1">
                <a:solidFill>
                  <a:srgbClr val="0C08A0"/>
                </a:solidFill>
                <a:latin typeface="Calibri" pitchFamily="34" charset="0"/>
              </a:rPr>
              <a:t>4) дзеркало ландшафту, що відображає його екологічну сутність, історію; </a:t>
            </a:r>
          </a:p>
          <a:p>
            <a:r>
              <a:rPr lang="ru-RU" sz="2000" b="1">
                <a:solidFill>
                  <a:srgbClr val="0C08A0"/>
                </a:solidFill>
                <a:latin typeface="Calibri" pitchFamily="34" charset="0"/>
              </a:rPr>
              <a:t>5) субстрат і механічна опора для наземних організмів; </a:t>
            </a:r>
          </a:p>
          <a:p>
            <a:r>
              <a:rPr lang="ru-RU" sz="2000" b="1">
                <a:solidFill>
                  <a:srgbClr val="0C08A0"/>
                </a:solidFill>
                <a:latin typeface="Calibri" pitchFamily="34" charset="0"/>
              </a:rPr>
              <a:t>6) сигнальний фактор багатьох екологічних явищ і процесів,</a:t>
            </a:r>
          </a:p>
          <a:p>
            <a:r>
              <a:rPr lang="ru-RU" sz="2000" b="1">
                <a:solidFill>
                  <a:srgbClr val="0C08A0"/>
                </a:solidFill>
                <a:latin typeface="Calibri" pitchFamily="34" charset="0"/>
              </a:rPr>
              <a:t>7) сорбент речовин. </a:t>
            </a:r>
          </a:p>
        </p:txBody>
      </p:sp>
      <p:pic>
        <p:nvPicPr>
          <p:cNvPr id="17414" name="Picture 2" descr="http://www.agunlimited.com/images/SoilHorizons02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08400" y="115888"/>
            <a:ext cx="1871663" cy="39195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2" descr="D:\ПРЕЗЕНТАЦІЇ\Рисунок1.jpg"/>
          <p:cNvPicPr>
            <a:picLocks noChangeAspect="1" noChangeArrowheads="1"/>
          </p:cNvPicPr>
          <p:nvPr/>
        </p:nvPicPr>
        <p:blipFill>
          <a:blip r:embed="rId2"/>
          <a:srcRect l="9242"/>
          <a:stretch>
            <a:fillRect/>
          </a:stretch>
        </p:blipFill>
        <p:spPr bwMode="auto">
          <a:xfrm>
            <a:off x="0" y="-26988"/>
            <a:ext cx="9144000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4" name="Прямоугольник 2"/>
          <p:cNvSpPr>
            <a:spLocks noChangeArrowheads="1"/>
          </p:cNvSpPr>
          <p:nvPr/>
        </p:nvSpPr>
        <p:spPr bwMode="auto">
          <a:xfrm>
            <a:off x="6516688" y="115888"/>
            <a:ext cx="2519362" cy="339725"/>
          </a:xfrm>
          <a:prstGeom prst="rect">
            <a:avLst/>
          </a:prstGeom>
          <a:solidFill>
            <a:srgbClr val="A8FA7A"/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uk-UA" sz="1600" b="1">
                <a:solidFill>
                  <a:srgbClr val="FF0000"/>
                </a:solidFill>
                <a:latin typeface="Calibri" pitchFamily="34" charset="0"/>
              </a:rPr>
              <a:t>Теоретичні дослідження  </a:t>
            </a:r>
            <a:endParaRPr lang="ru-RU" sz="160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18435" name="Прямоугольник 3"/>
          <p:cNvSpPr>
            <a:spLocks noChangeArrowheads="1"/>
          </p:cNvSpPr>
          <p:nvPr/>
        </p:nvSpPr>
        <p:spPr bwMode="auto">
          <a:xfrm>
            <a:off x="2124075" y="139700"/>
            <a:ext cx="4176713" cy="523875"/>
          </a:xfrm>
          <a:prstGeom prst="rect">
            <a:avLst/>
          </a:prstGeom>
          <a:solidFill>
            <a:srgbClr val="5EFC62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>
                <a:solidFill>
                  <a:srgbClr val="FF0000"/>
                </a:solidFill>
                <a:latin typeface="Calibri" pitchFamily="34" charset="0"/>
              </a:rPr>
              <a:t>ТВЕРДА ФАЗА ГРУНТІВ </a:t>
            </a:r>
            <a:endParaRPr lang="ru-RU" sz="280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18436" name="Прямоугольник 4"/>
          <p:cNvSpPr>
            <a:spLocks noChangeArrowheads="1"/>
          </p:cNvSpPr>
          <p:nvPr/>
        </p:nvSpPr>
        <p:spPr bwMode="auto">
          <a:xfrm>
            <a:off x="250825" y="836613"/>
            <a:ext cx="8785225" cy="2554287"/>
          </a:xfrm>
          <a:prstGeom prst="rect">
            <a:avLst/>
          </a:prstGeom>
          <a:solidFill>
            <a:srgbClr val="8BE1FF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solidFill>
                  <a:srgbClr val="0C08A0"/>
                </a:solidFill>
                <a:latin typeface="Calibri" pitchFamily="34" charset="0"/>
              </a:rPr>
              <a:t>     Тверда фаза складається з органічних речовин та мінералів - силікати та алюмосилікати, сполуки силіцію, алюмінію, заліза та кальцію, оксиди (в основному оксиди заліза та алюмінію), карбонати металів, сульфат кальцію. </a:t>
            </a:r>
          </a:p>
          <a:p>
            <a:r>
              <a:rPr lang="ru-RU" sz="2000" b="1">
                <a:solidFill>
                  <a:srgbClr val="0C08A0"/>
                </a:solidFill>
                <a:latin typeface="Calibri" pitchFamily="34" charset="0"/>
              </a:rPr>
              <a:t>     Органічна фракція грунтів – це гетерогенна суміш продуктів мікробіологічного та хімічного розкладу органічних залишків. Ця фракція складає невелику частину твердої фази грунтів, але найбільш сильно впливає на фізичні  та хімічні властивості в цілому (гумусові речовини, гумінові кислоти, полісахариди, поліпептиди, лігнін).</a:t>
            </a:r>
          </a:p>
        </p:txBody>
      </p:sp>
      <p:sp>
        <p:nvSpPr>
          <p:cNvPr id="18437" name="Прямоугольник 7"/>
          <p:cNvSpPr>
            <a:spLocks noChangeArrowheads="1"/>
          </p:cNvSpPr>
          <p:nvPr/>
        </p:nvSpPr>
        <p:spPr bwMode="auto">
          <a:xfrm>
            <a:off x="250825" y="4514850"/>
            <a:ext cx="8785225" cy="1938338"/>
          </a:xfrm>
          <a:prstGeom prst="rect">
            <a:avLst/>
          </a:prstGeom>
          <a:solidFill>
            <a:srgbClr val="8BE1FF"/>
          </a:solidFill>
          <a:ln w="9525">
            <a:solidFill>
              <a:srgbClr val="0C08A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solidFill>
                  <a:srgbClr val="0C08A0"/>
                </a:solidFill>
                <a:latin typeface="Calibri" pitchFamily="34" charset="0"/>
              </a:rPr>
              <a:t>     Газова фаза грунтів - атмосфера грунту, де знаходяться найбільш леткі органічні та неорганічні сполуки у вигляді пари в порах грунту. Газова фаза грунту за своїм складом подібна до атмосфери, яка міститься над грунтом. Об’єм газової фази грунту залежить від пористості грунту та вмісту вологи.</a:t>
            </a:r>
          </a:p>
          <a:p>
            <a:r>
              <a:rPr lang="ru-RU" sz="2000" b="1">
                <a:solidFill>
                  <a:srgbClr val="0C08A0"/>
                </a:solidFill>
                <a:latin typeface="Calibri" pitchFamily="34" charset="0"/>
              </a:rPr>
              <a:t>       В атмосфері грунту присутні основні атмосферні гази СО₂, </a:t>
            </a:r>
            <a:r>
              <a:rPr lang="en-US" sz="2000" b="1">
                <a:solidFill>
                  <a:srgbClr val="0C08A0"/>
                </a:solidFill>
                <a:latin typeface="Calibri" pitchFamily="34" charset="0"/>
              </a:rPr>
              <a:t>N₂, </a:t>
            </a:r>
            <a:r>
              <a:rPr lang="uk-UA" sz="2000" b="1">
                <a:solidFill>
                  <a:srgbClr val="0C08A0"/>
                </a:solidFill>
                <a:latin typeface="Calibri" pitchFamily="34" charset="0"/>
              </a:rPr>
              <a:t>О₂ та н</a:t>
            </a:r>
            <a:r>
              <a:rPr lang="ru-RU" sz="2000" b="1">
                <a:solidFill>
                  <a:srgbClr val="0C08A0"/>
                </a:solidFill>
                <a:latin typeface="Calibri" pitchFamily="34" charset="0"/>
              </a:rPr>
              <a:t>айбільш розчинні та іонізовані у воді гази – </a:t>
            </a:r>
            <a:r>
              <a:rPr lang="en-US" sz="2000" b="1">
                <a:solidFill>
                  <a:srgbClr val="0C08A0"/>
                </a:solidFill>
                <a:latin typeface="Calibri" pitchFamily="34" charset="0"/>
              </a:rPr>
              <a:t>N</a:t>
            </a:r>
            <a:r>
              <a:rPr lang="uk-UA" sz="2000" b="1">
                <a:solidFill>
                  <a:srgbClr val="0C08A0"/>
                </a:solidFill>
                <a:latin typeface="Calibri" pitchFamily="34" charset="0"/>
              </a:rPr>
              <a:t>Н₃</a:t>
            </a:r>
            <a:r>
              <a:rPr lang="en-US" sz="2000" b="1" baseline="30000">
                <a:solidFill>
                  <a:srgbClr val="0C08A0"/>
                </a:solidFill>
                <a:latin typeface="Calibri" pitchFamily="34" charset="0"/>
              </a:rPr>
              <a:t> </a:t>
            </a:r>
            <a:r>
              <a:rPr lang="ru-RU" sz="2000" b="1">
                <a:solidFill>
                  <a:srgbClr val="0C08A0"/>
                </a:solidFill>
                <a:latin typeface="Calibri" pitchFamily="34" charset="0"/>
              </a:rPr>
              <a:t>та </a:t>
            </a:r>
            <a:r>
              <a:rPr lang="uk-UA" sz="2000" b="1">
                <a:solidFill>
                  <a:srgbClr val="0C08A0"/>
                </a:solidFill>
                <a:latin typeface="Calibri" pitchFamily="34" charset="0"/>
              </a:rPr>
              <a:t>Н₂</a:t>
            </a:r>
            <a:r>
              <a:rPr lang="en-US" sz="2000" b="1">
                <a:solidFill>
                  <a:srgbClr val="0C08A0"/>
                </a:solidFill>
                <a:latin typeface="Calibri" pitchFamily="34" charset="0"/>
              </a:rPr>
              <a:t>S. </a:t>
            </a:r>
            <a:endParaRPr lang="ru-RU" sz="2000" b="1">
              <a:solidFill>
                <a:srgbClr val="0C08A0"/>
              </a:solidFill>
              <a:latin typeface="Calibri" pitchFamily="34" charset="0"/>
            </a:endParaRPr>
          </a:p>
        </p:txBody>
      </p:sp>
      <p:sp>
        <p:nvSpPr>
          <p:cNvPr id="18438" name="Прямоугольник 8"/>
          <p:cNvSpPr>
            <a:spLocks noChangeArrowheads="1"/>
          </p:cNvSpPr>
          <p:nvPr/>
        </p:nvSpPr>
        <p:spPr bwMode="auto">
          <a:xfrm>
            <a:off x="2195513" y="3697288"/>
            <a:ext cx="4176712" cy="523875"/>
          </a:xfrm>
          <a:prstGeom prst="rect">
            <a:avLst/>
          </a:prstGeom>
          <a:solidFill>
            <a:srgbClr val="5EFC62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>
                <a:solidFill>
                  <a:srgbClr val="FF0000"/>
                </a:solidFill>
                <a:latin typeface="Calibri" pitchFamily="34" charset="0"/>
              </a:rPr>
              <a:t>ГАЗОВА ФАЗА ГРУНТІВ </a:t>
            </a:r>
            <a:endParaRPr lang="ru-RU" sz="2800">
              <a:solidFill>
                <a:srgbClr val="FF0000"/>
              </a:solidFill>
              <a:latin typeface="Calibri" pitchFamily="34" charset="0"/>
            </a:endParaRPr>
          </a:p>
        </p:txBody>
      </p:sp>
      <p:pic>
        <p:nvPicPr>
          <p:cNvPr id="18439" name="Picture 2" descr="http://www.bellezzaebenessere.eu/wp-content/uploads/2015/11/img24479_0_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9925" y="3213100"/>
            <a:ext cx="1800225" cy="11017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2" descr="D:\ПРЕЗЕНТАЦІЇ\Рисунок1.jpg"/>
          <p:cNvPicPr>
            <a:picLocks noChangeAspect="1" noChangeArrowheads="1"/>
          </p:cNvPicPr>
          <p:nvPr/>
        </p:nvPicPr>
        <p:blipFill>
          <a:blip r:embed="rId2"/>
          <a:srcRect l="9242"/>
          <a:stretch>
            <a:fillRect/>
          </a:stretch>
        </p:blipFill>
        <p:spPr bwMode="auto">
          <a:xfrm>
            <a:off x="0" y="0"/>
            <a:ext cx="9144000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8" name="Прямоугольник 2"/>
          <p:cNvSpPr>
            <a:spLocks noChangeArrowheads="1"/>
          </p:cNvSpPr>
          <p:nvPr/>
        </p:nvSpPr>
        <p:spPr bwMode="auto">
          <a:xfrm>
            <a:off x="6516688" y="115888"/>
            <a:ext cx="2519362" cy="339725"/>
          </a:xfrm>
          <a:prstGeom prst="rect">
            <a:avLst/>
          </a:prstGeom>
          <a:solidFill>
            <a:srgbClr val="A8FA7A"/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uk-UA" sz="1600" b="1">
                <a:solidFill>
                  <a:srgbClr val="FF0000"/>
                </a:solidFill>
                <a:latin typeface="Calibri" pitchFamily="34" charset="0"/>
              </a:rPr>
              <a:t>Теоретичні дослідження  </a:t>
            </a:r>
            <a:endParaRPr lang="ru-RU" sz="160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19459" name="Прямоугольник 3"/>
          <p:cNvSpPr>
            <a:spLocks noChangeArrowheads="1"/>
          </p:cNvSpPr>
          <p:nvPr/>
        </p:nvSpPr>
        <p:spPr bwMode="auto">
          <a:xfrm>
            <a:off x="2051050" y="476250"/>
            <a:ext cx="4176713" cy="523875"/>
          </a:xfrm>
          <a:prstGeom prst="rect">
            <a:avLst/>
          </a:prstGeom>
          <a:solidFill>
            <a:srgbClr val="5EFC62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>
                <a:solidFill>
                  <a:srgbClr val="FF0000"/>
                </a:solidFill>
                <a:latin typeface="Calibri" pitchFamily="34" charset="0"/>
              </a:rPr>
              <a:t>РІДИННА ФАЗА ГРУНТІВ </a:t>
            </a:r>
            <a:endParaRPr lang="ru-RU" sz="280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19460" name="Прямоугольник 4"/>
          <p:cNvSpPr>
            <a:spLocks noChangeArrowheads="1"/>
          </p:cNvSpPr>
          <p:nvPr/>
        </p:nvSpPr>
        <p:spPr bwMode="auto">
          <a:xfrm>
            <a:off x="395288" y="1196975"/>
            <a:ext cx="4321175" cy="4092575"/>
          </a:xfrm>
          <a:prstGeom prst="rect">
            <a:avLst/>
          </a:prstGeom>
          <a:solidFill>
            <a:srgbClr val="8BE1FF"/>
          </a:solidFill>
          <a:ln w="9525">
            <a:solidFill>
              <a:srgbClr val="0C08A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solidFill>
                  <a:srgbClr val="0C08A0"/>
                </a:solidFill>
                <a:latin typeface="Calibri" pitchFamily="34" charset="0"/>
              </a:rPr>
              <a:t>     Рідинна фаза - неорганічні іони та розчинні органічні сполуки, які містяться в водному розчині грунту.  Рідинна фаза – це електролітичний розчин, в якому знаходяться неорганічні та органічні іони та неіонізовані молекули.     </a:t>
            </a:r>
          </a:p>
          <a:p>
            <a:r>
              <a:rPr lang="ru-RU" sz="2000" b="1">
                <a:solidFill>
                  <a:srgbClr val="0C08A0"/>
                </a:solidFill>
                <a:latin typeface="Calibri" pitchFamily="34" charset="0"/>
              </a:rPr>
              <a:t>     Склад рідинної фази грунтів обумовлений дощовими водами, іригаційними водами, використанням пестицидів та фунгіцидів, стічними водами різних підприємств.</a:t>
            </a:r>
          </a:p>
        </p:txBody>
      </p:sp>
      <p:sp>
        <p:nvSpPr>
          <p:cNvPr id="19461" name="Прямоугольник 6"/>
          <p:cNvSpPr>
            <a:spLocks noChangeArrowheads="1"/>
          </p:cNvSpPr>
          <p:nvPr/>
        </p:nvSpPr>
        <p:spPr bwMode="auto">
          <a:xfrm>
            <a:off x="4932363" y="1196975"/>
            <a:ext cx="3960812" cy="3170238"/>
          </a:xfrm>
          <a:prstGeom prst="rect">
            <a:avLst/>
          </a:prstGeom>
          <a:solidFill>
            <a:srgbClr val="8BE1FF"/>
          </a:solidFill>
          <a:ln w="9525">
            <a:solidFill>
              <a:srgbClr val="0C08A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solidFill>
                  <a:srgbClr val="0C08A0"/>
                </a:solidFill>
                <a:latin typeface="Calibri" pitchFamily="34" charset="0"/>
              </a:rPr>
              <a:t>      Хімічні властивості водного розчину грунтів:</a:t>
            </a:r>
          </a:p>
          <a:p>
            <a:r>
              <a:rPr lang="ru-RU" sz="2000" b="1">
                <a:solidFill>
                  <a:srgbClr val="0C08A0"/>
                </a:solidFill>
                <a:latin typeface="Calibri" pitchFamily="34" charset="0"/>
              </a:rPr>
              <a:t>- кислотність або лужність (рН);</a:t>
            </a:r>
          </a:p>
          <a:p>
            <a:r>
              <a:rPr lang="ru-RU" sz="2000" b="1">
                <a:solidFill>
                  <a:srgbClr val="0C08A0"/>
                </a:solidFill>
                <a:latin typeface="Calibri" pitchFamily="34" charset="0"/>
              </a:rPr>
              <a:t>- солонцюватість або загальний вміст солей (іони </a:t>
            </a:r>
            <a:r>
              <a:rPr lang="en-US" sz="2000" b="1">
                <a:solidFill>
                  <a:srgbClr val="0C08A0"/>
                </a:solidFill>
                <a:latin typeface="Calibri" pitchFamily="34" charset="0"/>
              </a:rPr>
              <a:t>Cl</a:t>
            </a:r>
            <a:r>
              <a:rPr lang="en-US" sz="2000" b="1" baseline="30000">
                <a:solidFill>
                  <a:srgbClr val="0C08A0"/>
                </a:solidFill>
                <a:latin typeface="Calibri" pitchFamily="34" charset="0"/>
              </a:rPr>
              <a:t>-</a:t>
            </a:r>
            <a:r>
              <a:rPr lang="en-US" sz="2000" b="1">
                <a:solidFill>
                  <a:srgbClr val="0C08A0"/>
                </a:solidFill>
                <a:latin typeface="Calibri" pitchFamily="34" charset="0"/>
              </a:rPr>
              <a:t>, S</a:t>
            </a:r>
            <a:r>
              <a:rPr lang="uk-UA" sz="2000" b="1">
                <a:solidFill>
                  <a:srgbClr val="0C08A0"/>
                </a:solidFill>
                <a:latin typeface="Calibri" pitchFamily="34" charset="0"/>
              </a:rPr>
              <a:t>О₄</a:t>
            </a:r>
            <a:r>
              <a:rPr lang="en-US" sz="2000" b="1" baseline="30000">
                <a:solidFill>
                  <a:srgbClr val="0C08A0"/>
                </a:solidFill>
                <a:latin typeface="Calibri" pitchFamily="34" charset="0"/>
              </a:rPr>
              <a:t>2-</a:t>
            </a:r>
            <a:r>
              <a:rPr lang="en-US" sz="2000" b="1">
                <a:solidFill>
                  <a:srgbClr val="0C08A0"/>
                </a:solidFill>
                <a:latin typeface="Calibri" pitchFamily="34" charset="0"/>
              </a:rPr>
              <a:t>, NO</a:t>
            </a:r>
            <a:r>
              <a:rPr lang="en-US" sz="2000" b="1" baseline="30000">
                <a:solidFill>
                  <a:srgbClr val="0C08A0"/>
                </a:solidFill>
                <a:latin typeface="Calibri" pitchFamily="34" charset="0"/>
              </a:rPr>
              <a:t>3-</a:t>
            </a:r>
            <a:r>
              <a:rPr lang="en-US" sz="2000" b="1">
                <a:solidFill>
                  <a:srgbClr val="0C08A0"/>
                </a:solidFill>
                <a:latin typeface="Calibri" pitchFamily="34" charset="0"/>
              </a:rPr>
              <a:t>, Ca</a:t>
            </a:r>
            <a:r>
              <a:rPr lang="en-US" sz="2000" b="1" baseline="30000">
                <a:solidFill>
                  <a:srgbClr val="0C08A0"/>
                </a:solidFill>
                <a:latin typeface="Calibri" pitchFamily="34" charset="0"/>
              </a:rPr>
              <a:t>2+</a:t>
            </a:r>
            <a:r>
              <a:rPr lang="en-US" sz="2000" b="1">
                <a:solidFill>
                  <a:srgbClr val="0C08A0"/>
                </a:solidFill>
                <a:latin typeface="Calibri" pitchFamily="34" charset="0"/>
              </a:rPr>
              <a:t>, Mg</a:t>
            </a:r>
            <a:r>
              <a:rPr lang="en-US" sz="2000" b="1" baseline="30000">
                <a:solidFill>
                  <a:srgbClr val="0C08A0"/>
                </a:solidFill>
                <a:latin typeface="Calibri" pitchFamily="34" charset="0"/>
              </a:rPr>
              <a:t>2+</a:t>
            </a:r>
            <a:r>
              <a:rPr lang="en-US" sz="2000" b="1">
                <a:solidFill>
                  <a:srgbClr val="0C08A0"/>
                </a:solidFill>
                <a:latin typeface="Calibri" pitchFamily="34" charset="0"/>
              </a:rPr>
              <a:t>, Na</a:t>
            </a:r>
            <a:r>
              <a:rPr lang="en-US" sz="2000" b="1" baseline="30000">
                <a:solidFill>
                  <a:srgbClr val="0C08A0"/>
                </a:solidFill>
                <a:latin typeface="Calibri" pitchFamily="34" charset="0"/>
              </a:rPr>
              <a:t>+</a:t>
            </a:r>
            <a:r>
              <a:rPr lang="en-US" sz="2000" b="1">
                <a:solidFill>
                  <a:srgbClr val="0C08A0"/>
                </a:solidFill>
                <a:latin typeface="Calibri" pitchFamily="34" charset="0"/>
              </a:rPr>
              <a:t>, K</a:t>
            </a:r>
            <a:r>
              <a:rPr lang="en-US" sz="2000" b="1" baseline="30000">
                <a:solidFill>
                  <a:srgbClr val="0C08A0"/>
                </a:solidFill>
                <a:latin typeface="Calibri" pitchFamily="34" charset="0"/>
              </a:rPr>
              <a:t>+</a:t>
            </a:r>
            <a:r>
              <a:rPr lang="en-US" sz="2000" b="1">
                <a:solidFill>
                  <a:srgbClr val="0C08A0"/>
                </a:solidFill>
                <a:latin typeface="Calibri" pitchFamily="34" charset="0"/>
              </a:rPr>
              <a:t>); </a:t>
            </a:r>
            <a:endParaRPr lang="uk-UA" sz="2000" b="1">
              <a:solidFill>
                <a:srgbClr val="0C08A0"/>
              </a:solidFill>
              <a:latin typeface="Calibri" pitchFamily="34" charset="0"/>
            </a:endParaRPr>
          </a:p>
          <a:p>
            <a:r>
              <a:rPr lang="ru-RU" sz="2000" b="1">
                <a:solidFill>
                  <a:srgbClr val="0C08A0"/>
                </a:solidFill>
                <a:latin typeface="Calibri" pitchFamily="34" charset="0"/>
              </a:rPr>
              <a:t>- вміст неорганічних мікроеле- ментів, (лужноземельні, перехідні та важкі метали; </a:t>
            </a:r>
          </a:p>
          <a:p>
            <a:r>
              <a:rPr lang="ru-RU" sz="2000" b="1">
                <a:solidFill>
                  <a:srgbClr val="0C08A0"/>
                </a:solidFill>
                <a:latin typeface="Calibri" pitchFamily="34" charset="0"/>
              </a:rPr>
              <a:t>- вміст органічних мікроречовин.</a:t>
            </a:r>
          </a:p>
        </p:txBody>
      </p:sp>
      <p:pic>
        <p:nvPicPr>
          <p:cNvPr id="19462" name="Рисунок 7" descr="http://img-a.photosight.ru/c4a/6408464_large.jpg"/>
          <p:cNvPicPr>
            <a:picLocks noChangeAspect="1" noChangeArrowheads="1"/>
          </p:cNvPicPr>
          <p:nvPr/>
        </p:nvPicPr>
        <p:blipFill>
          <a:blip r:embed="rId3"/>
          <a:srcRect l="42194" t="28571" r="26208" b="23907"/>
          <a:stretch>
            <a:fillRect/>
          </a:stretch>
        </p:blipFill>
        <p:spPr bwMode="auto">
          <a:xfrm>
            <a:off x="7164388" y="5013325"/>
            <a:ext cx="1511300" cy="15113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9463" name="Picture 2" descr="http://blog.florium.ua/wp-content/uploads/rostock-201227_960_72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950" y="44450"/>
            <a:ext cx="1511300" cy="9556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0825" y="277813"/>
            <a:ext cx="3960813" cy="6246812"/>
          </a:xfrm>
          <a:prstGeom prst="rect">
            <a:avLst/>
          </a:prstGeom>
          <a:solidFill>
            <a:srgbClr val="8BE1FF"/>
          </a:solidFill>
          <a:ln>
            <a:solidFill>
              <a:srgbClr val="002060"/>
            </a:solidFill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0C08A0"/>
                </a:solidFill>
                <a:latin typeface="+mn-lt"/>
              </a:rPr>
              <a:t>         Державна екологічна інспекція в Сумській області (2015 рік) основними причинами погіршення екологічного стану </a:t>
            </a:r>
            <a:r>
              <a:rPr lang="uk-UA" sz="2000" b="1" dirty="0" err="1">
                <a:solidFill>
                  <a:srgbClr val="0C08A0"/>
                </a:solidFill>
                <a:latin typeface="+mn-lt"/>
              </a:rPr>
              <a:t>грунтів</a:t>
            </a:r>
            <a:r>
              <a:rPr lang="uk-UA" sz="2000" b="1" dirty="0">
                <a:solidFill>
                  <a:srgbClr val="0C08A0"/>
                </a:solidFill>
                <a:latin typeface="+mn-lt"/>
              </a:rPr>
              <a:t> визначає: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uk-UA" sz="2000" b="1" dirty="0">
                <a:solidFill>
                  <a:srgbClr val="0C08A0"/>
                </a:solidFill>
                <a:latin typeface="+mn-lt"/>
              </a:rPr>
              <a:t>відсутність </a:t>
            </a:r>
            <a:r>
              <a:rPr lang="uk-UA" sz="2000" b="1" dirty="0" err="1">
                <a:solidFill>
                  <a:srgbClr val="0C08A0"/>
                </a:solidFill>
                <a:latin typeface="+mn-lt"/>
              </a:rPr>
              <a:t>грунтозахисних</a:t>
            </a:r>
            <a:r>
              <a:rPr lang="uk-UA" sz="2000" b="1" dirty="0">
                <a:solidFill>
                  <a:srgbClr val="0C08A0"/>
                </a:solidFill>
                <a:latin typeface="+mn-lt"/>
              </a:rPr>
              <a:t> технологій обробітку </a:t>
            </a:r>
            <a:r>
              <a:rPr lang="uk-UA" sz="2000" b="1" dirty="0" err="1">
                <a:solidFill>
                  <a:srgbClr val="0C08A0"/>
                </a:solidFill>
                <a:latin typeface="+mn-lt"/>
              </a:rPr>
              <a:t>грунту</a:t>
            </a:r>
            <a:r>
              <a:rPr lang="uk-UA" sz="2000" b="1" dirty="0">
                <a:solidFill>
                  <a:srgbClr val="0C08A0"/>
                </a:solidFill>
                <a:latin typeface="+mn-lt"/>
              </a:rPr>
              <a:t>,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uk-UA" sz="2000" b="1" dirty="0">
                <a:solidFill>
                  <a:srgbClr val="0C08A0"/>
                </a:solidFill>
                <a:latin typeface="+mn-lt"/>
              </a:rPr>
              <a:t>Відсутність наукового землеробства,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uk-UA" sz="2000" b="1" dirty="0">
                <a:solidFill>
                  <a:srgbClr val="0C08A0"/>
                </a:solidFill>
                <a:latin typeface="+mn-lt"/>
              </a:rPr>
              <a:t>з</a:t>
            </a:r>
            <a:r>
              <a:rPr lang="uk-UA" sz="2000" b="1" dirty="0">
                <a:solidFill>
                  <a:srgbClr val="0C08A0"/>
                </a:solidFill>
                <a:latin typeface="+mn-lt"/>
              </a:rPr>
              <a:t>абруднення </a:t>
            </a:r>
            <a:r>
              <a:rPr lang="uk-UA" sz="2000" b="1" dirty="0" err="1">
                <a:solidFill>
                  <a:srgbClr val="0C08A0"/>
                </a:solidFill>
                <a:latin typeface="+mn-lt"/>
              </a:rPr>
              <a:t>високомінера-</a:t>
            </a:r>
            <a:r>
              <a:rPr lang="uk-UA" sz="2000" b="1" dirty="0">
                <a:solidFill>
                  <a:srgbClr val="0C08A0"/>
                </a:solidFill>
                <a:latin typeface="+mn-lt"/>
              </a:rPr>
              <a:t> </a:t>
            </a:r>
            <a:r>
              <a:rPr lang="uk-UA" sz="2000" b="1" dirty="0" err="1">
                <a:solidFill>
                  <a:srgbClr val="0C08A0"/>
                </a:solidFill>
                <a:latin typeface="+mn-lt"/>
              </a:rPr>
              <a:t>лізованими</a:t>
            </a:r>
            <a:r>
              <a:rPr lang="uk-UA" sz="2000" b="1" dirty="0">
                <a:solidFill>
                  <a:srgbClr val="0C08A0"/>
                </a:solidFill>
                <a:latin typeface="+mn-lt"/>
              </a:rPr>
              <a:t> пластовими водами та нафтою,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uk-UA" sz="2000" b="1" dirty="0" err="1">
                <a:solidFill>
                  <a:srgbClr val="0C08A0"/>
                </a:solidFill>
                <a:latin typeface="+mn-lt"/>
              </a:rPr>
              <a:t>закислення</a:t>
            </a:r>
            <a:r>
              <a:rPr lang="uk-UA" sz="2000" b="1" dirty="0">
                <a:solidFill>
                  <a:srgbClr val="0C08A0"/>
                </a:solidFill>
                <a:latin typeface="+mn-lt"/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0C08A0"/>
                </a:solidFill>
                <a:latin typeface="+mn-lt"/>
              </a:rPr>
              <a:t> </a:t>
            </a:r>
            <a:r>
              <a:rPr lang="uk-UA" sz="2000" b="1" dirty="0">
                <a:solidFill>
                  <a:srgbClr val="0C08A0"/>
                </a:solidFill>
                <a:latin typeface="+mn-lt"/>
              </a:rPr>
              <a:t>    Основними забруднюючими підприємствами є </a:t>
            </a:r>
            <a:r>
              <a:rPr lang="uk-UA" sz="2000" b="1" dirty="0" err="1">
                <a:solidFill>
                  <a:srgbClr val="0C08A0"/>
                </a:solidFill>
                <a:latin typeface="+mn-lt"/>
              </a:rPr>
              <a:t>Нафтогазо-</a:t>
            </a:r>
            <a:r>
              <a:rPr lang="uk-UA" sz="2000" b="1" dirty="0">
                <a:solidFill>
                  <a:srgbClr val="0C08A0"/>
                </a:solidFill>
                <a:latin typeface="+mn-lt"/>
              </a:rPr>
              <a:t> видобувне управління (НГВУ) «</a:t>
            </a:r>
            <a:r>
              <a:rPr lang="uk-UA" sz="2000" b="1" dirty="0" err="1">
                <a:solidFill>
                  <a:srgbClr val="0C08A0"/>
                </a:solidFill>
                <a:latin typeface="+mn-lt"/>
              </a:rPr>
              <a:t>Охтирканафтогаз</a:t>
            </a:r>
            <a:r>
              <a:rPr lang="uk-UA" sz="2000" b="1" dirty="0">
                <a:solidFill>
                  <a:srgbClr val="0C08A0"/>
                </a:solidFill>
                <a:latin typeface="+mn-lt"/>
              </a:rPr>
              <a:t>», </a:t>
            </a:r>
            <a:r>
              <a:rPr lang="uk-UA" sz="2000" b="1" dirty="0" err="1">
                <a:solidFill>
                  <a:srgbClr val="0C08A0"/>
                </a:solidFill>
                <a:latin typeface="+mn-lt"/>
              </a:rPr>
              <a:t>Качанівський</a:t>
            </a:r>
            <a:r>
              <a:rPr lang="uk-UA" sz="2000" b="1" dirty="0">
                <a:solidFill>
                  <a:srgbClr val="0C08A0"/>
                </a:solidFill>
                <a:latin typeface="+mn-lt"/>
              </a:rPr>
              <a:t> газопереробний завад «ГПЗ»  та дрібні </a:t>
            </a:r>
            <a:r>
              <a:rPr lang="uk-UA" sz="2000" b="1" dirty="0" err="1">
                <a:solidFill>
                  <a:srgbClr val="0C08A0"/>
                </a:solidFill>
                <a:latin typeface="+mn-lt"/>
              </a:rPr>
              <a:t>сільсько-</a:t>
            </a:r>
            <a:r>
              <a:rPr lang="uk-UA" sz="2000" b="1" dirty="0">
                <a:solidFill>
                  <a:srgbClr val="0C08A0"/>
                </a:solidFill>
                <a:latin typeface="+mn-lt"/>
              </a:rPr>
              <a:t> господарські підприємства.</a:t>
            </a:r>
            <a:endParaRPr lang="ru-RU" sz="2000" b="1" dirty="0">
              <a:solidFill>
                <a:srgbClr val="0C08A0"/>
              </a:solidFill>
              <a:latin typeface="+mn-lt"/>
            </a:endParaRPr>
          </a:p>
        </p:txBody>
      </p:sp>
      <p:sp>
        <p:nvSpPr>
          <p:cNvPr id="20483" name="Прямоугольник 3"/>
          <p:cNvSpPr>
            <a:spLocks noChangeArrowheads="1"/>
          </p:cNvSpPr>
          <p:nvPr/>
        </p:nvSpPr>
        <p:spPr bwMode="auto">
          <a:xfrm>
            <a:off x="6588125" y="44450"/>
            <a:ext cx="2520950" cy="338138"/>
          </a:xfrm>
          <a:prstGeom prst="rect">
            <a:avLst/>
          </a:prstGeom>
          <a:solidFill>
            <a:srgbClr val="A8FA7A"/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uk-UA" sz="1600" b="1">
                <a:solidFill>
                  <a:srgbClr val="FF0000"/>
                </a:solidFill>
                <a:latin typeface="Calibri" pitchFamily="34" charset="0"/>
              </a:rPr>
              <a:t>Теоретичні дослідження  </a:t>
            </a:r>
            <a:endParaRPr lang="ru-RU" sz="1600">
              <a:solidFill>
                <a:srgbClr val="FF0000"/>
              </a:solidFill>
              <a:latin typeface="Calibri" pitchFamily="34" charset="0"/>
            </a:endParaRPr>
          </a:p>
        </p:txBody>
      </p:sp>
      <p:pic>
        <p:nvPicPr>
          <p:cNvPr id="20484" name="Рисунок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32588" y="5145088"/>
            <a:ext cx="2216150" cy="14589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0485" name="Объект 3"/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8263" y="2708275"/>
            <a:ext cx="3887787" cy="2359025"/>
          </a:xfrm>
          <a:prstGeom prst="rect">
            <a:avLst/>
          </a:prstGeom>
          <a:noFill/>
          <a:ln w="19050">
            <a:solidFill>
              <a:srgbClr val="0C08A0"/>
            </a:solidFill>
            <a:miter lim="800000"/>
            <a:headEnd/>
            <a:tailEnd/>
          </a:ln>
        </p:spPr>
      </p:pic>
      <p:pic>
        <p:nvPicPr>
          <p:cNvPr id="20486" name="Рисунок 6"/>
          <p:cNvPicPr>
            <a:picLocks noChangeAspect="1" noChangeArrowheads="1"/>
          </p:cNvPicPr>
          <p:nvPr/>
        </p:nvPicPr>
        <p:blipFill>
          <a:blip r:embed="rId4"/>
          <a:srcRect t="8667"/>
          <a:stretch>
            <a:fillRect/>
          </a:stretch>
        </p:blipFill>
        <p:spPr bwMode="auto">
          <a:xfrm>
            <a:off x="4500563" y="455613"/>
            <a:ext cx="2735262" cy="2109787"/>
          </a:xfrm>
          <a:prstGeom prst="rect">
            <a:avLst/>
          </a:prstGeom>
          <a:noFill/>
          <a:ln w="9525">
            <a:solidFill>
              <a:srgbClr val="0C08A0"/>
            </a:solidFill>
            <a:miter lim="800000"/>
            <a:headEnd/>
            <a:tailEnd/>
          </a:ln>
        </p:spPr>
      </p:pic>
      <p:pic>
        <p:nvPicPr>
          <p:cNvPr id="20487" name="Рисунок 7"/>
          <p:cNvPicPr>
            <a:picLocks noChangeAspect="1" noChangeArrowheads="1"/>
          </p:cNvPicPr>
          <p:nvPr/>
        </p:nvPicPr>
        <p:blipFill>
          <a:blip r:embed="rId5"/>
          <a:srcRect t="12444" b="17087"/>
          <a:stretch>
            <a:fillRect/>
          </a:stretch>
        </p:blipFill>
        <p:spPr bwMode="auto">
          <a:xfrm>
            <a:off x="4281488" y="5157788"/>
            <a:ext cx="2174875" cy="1471612"/>
          </a:xfrm>
          <a:prstGeom prst="rect">
            <a:avLst/>
          </a:prstGeom>
          <a:noFill/>
          <a:ln w="9525">
            <a:solidFill>
              <a:srgbClr val="0C08A0"/>
            </a:solidFill>
            <a:miter lim="800000"/>
            <a:headEnd/>
            <a:tailEnd/>
          </a:ln>
        </p:spPr>
      </p:pic>
      <p:sp>
        <p:nvSpPr>
          <p:cNvPr id="20488" name="Прямоугольник 8"/>
          <p:cNvSpPr>
            <a:spLocks noChangeArrowheads="1"/>
          </p:cNvSpPr>
          <p:nvPr/>
        </p:nvSpPr>
        <p:spPr bwMode="auto">
          <a:xfrm>
            <a:off x="4932363" y="6453188"/>
            <a:ext cx="2060575" cy="369887"/>
          </a:xfrm>
          <a:prstGeom prst="rect">
            <a:avLst/>
          </a:prstGeom>
          <a:solidFill>
            <a:srgbClr val="5EFC62"/>
          </a:solidFill>
          <a:ln w="9525">
            <a:solidFill>
              <a:srgbClr val="0C08A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b="1">
                <a:solidFill>
                  <a:srgbClr val="0C08A0"/>
                </a:solidFill>
                <a:latin typeface="Calibri" pitchFamily="34" charset="0"/>
              </a:rPr>
              <a:t>Качанівський ГПЗ</a:t>
            </a:r>
            <a:endParaRPr lang="ru-RU">
              <a:latin typeface="Calibri" pitchFamily="34" charset="0"/>
            </a:endParaRPr>
          </a:p>
        </p:txBody>
      </p:sp>
      <p:sp>
        <p:nvSpPr>
          <p:cNvPr id="20489" name="Прямоугольник 9"/>
          <p:cNvSpPr>
            <a:spLocks noChangeArrowheads="1"/>
          </p:cNvSpPr>
          <p:nvPr/>
        </p:nvSpPr>
        <p:spPr bwMode="auto">
          <a:xfrm>
            <a:off x="6423025" y="2266950"/>
            <a:ext cx="2686050" cy="369888"/>
          </a:xfrm>
          <a:prstGeom prst="rect">
            <a:avLst/>
          </a:prstGeom>
          <a:solidFill>
            <a:srgbClr val="5EFC62"/>
          </a:solidFill>
          <a:ln w="9525">
            <a:solidFill>
              <a:srgbClr val="0C08A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b="1">
                <a:solidFill>
                  <a:srgbClr val="0C08A0"/>
                </a:solidFill>
                <a:latin typeface="Calibri" pitchFamily="34" charset="0"/>
              </a:rPr>
              <a:t>НГВУ «Охтирканафтогаз»</a:t>
            </a:r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2" descr="D:\ПРЕЗЕНТАЦІЇ\Рисунок1.jpg"/>
          <p:cNvPicPr>
            <a:picLocks noChangeAspect="1" noChangeArrowheads="1"/>
          </p:cNvPicPr>
          <p:nvPr/>
        </p:nvPicPr>
        <p:blipFill>
          <a:blip r:embed="rId2"/>
          <a:srcRect l="9242"/>
          <a:stretch>
            <a:fillRect/>
          </a:stretch>
        </p:blipFill>
        <p:spPr bwMode="auto">
          <a:xfrm>
            <a:off x="0" y="0"/>
            <a:ext cx="9144000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6" name="Прямоугольник 2"/>
          <p:cNvSpPr>
            <a:spLocks noChangeArrowheads="1"/>
          </p:cNvSpPr>
          <p:nvPr/>
        </p:nvSpPr>
        <p:spPr bwMode="auto">
          <a:xfrm>
            <a:off x="6516688" y="115888"/>
            <a:ext cx="2519362" cy="339725"/>
          </a:xfrm>
          <a:prstGeom prst="rect">
            <a:avLst/>
          </a:prstGeom>
          <a:solidFill>
            <a:srgbClr val="A8FA7A"/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uk-UA" sz="1600" b="1">
                <a:solidFill>
                  <a:srgbClr val="FF0000"/>
                </a:solidFill>
                <a:latin typeface="Calibri" pitchFamily="34" charset="0"/>
              </a:rPr>
              <a:t>Практичні дослідження  </a:t>
            </a:r>
            <a:endParaRPr lang="ru-RU" sz="160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21507" name="Прямоугольник 3"/>
          <p:cNvSpPr>
            <a:spLocks noChangeArrowheads="1"/>
          </p:cNvSpPr>
          <p:nvPr/>
        </p:nvSpPr>
        <p:spPr bwMode="auto">
          <a:xfrm>
            <a:off x="684213" y="1412875"/>
            <a:ext cx="8135937" cy="2554288"/>
          </a:xfrm>
          <a:prstGeom prst="rect">
            <a:avLst/>
          </a:prstGeom>
          <a:solidFill>
            <a:srgbClr val="8BE1FF"/>
          </a:solidFill>
          <a:ln w="9525">
            <a:solidFill>
              <a:srgbClr val="0C08A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solidFill>
                  <a:srgbClr val="0C08A0"/>
                </a:solidFill>
                <a:latin typeface="Calibri" pitchFamily="34" charset="0"/>
              </a:rPr>
              <a:t>        Для визначення антропогенних забруднювачів проби грунтів відбирали в районах з різною інтенсивністю забруднення:</a:t>
            </a:r>
          </a:p>
          <a:p>
            <a:r>
              <a:rPr lang="ru-RU" sz="2000" b="1">
                <a:solidFill>
                  <a:srgbClr val="0C08A0"/>
                </a:solidFill>
                <a:latin typeface="Calibri" pitchFamily="34" charset="0"/>
              </a:rPr>
              <a:t>- Т (траса), З (заправка),  Л (луг), Ш (школа), К (контроль).</a:t>
            </a:r>
          </a:p>
          <a:p>
            <a:r>
              <a:rPr lang="ru-RU" sz="2000" b="1">
                <a:solidFill>
                  <a:srgbClr val="0C08A0"/>
                </a:solidFill>
                <a:latin typeface="Calibri" pitchFamily="34" charset="0"/>
              </a:rPr>
              <a:t>       Середню пробу грунту підготували до аналізу квартуванням. (перемішану пробу розміщують на чистому папері у вигляді квадрата, ділять по діагоналі на чотири частини, дві протилежні частини відкидають, а дві інші об’єднують, перемішують і з цього грунту відбирають пробу для аналізу).</a:t>
            </a:r>
          </a:p>
        </p:txBody>
      </p:sp>
      <p:sp>
        <p:nvSpPr>
          <p:cNvPr id="21508" name="Прямоугольник 4"/>
          <p:cNvSpPr>
            <a:spLocks noChangeArrowheads="1"/>
          </p:cNvSpPr>
          <p:nvPr/>
        </p:nvSpPr>
        <p:spPr bwMode="auto">
          <a:xfrm>
            <a:off x="2700338" y="692150"/>
            <a:ext cx="4175125" cy="461963"/>
          </a:xfrm>
          <a:prstGeom prst="rect">
            <a:avLst/>
          </a:prstGeom>
          <a:solidFill>
            <a:srgbClr val="5EFC62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FF0000"/>
                </a:solidFill>
                <a:latin typeface="Calibri" pitchFamily="34" charset="0"/>
              </a:rPr>
              <a:t>1.   ВІДБІР ПРОБ ГРУНТУ </a:t>
            </a:r>
            <a:endParaRPr lang="ru-RU" sz="2400">
              <a:solidFill>
                <a:srgbClr val="FF0000"/>
              </a:solidFill>
              <a:latin typeface="Calibri" pitchFamily="34" charset="0"/>
            </a:endParaRPr>
          </a:p>
        </p:txBody>
      </p:sp>
      <p:pic>
        <p:nvPicPr>
          <p:cNvPr id="21509" name="Picture 2" descr="http://videoclipsimage.agaclip.com/NMK_U9pRcGY-_--.jpg"/>
          <p:cNvPicPr>
            <a:picLocks noChangeAspect="1" noChangeArrowheads="1"/>
          </p:cNvPicPr>
          <p:nvPr/>
        </p:nvPicPr>
        <p:blipFill>
          <a:blip r:embed="rId3"/>
          <a:srcRect l="29697" t="29613" r="30910" b="6953"/>
          <a:stretch>
            <a:fillRect/>
          </a:stretch>
        </p:blipFill>
        <p:spPr bwMode="auto">
          <a:xfrm>
            <a:off x="179388" y="96838"/>
            <a:ext cx="1079500" cy="120173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21510" name="Прямоугольник 6"/>
          <p:cNvSpPr>
            <a:spLocks noChangeArrowheads="1"/>
          </p:cNvSpPr>
          <p:nvPr/>
        </p:nvSpPr>
        <p:spPr bwMode="auto">
          <a:xfrm>
            <a:off x="684213" y="4797425"/>
            <a:ext cx="8135937" cy="1630363"/>
          </a:xfrm>
          <a:prstGeom prst="rect">
            <a:avLst/>
          </a:prstGeom>
          <a:solidFill>
            <a:srgbClr val="8BE1FF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2000" b="1">
                <a:solidFill>
                  <a:srgbClr val="0C08A0"/>
                </a:solidFill>
                <a:latin typeface="Calibri" pitchFamily="34" charset="0"/>
              </a:rPr>
              <a:t>        Це обов’язковий етап дослідження, який виключає необ’єктивні висновки: </a:t>
            </a:r>
            <a:r>
              <a:rPr lang="ru-RU" sz="2000" b="1">
                <a:solidFill>
                  <a:srgbClr val="0C08A0"/>
                </a:solidFill>
                <a:latin typeface="Calibri" pitchFamily="34" charset="0"/>
              </a:rPr>
              <a:t>на шар піску (1 см), накритий фільтрувальним папером, розкладали 50 насінин.</a:t>
            </a:r>
            <a:r>
              <a:rPr lang="uk-UA" sz="2000" b="1">
                <a:solidFill>
                  <a:srgbClr val="0C08A0"/>
                </a:solidFill>
                <a:latin typeface="Calibri" pitchFamily="34" charset="0"/>
              </a:rPr>
              <a:t> Пісок</a:t>
            </a:r>
            <a:r>
              <a:rPr lang="ru-RU" sz="2000" b="1">
                <a:solidFill>
                  <a:srgbClr val="0C08A0"/>
                </a:solidFill>
                <a:latin typeface="Calibri" pitchFamily="34" charset="0"/>
              </a:rPr>
              <a:t> і папір зволожували.</a:t>
            </a:r>
            <a:r>
              <a:rPr lang="uk-UA" sz="2000" b="1">
                <a:solidFill>
                  <a:srgbClr val="0C08A0"/>
                </a:solidFill>
                <a:latin typeface="Calibri" pitchFamily="34" charset="0"/>
              </a:rPr>
              <a:t> </a:t>
            </a:r>
            <a:r>
              <a:rPr lang="ru-RU" sz="2000" b="1">
                <a:solidFill>
                  <a:srgbClr val="0C08A0"/>
                </a:solidFill>
                <a:latin typeface="Calibri" pitchFamily="34" charset="0"/>
              </a:rPr>
              <a:t>Пророщування проводили 3 - 4 доби при 15 – 20</a:t>
            </a:r>
            <a:r>
              <a:rPr lang="uk-UA" sz="2000" b="1">
                <a:solidFill>
                  <a:srgbClr val="0C08A0"/>
                </a:solidFill>
                <a:latin typeface="Calibri" pitchFamily="34" charset="0"/>
              </a:rPr>
              <a:t>°С. Нормою вважається проростання 95 % насіння.</a:t>
            </a:r>
            <a:endParaRPr lang="ru-RU" sz="2000" b="1">
              <a:solidFill>
                <a:srgbClr val="0C08A0"/>
              </a:solidFill>
              <a:latin typeface="Calibri" pitchFamily="34" charset="0"/>
            </a:endParaRPr>
          </a:p>
        </p:txBody>
      </p:sp>
      <p:sp>
        <p:nvSpPr>
          <p:cNvPr id="21511" name="Прямоугольник 7"/>
          <p:cNvSpPr>
            <a:spLocks noChangeArrowheads="1"/>
          </p:cNvSpPr>
          <p:nvPr/>
        </p:nvSpPr>
        <p:spPr bwMode="auto">
          <a:xfrm>
            <a:off x="1727200" y="4191000"/>
            <a:ext cx="6157913" cy="461963"/>
          </a:xfrm>
          <a:prstGeom prst="rect">
            <a:avLst/>
          </a:prstGeom>
          <a:solidFill>
            <a:srgbClr val="5EFC62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FF0000"/>
                </a:solidFill>
                <a:latin typeface="Calibri" pitchFamily="34" charset="0"/>
              </a:rPr>
              <a:t>2.   ПЕРЕВІРКА НАСІННЯ НА ПРОРОСТАННЯ </a:t>
            </a:r>
            <a:endParaRPr lang="ru-RU" sz="2400">
              <a:solidFill>
                <a:srgbClr val="FF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2" descr="D:\ПРЕЗЕНТАЦІЇ\Рисунок1.jpg"/>
          <p:cNvPicPr>
            <a:picLocks noChangeAspect="1" noChangeArrowheads="1"/>
          </p:cNvPicPr>
          <p:nvPr/>
        </p:nvPicPr>
        <p:blipFill>
          <a:blip r:embed="rId2"/>
          <a:srcRect l="9242"/>
          <a:stretch>
            <a:fillRect/>
          </a:stretch>
        </p:blipFill>
        <p:spPr bwMode="auto">
          <a:xfrm>
            <a:off x="0" y="-26988"/>
            <a:ext cx="9144000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39552" y="620688"/>
            <a:ext cx="8136904" cy="2737929"/>
          </a:xfrm>
          <a:prstGeom prst="rect">
            <a:avLst/>
          </a:prstGeom>
          <a:blipFill rotWithShape="1">
            <a:blip r:embed="rId3"/>
            <a:stretch>
              <a:fillRect l="-749" t="-887" r="-225" b="-2882"/>
            </a:stretch>
          </a:blipFill>
          <a:ln>
            <a:solidFill>
              <a:schemeClr val="accent1"/>
            </a:solidFill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>
                <a:noFill/>
                <a:latin typeface="+mn-lt"/>
              </a:rPr>
              <a:t> </a:t>
            </a:r>
          </a:p>
        </p:txBody>
      </p:sp>
      <p:sp>
        <p:nvSpPr>
          <p:cNvPr id="22531" name="Прямоугольник 3"/>
          <p:cNvSpPr>
            <a:spLocks noChangeArrowheads="1"/>
          </p:cNvSpPr>
          <p:nvPr/>
        </p:nvSpPr>
        <p:spPr bwMode="auto">
          <a:xfrm>
            <a:off x="6516688" y="115888"/>
            <a:ext cx="2519362" cy="339725"/>
          </a:xfrm>
          <a:prstGeom prst="rect">
            <a:avLst/>
          </a:prstGeom>
          <a:solidFill>
            <a:srgbClr val="A8FA7A"/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uk-UA" sz="1600" b="1">
                <a:solidFill>
                  <a:srgbClr val="FF0000"/>
                </a:solidFill>
                <a:latin typeface="Calibri" pitchFamily="34" charset="0"/>
              </a:rPr>
              <a:t>Практичні дослідження  </a:t>
            </a:r>
            <a:endParaRPr lang="ru-RU" sz="1600">
              <a:solidFill>
                <a:srgbClr val="FF0000"/>
              </a:solidFill>
              <a:latin typeface="Calibri" pitchFamily="34" charset="0"/>
            </a:endParaRPr>
          </a:p>
        </p:txBody>
      </p:sp>
      <p:pic>
        <p:nvPicPr>
          <p:cNvPr id="22532" name="Рисунок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9388" y="3470275"/>
            <a:ext cx="1427162" cy="190341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22533" name="Рисунок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63713" y="4873625"/>
            <a:ext cx="1412875" cy="179546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22534" name="Рисунок 6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76825" y="4762500"/>
            <a:ext cx="1439863" cy="192087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22535" name="Рисунок 8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419475" y="3524250"/>
            <a:ext cx="1439863" cy="192087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22536" name="Рисунок 9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696075" y="3506788"/>
            <a:ext cx="2339975" cy="200977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2" descr="D:\ПРЕЗЕНТАЦІЇ\Рисунок1.jpg"/>
          <p:cNvPicPr>
            <a:picLocks noChangeAspect="1" noChangeArrowheads="1"/>
          </p:cNvPicPr>
          <p:nvPr/>
        </p:nvPicPr>
        <p:blipFill>
          <a:blip r:embed="rId2"/>
          <a:srcRect l="9242"/>
          <a:stretch>
            <a:fillRect/>
          </a:stretch>
        </p:blipFill>
        <p:spPr bwMode="auto">
          <a:xfrm>
            <a:off x="0" y="0"/>
            <a:ext cx="9144000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4" name="Прямоугольник 2"/>
          <p:cNvSpPr>
            <a:spLocks noChangeArrowheads="1"/>
          </p:cNvSpPr>
          <p:nvPr/>
        </p:nvSpPr>
        <p:spPr bwMode="auto">
          <a:xfrm>
            <a:off x="6516688" y="115888"/>
            <a:ext cx="2519362" cy="339725"/>
          </a:xfrm>
          <a:prstGeom prst="rect">
            <a:avLst/>
          </a:prstGeom>
          <a:solidFill>
            <a:srgbClr val="A8FA7A"/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uk-UA" sz="1600" b="1">
                <a:solidFill>
                  <a:srgbClr val="FF0000"/>
                </a:solidFill>
                <a:latin typeface="Calibri" pitchFamily="34" charset="0"/>
              </a:rPr>
              <a:t>Практичні дослідження  </a:t>
            </a:r>
            <a:endParaRPr lang="ru-RU" sz="1600">
              <a:solidFill>
                <a:srgbClr val="FF0000"/>
              </a:solidFill>
              <a:latin typeface="Calibri" pitchFamily="34" charset="0"/>
            </a:endParaRPr>
          </a:p>
        </p:txBody>
      </p:sp>
      <p:pic>
        <p:nvPicPr>
          <p:cNvPr id="23555" name="Рисунок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" y="1095375"/>
            <a:ext cx="3662363" cy="247808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23556" name="Рисунок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4875" y="1060450"/>
            <a:ext cx="3744913" cy="251301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23557" name="Рисунок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8950" y="3878263"/>
            <a:ext cx="3659188" cy="250348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23558" name="Рисунок 6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14875" y="3878263"/>
            <a:ext cx="3744913" cy="250348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23559" name="Прямоугольник 7"/>
          <p:cNvSpPr>
            <a:spLocks noChangeArrowheads="1"/>
          </p:cNvSpPr>
          <p:nvPr/>
        </p:nvSpPr>
        <p:spPr bwMode="auto">
          <a:xfrm>
            <a:off x="3059113" y="466725"/>
            <a:ext cx="2520950" cy="369888"/>
          </a:xfrm>
          <a:prstGeom prst="rect">
            <a:avLst/>
          </a:prstGeom>
          <a:solidFill>
            <a:srgbClr val="A8FA7A"/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b="1">
                <a:solidFill>
                  <a:srgbClr val="FF0000"/>
                </a:solidFill>
                <a:latin typeface="Calibri" pitchFamily="34" charset="0"/>
              </a:rPr>
              <a:t>третій  день  </a:t>
            </a:r>
            <a:endParaRPr lang="ru-RU">
              <a:solidFill>
                <a:srgbClr val="FF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2" descr="D:\ПРЕЗЕНТАЦІЇ\Рисунок1.jpg"/>
          <p:cNvPicPr>
            <a:picLocks noChangeAspect="1" noChangeArrowheads="1"/>
          </p:cNvPicPr>
          <p:nvPr/>
        </p:nvPicPr>
        <p:blipFill>
          <a:blip r:embed="rId2"/>
          <a:srcRect l="9242"/>
          <a:stretch>
            <a:fillRect/>
          </a:stretch>
        </p:blipFill>
        <p:spPr bwMode="auto">
          <a:xfrm>
            <a:off x="0" y="0"/>
            <a:ext cx="9144000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Прямоугольник 2"/>
          <p:cNvSpPr>
            <a:spLocks noChangeArrowheads="1"/>
          </p:cNvSpPr>
          <p:nvPr/>
        </p:nvSpPr>
        <p:spPr bwMode="auto">
          <a:xfrm>
            <a:off x="6516688" y="115888"/>
            <a:ext cx="2519362" cy="339725"/>
          </a:xfrm>
          <a:prstGeom prst="rect">
            <a:avLst/>
          </a:prstGeom>
          <a:solidFill>
            <a:srgbClr val="A8FA7A"/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uk-UA" sz="1600" b="1">
                <a:solidFill>
                  <a:srgbClr val="FF0000"/>
                </a:solidFill>
                <a:latin typeface="Calibri" pitchFamily="34" charset="0"/>
              </a:rPr>
              <a:t>Практичні дослідження  </a:t>
            </a:r>
            <a:endParaRPr lang="ru-RU" sz="160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24579" name="Прямоугольник 7"/>
          <p:cNvSpPr>
            <a:spLocks noChangeArrowheads="1"/>
          </p:cNvSpPr>
          <p:nvPr/>
        </p:nvSpPr>
        <p:spPr bwMode="auto">
          <a:xfrm>
            <a:off x="3348038" y="692150"/>
            <a:ext cx="2519362" cy="369888"/>
          </a:xfrm>
          <a:prstGeom prst="rect">
            <a:avLst/>
          </a:prstGeom>
          <a:solidFill>
            <a:srgbClr val="A8FA7A"/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b="1">
                <a:solidFill>
                  <a:srgbClr val="FF0000"/>
                </a:solidFill>
                <a:latin typeface="Calibri" pitchFamily="34" charset="0"/>
              </a:rPr>
              <a:t>сьомий  день  </a:t>
            </a:r>
            <a:endParaRPr lang="ru-RU">
              <a:solidFill>
                <a:srgbClr val="FF0000"/>
              </a:solidFill>
              <a:latin typeface="Calibri" pitchFamily="34" charset="0"/>
            </a:endParaRPr>
          </a:p>
        </p:txBody>
      </p:sp>
      <p:pic>
        <p:nvPicPr>
          <p:cNvPr id="24580" name="Picture 2" descr="C:\Users\Сергей\Desktop\Фото0447-1 (1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1628775"/>
            <a:ext cx="2592388" cy="316865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24581" name="Picture 4" descr="C:\Users\Сергей\Desktop\Фото0448.jpg"/>
          <p:cNvPicPr>
            <a:picLocks noChangeAspect="1" noChangeArrowheads="1"/>
          </p:cNvPicPr>
          <p:nvPr/>
        </p:nvPicPr>
        <p:blipFill>
          <a:blip r:embed="rId4"/>
          <a:srcRect l="12303" b="13663"/>
          <a:stretch>
            <a:fillRect/>
          </a:stretch>
        </p:blipFill>
        <p:spPr bwMode="auto">
          <a:xfrm>
            <a:off x="3348038" y="1628775"/>
            <a:ext cx="2528887" cy="316865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24582" name="Picture 5" descr="C:\Users\Сергей\Desktop\Фото0449 (1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00788" y="1628775"/>
            <a:ext cx="2519362" cy="316865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2" descr="D:\ПРЕЗЕНТАЦІЇ\Рисунок1.jpg"/>
          <p:cNvPicPr>
            <a:picLocks noChangeAspect="1" noChangeArrowheads="1"/>
          </p:cNvPicPr>
          <p:nvPr/>
        </p:nvPicPr>
        <p:blipFill>
          <a:blip r:embed="rId2"/>
          <a:srcRect l="9242"/>
          <a:stretch>
            <a:fillRect/>
          </a:stretch>
        </p:blipFill>
        <p:spPr bwMode="auto">
          <a:xfrm>
            <a:off x="0" y="0"/>
            <a:ext cx="9144000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2" name="Прямоугольник 2"/>
          <p:cNvSpPr>
            <a:spLocks noChangeArrowheads="1"/>
          </p:cNvSpPr>
          <p:nvPr/>
        </p:nvSpPr>
        <p:spPr bwMode="auto">
          <a:xfrm>
            <a:off x="468313" y="758825"/>
            <a:ext cx="8207375" cy="3724275"/>
          </a:xfrm>
          <a:prstGeom prst="rect">
            <a:avLst/>
          </a:prstGeom>
          <a:solidFill>
            <a:srgbClr val="8BE1FF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solidFill>
                  <a:srgbClr val="0C08A0"/>
                </a:solidFill>
                <a:latin typeface="Calibri" pitchFamily="34" charset="0"/>
              </a:rPr>
              <a:t>	</a:t>
            </a:r>
            <a:r>
              <a:rPr lang="ru-RU" b="1">
                <a:solidFill>
                  <a:srgbClr val="0C08A0"/>
                </a:solidFill>
                <a:latin typeface="Calibri" pitchFamily="34" charset="0"/>
              </a:rPr>
              <a:t>Для діагностики рівня токсичності тест-фактору використовуємо градацію </a:t>
            </a:r>
            <a:r>
              <a:rPr lang="ru-RU" b="1" i="1">
                <a:solidFill>
                  <a:srgbClr val="0C08A0"/>
                </a:solidFill>
                <a:latin typeface="Calibri" pitchFamily="34" charset="0"/>
              </a:rPr>
              <a:t>Федорова </a:t>
            </a:r>
            <a:r>
              <a:rPr lang="ru-RU" b="1">
                <a:solidFill>
                  <a:srgbClr val="0C08A0"/>
                </a:solidFill>
                <a:latin typeface="Calibri" pitchFamily="34" charset="0"/>
              </a:rPr>
              <a:t>А. І. </a:t>
            </a:r>
          </a:p>
          <a:p>
            <a:r>
              <a:rPr lang="ru-RU" b="1">
                <a:solidFill>
                  <a:srgbClr val="0C08A0"/>
                </a:solidFill>
                <a:latin typeface="Calibri" pitchFamily="34" charset="0"/>
              </a:rPr>
              <a:t>	</a:t>
            </a:r>
            <a:r>
              <a:rPr lang="ru-RU" b="1">
                <a:solidFill>
                  <a:srgbClr val="FF0000"/>
                </a:solidFill>
                <a:latin typeface="Calibri" pitchFamily="34" charset="0"/>
              </a:rPr>
              <a:t>1 стадія </a:t>
            </a:r>
            <a:r>
              <a:rPr lang="ru-RU" b="1">
                <a:solidFill>
                  <a:srgbClr val="0C08A0"/>
                </a:solidFill>
                <a:latin typeface="Calibri" pitchFamily="34" charset="0"/>
              </a:rPr>
              <a:t>– токсичність відсутня, дія факторів не впливає на вегетацію, проростання насіння – 90 – 100 %, паростки міцні, з ровним стеблом,</a:t>
            </a:r>
          </a:p>
          <a:p>
            <a:r>
              <a:rPr lang="ru-RU" b="1">
                <a:solidFill>
                  <a:srgbClr val="0C08A0"/>
                </a:solidFill>
                <a:latin typeface="Calibri" pitchFamily="34" charset="0"/>
              </a:rPr>
              <a:t>	</a:t>
            </a:r>
            <a:r>
              <a:rPr lang="ru-RU" b="1">
                <a:solidFill>
                  <a:srgbClr val="FF0000"/>
                </a:solidFill>
                <a:latin typeface="Calibri" pitchFamily="34" charset="0"/>
              </a:rPr>
              <a:t>2 стадія </a:t>
            </a:r>
            <a:r>
              <a:rPr lang="ru-RU" b="1">
                <a:solidFill>
                  <a:srgbClr val="0C08A0"/>
                </a:solidFill>
                <a:latin typeface="Calibri" pitchFamily="34" charset="0"/>
              </a:rPr>
              <a:t>– дуже слабка токсичність, проростання – 80 – 90 %, паростки міцні, з ровним стеблом,</a:t>
            </a:r>
          </a:p>
          <a:p>
            <a:r>
              <a:rPr lang="ru-RU" b="1">
                <a:solidFill>
                  <a:srgbClr val="0C08A0"/>
                </a:solidFill>
                <a:latin typeface="Calibri" pitchFamily="34" charset="0"/>
              </a:rPr>
              <a:t>	</a:t>
            </a:r>
            <a:r>
              <a:rPr lang="ru-RU" b="1">
                <a:solidFill>
                  <a:srgbClr val="FF0000"/>
                </a:solidFill>
                <a:latin typeface="Calibri" pitchFamily="34" charset="0"/>
              </a:rPr>
              <a:t>3 стадія </a:t>
            </a:r>
            <a:r>
              <a:rPr lang="ru-RU" b="1">
                <a:solidFill>
                  <a:srgbClr val="0C08A0"/>
                </a:solidFill>
                <a:latin typeface="Calibri" pitchFamily="34" charset="0"/>
              </a:rPr>
              <a:t>– середня токсичність, проростання – 50 – 80 %, паростки порівняно із контрольними нижчі, стебла нерівні, тоненькі,</a:t>
            </a:r>
          </a:p>
          <a:p>
            <a:r>
              <a:rPr lang="ru-RU" b="1">
                <a:solidFill>
                  <a:srgbClr val="0C08A0"/>
                </a:solidFill>
                <a:latin typeface="Calibri" pitchFamily="34" charset="0"/>
              </a:rPr>
              <a:t>	</a:t>
            </a:r>
            <a:r>
              <a:rPr lang="ru-RU" b="1">
                <a:solidFill>
                  <a:srgbClr val="FF0000"/>
                </a:solidFill>
                <a:latin typeface="Calibri" pitchFamily="34" charset="0"/>
              </a:rPr>
              <a:t>4 стадія </a:t>
            </a:r>
            <a:r>
              <a:rPr lang="ru-RU" b="1">
                <a:solidFill>
                  <a:srgbClr val="0C08A0"/>
                </a:solidFill>
                <a:latin typeface="Calibri" pitchFamily="34" charset="0"/>
              </a:rPr>
              <a:t>– висока токсичність, проростання – 20 – 50 %, паростки порівняно із контрольними набагато нижчі, стебло нерівне, тоненьке, деякі пагони мають ознаки хлорозу та некрозу,</a:t>
            </a:r>
          </a:p>
          <a:p>
            <a:r>
              <a:rPr lang="ru-RU" b="1">
                <a:solidFill>
                  <a:srgbClr val="0C08A0"/>
                </a:solidFill>
                <a:latin typeface="Calibri" pitchFamily="34" charset="0"/>
              </a:rPr>
              <a:t>	</a:t>
            </a:r>
            <a:r>
              <a:rPr lang="ru-RU" b="1">
                <a:solidFill>
                  <a:srgbClr val="FF0000"/>
                </a:solidFill>
                <a:latin typeface="Calibri" pitchFamily="34" charset="0"/>
              </a:rPr>
              <a:t>5 стадія </a:t>
            </a:r>
            <a:r>
              <a:rPr lang="ru-RU" b="1">
                <a:solidFill>
                  <a:srgbClr val="0C08A0"/>
                </a:solidFill>
                <a:latin typeface="Calibri" pitchFamily="34" charset="0"/>
              </a:rPr>
              <a:t>– дуже висока токсичність - проростання – 0 – 20 %, паростки гинуть після проростання на 3 – 5 день.</a:t>
            </a:r>
          </a:p>
        </p:txBody>
      </p:sp>
      <p:sp>
        <p:nvSpPr>
          <p:cNvPr id="25603" name="Прямоугольник 3"/>
          <p:cNvSpPr>
            <a:spLocks noChangeArrowheads="1"/>
          </p:cNvSpPr>
          <p:nvPr/>
        </p:nvSpPr>
        <p:spPr bwMode="auto">
          <a:xfrm>
            <a:off x="6372225" y="209550"/>
            <a:ext cx="2520950" cy="339725"/>
          </a:xfrm>
          <a:prstGeom prst="rect">
            <a:avLst/>
          </a:prstGeom>
          <a:solidFill>
            <a:srgbClr val="A8FA7A"/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uk-UA" sz="1600" b="1">
                <a:solidFill>
                  <a:srgbClr val="FF0000"/>
                </a:solidFill>
                <a:latin typeface="Calibri" pitchFamily="34" charset="0"/>
              </a:rPr>
              <a:t>Практичні дослідження  </a:t>
            </a:r>
            <a:endParaRPr lang="ru-RU" sz="160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25604" name="Прямоугольник 4"/>
          <p:cNvSpPr>
            <a:spLocks noChangeArrowheads="1"/>
          </p:cNvSpPr>
          <p:nvPr/>
        </p:nvSpPr>
        <p:spPr bwMode="auto">
          <a:xfrm>
            <a:off x="538163" y="4868863"/>
            <a:ext cx="8137525" cy="1231900"/>
          </a:xfrm>
          <a:prstGeom prst="rect">
            <a:avLst/>
          </a:prstGeom>
          <a:solidFill>
            <a:srgbClr val="8BE1FF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2000" b="1">
                <a:solidFill>
                  <a:srgbClr val="0C08A0"/>
                </a:solidFill>
                <a:latin typeface="Calibri" pitchFamily="34" charset="0"/>
              </a:rPr>
              <a:t>	</a:t>
            </a:r>
            <a:r>
              <a:rPr lang="uk-UA" b="1">
                <a:solidFill>
                  <a:srgbClr val="0C08A0"/>
                </a:solidFill>
                <a:latin typeface="Calibri" pitchFamily="34" charset="0"/>
              </a:rPr>
              <a:t>Ознаки, за якими було проведено біотестування грунту:</a:t>
            </a:r>
            <a:endParaRPr lang="ru-RU" b="1">
              <a:solidFill>
                <a:srgbClr val="0C08A0"/>
              </a:solidFill>
              <a:latin typeface="Calibri" pitchFamily="34" charset="0"/>
            </a:endParaRPr>
          </a:p>
          <a:p>
            <a:r>
              <a:rPr lang="uk-UA" b="1">
                <a:solidFill>
                  <a:srgbClr val="0C08A0"/>
                </a:solidFill>
                <a:latin typeface="Calibri" pitchFamily="34" charset="0"/>
              </a:rPr>
              <a:t>- проростання, %,</a:t>
            </a:r>
            <a:endParaRPr lang="ru-RU" b="1">
              <a:solidFill>
                <a:srgbClr val="0C08A0"/>
              </a:solidFill>
              <a:latin typeface="Calibri" pitchFamily="34" charset="0"/>
            </a:endParaRPr>
          </a:p>
          <a:p>
            <a:r>
              <a:rPr lang="uk-UA" b="1">
                <a:solidFill>
                  <a:srgbClr val="0C08A0"/>
                </a:solidFill>
                <a:latin typeface="Calibri" pitchFamily="34" charset="0"/>
              </a:rPr>
              <a:t>- довжина вегетаційних органів, см,</a:t>
            </a:r>
            <a:endParaRPr lang="ru-RU" b="1">
              <a:solidFill>
                <a:srgbClr val="0C08A0"/>
              </a:solidFill>
              <a:latin typeface="Calibri" pitchFamily="34" charset="0"/>
            </a:endParaRPr>
          </a:p>
          <a:p>
            <a:r>
              <a:rPr lang="uk-UA" b="1">
                <a:solidFill>
                  <a:srgbClr val="0C08A0"/>
                </a:solidFill>
                <a:latin typeface="Calibri" pitchFamily="34" charset="0"/>
              </a:rPr>
              <a:t>- щоденний приріст, см.</a:t>
            </a:r>
            <a:endParaRPr lang="ru-RU" b="1">
              <a:solidFill>
                <a:srgbClr val="0C08A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2" descr="D:\ПРЕЗЕНТАЦІЇ\Рисунок1.jpg"/>
          <p:cNvPicPr>
            <a:picLocks noChangeAspect="1" noChangeArrowheads="1"/>
          </p:cNvPicPr>
          <p:nvPr/>
        </p:nvPicPr>
        <p:blipFill>
          <a:blip r:embed="rId3"/>
          <a:srcRect l="9242"/>
          <a:stretch>
            <a:fillRect/>
          </a:stretch>
        </p:blipFill>
        <p:spPr bwMode="auto">
          <a:xfrm>
            <a:off x="0" y="0"/>
            <a:ext cx="9144000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6626" name="Диаграмма 4"/>
          <p:cNvGraphicFramePr>
            <a:graphicFrameLocks/>
          </p:cNvGraphicFramePr>
          <p:nvPr/>
        </p:nvGraphicFramePr>
        <p:xfrm>
          <a:off x="344488" y="1074738"/>
          <a:ext cx="8599487" cy="5357812"/>
        </p:xfrm>
        <a:graphic>
          <a:graphicData uri="http://schemas.openxmlformats.org/presentationml/2006/ole">
            <p:oleObj spid="_x0000_s26626" r:id="rId4" imgW="8596105" imgH="5358848" progId="Excel.Chart.8">
              <p:embed/>
            </p:oleObj>
          </a:graphicData>
        </a:graphic>
      </p:graphicFrame>
      <p:sp>
        <p:nvSpPr>
          <p:cNvPr id="26627" name="WordArt 4"/>
          <p:cNvSpPr>
            <a:spLocks noChangeArrowheads="1" noChangeShapeType="1" noTextEdit="1"/>
          </p:cNvSpPr>
          <p:nvPr/>
        </p:nvSpPr>
        <p:spPr bwMode="auto">
          <a:xfrm>
            <a:off x="1258888" y="223838"/>
            <a:ext cx="6678612" cy="6842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33CC"/>
                </a:solidFill>
                <a:latin typeface="Calibri"/>
              </a:rPr>
              <a:t>   Практичні  дослідження  тест-фактору - </a:t>
            </a:r>
          </a:p>
          <a:p>
            <a:pPr algn="ctr"/>
            <a:r>
              <a:rPr lang="ru-RU" sz="3600" b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33CC"/>
                </a:solidFill>
                <a:latin typeface="Calibri"/>
              </a:rPr>
              <a:t>проростання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2" descr="D:\ПРЕЗЕНТАЦІЇ\Рисунок1.jpg"/>
          <p:cNvPicPr>
            <a:picLocks noChangeAspect="1" noChangeArrowheads="1"/>
          </p:cNvPicPr>
          <p:nvPr/>
        </p:nvPicPr>
        <p:blipFill>
          <a:blip r:embed="rId3"/>
          <a:srcRect l="9242"/>
          <a:stretch>
            <a:fillRect/>
          </a:stretch>
        </p:blipFill>
        <p:spPr bwMode="auto">
          <a:xfrm>
            <a:off x="0" y="0"/>
            <a:ext cx="9144000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0" name="WordArt 4"/>
          <p:cNvSpPr>
            <a:spLocks noChangeArrowheads="1" noChangeShapeType="1" noTextEdit="1"/>
          </p:cNvSpPr>
          <p:nvPr/>
        </p:nvSpPr>
        <p:spPr bwMode="auto">
          <a:xfrm>
            <a:off x="1258888" y="223838"/>
            <a:ext cx="6678612" cy="6842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33CC"/>
                </a:solidFill>
                <a:latin typeface="Calibri"/>
              </a:rPr>
              <a:t>   Практичні  дослідження  тест-фактору - </a:t>
            </a:r>
          </a:p>
          <a:p>
            <a:pPr algn="ctr"/>
            <a:r>
              <a:rPr lang="ru-RU" sz="3600" b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33CC"/>
                </a:solidFill>
                <a:latin typeface="Calibri"/>
              </a:rPr>
              <a:t>довжина пагонів </a:t>
            </a:r>
          </a:p>
        </p:txBody>
      </p:sp>
      <p:graphicFrame>
        <p:nvGraphicFramePr>
          <p:cNvPr id="27651" name="Диаграмма 6"/>
          <p:cNvGraphicFramePr>
            <a:graphicFrameLocks/>
          </p:cNvGraphicFramePr>
          <p:nvPr/>
        </p:nvGraphicFramePr>
        <p:xfrm>
          <a:off x="263525" y="1074738"/>
          <a:ext cx="8670925" cy="5429250"/>
        </p:xfrm>
        <a:graphic>
          <a:graphicData uri="http://schemas.openxmlformats.org/presentationml/2006/ole">
            <p:oleObj spid="_x0000_s27651" r:id="rId4" imgW="8675360" imgH="5432007" progId="Excel.Char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2" descr="D:\ПРЕЗЕНТАЦІЇ\Рисунок1.jpg"/>
          <p:cNvPicPr>
            <a:picLocks noChangeAspect="1" noChangeArrowheads="1"/>
          </p:cNvPicPr>
          <p:nvPr/>
        </p:nvPicPr>
        <p:blipFill>
          <a:blip r:embed="rId2"/>
          <a:srcRect l="9242"/>
          <a:stretch>
            <a:fillRect/>
          </a:stretch>
        </p:blipFill>
        <p:spPr bwMode="auto">
          <a:xfrm>
            <a:off x="0" y="0"/>
            <a:ext cx="9144000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4" name="Прямоугольник 2"/>
          <p:cNvSpPr>
            <a:spLocks noChangeArrowheads="1"/>
          </p:cNvSpPr>
          <p:nvPr/>
        </p:nvSpPr>
        <p:spPr bwMode="auto">
          <a:xfrm>
            <a:off x="323850" y="765175"/>
            <a:ext cx="8569325" cy="5908675"/>
          </a:xfrm>
          <a:prstGeom prst="rect">
            <a:avLst/>
          </a:prstGeom>
          <a:solidFill>
            <a:srgbClr val="8BE1FF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0C08A0"/>
                </a:solidFill>
                <a:latin typeface="Calibri" pitchFamily="34" charset="0"/>
              </a:rPr>
              <a:t>              1.  Продуктивність культур в агросфері - об'єктивний показник родючості ґрунтів. Продуктивність зумовлена екологічними факторами ґрунтоутворення та комплексом антропогенних чинників.</a:t>
            </a:r>
          </a:p>
          <a:p>
            <a:r>
              <a:rPr lang="ru-RU" b="1">
                <a:solidFill>
                  <a:srgbClr val="0C08A0"/>
                </a:solidFill>
                <a:latin typeface="Calibri" pitchFamily="34" charset="0"/>
              </a:rPr>
              <a:t>               2.  Оцінка якості грунту за родючістю реально можлива. </a:t>
            </a:r>
          </a:p>
          <a:p>
            <a:r>
              <a:rPr lang="ru-RU" b="1">
                <a:solidFill>
                  <a:srgbClr val="0C08A0"/>
                </a:solidFill>
                <a:latin typeface="Calibri" pitchFamily="34" charset="0"/>
              </a:rPr>
              <a:t>               3.  Як накопичувальний індикатор, крес-салат та редька здатні концентрувати токсичні речовини. Кількісним показником морфологічних змін є показники проростання, розміру рослин та приросту.</a:t>
            </a:r>
          </a:p>
          <a:p>
            <a:r>
              <a:rPr lang="ru-RU" b="1">
                <a:solidFill>
                  <a:srgbClr val="0C08A0"/>
                </a:solidFill>
                <a:latin typeface="Calibri" pitchFamily="34" charset="0"/>
              </a:rPr>
              <a:t>             4. Показник проростання насіння найвищий (100 %) на грунтах проби № 4 (щкола) та проби № 5 </a:t>
            </a:r>
            <a:r>
              <a:rPr lang="uk-UA" b="1">
                <a:solidFill>
                  <a:srgbClr val="0C08A0"/>
                </a:solidFill>
                <a:latin typeface="Calibri" pitchFamily="34" charset="0"/>
              </a:rPr>
              <a:t>(контроль), що свідчить про відсутність забруднення. Найнижчий показник проростання (60 %) – проба № 1 (луг) – результат агропромислового навантаження минулих років. </a:t>
            </a:r>
          </a:p>
          <a:p>
            <a:r>
              <a:rPr lang="ru-RU" b="1">
                <a:solidFill>
                  <a:srgbClr val="0C08A0"/>
                </a:solidFill>
                <a:latin typeface="Calibri" pitchFamily="34" charset="0"/>
              </a:rPr>
              <a:t>             5. За показником довжини вегетативних органів найкращі результати виявлено у пробі № 4 (школа) – 10 см та пробі № 5 (контроль) – 10 см, найгірші – у пробі № 1 (луг) – 8 см. При цьому у фазі проростання насіння фітотоксичність проби № 1 (луг) досягає 44 %, що і впливає на подальший розвиток рослин.</a:t>
            </a:r>
          </a:p>
          <a:p>
            <a:r>
              <a:rPr lang="ru-RU" b="1">
                <a:solidFill>
                  <a:srgbClr val="0C08A0"/>
                </a:solidFill>
                <a:latin typeface="Calibri" pitchFamily="34" charset="0"/>
              </a:rPr>
              <a:t>            6. </a:t>
            </a:r>
            <a:r>
              <a:rPr lang="uk-UA" b="1">
                <a:solidFill>
                  <a:srgbClr val="0C08A0"/>
                </a:solidFill>
                <a:latin typeface="Calibri" pitchFamily="34" charset="0"/>
              </a:rPr>
              <a:t>Виявлено реакцію крес-салату та редьки на надлишковий вміст металів:</a:t>
            </a:r>
            <a:endParaRPr lang="ru-RU" b="1">
              <a:solidFill>
                <a:srgbClr val="0C08A0"/>
              </a:solidFill>
              <a:latin typeface="Calibri" pitchFamily="34" charset="0"/>
            </a:endParaRPr>
          </a:p>
          <a:p>
            <a:r>
              <a:rPr lang="uk-UA" b="1">
                <a:solidFill>
                  <a:srgbClr val="0C08A0"/>
                </a:solidFill>
                <a:latin typeface="Calibri" pitchFamily="34" charset="0"/>
              </a:rPr>
              <a:t>     - міді - хлороз (пожовтіння) листків, пагонів, </a:t>
            </a:r>
            <a:endParaRPr lang="ru-RU" b="1">
              <a:solidFill>
                <a:srgbClr val="0C08A0"/>
              </a:solidFill>
              <a:latin typeface="Calibri" pitchFamily="34" charset="0"/>
            </a:endParaRPr>
          </a:p>
          <a:p>
            <a:r>
              <a:rPr lang="uk-UA" b="1">
                <a:solidFill>
                  <a:srgbClr val="0C08A0"/>
                </a:solidFill>
                <a:latin typeface="Calibri" pitchFamily="34" charset="0"/>
              </a:rPr>
              <a:t>     - марганцю – хлороз та некроз, зморшкуватість молодих листків, </a:t>
            </a:r>
            <a:endParaRPr lang="ru-RU" b="1">
              <a:solidFill>
                <a:srgbClr val="0C08A0"/>
              </a:solidFill>
              <a:latin typeface="Calibri" pitchFamily="34" charset="0"/>
            </a:endParaRPr>
          </a:p>
          <a:p>
            <a:r>
              <a:rPr lang="uk-UA" b="1">
                <a:solidFill>
                  <a:srgbClr val="0C08A0"/>
                </a:solidFill>
                <a:latin typeface="Calibri" pitchFamily="34" charset="0"/>
              </a:rPr>
              <a:t>     - цинку – забарвлення жилок у рожевий колір,</a:t>
            </a:r>
            <a:endParaRPr lang="ru-RU" b="1">
              <a:solidFill>
                <a:srgbClr val="0C08A0"/>
              </a:solidFill>
              <a:latin typeface="Calibri" pitchFamily="34" charset="0"/>
            </a:endParaRPr>
          </a:p>
          <a:p>
            <a:r>
              <a:rPr lang="uk-UA" b="1">
                <a:solidFill>
                  <a:srgbClr val="0C08A0"/>
                </a:solidFill>
                <a:latin typeface="Calibri" pitchFamily="34" charset="0"/>
              </a:rPr>
              <a:t>     - заліза – хлороз листків, при якому жилки залишаються зеленими, пізнє побіління листка.</a:t>
            </a:r>
          </a:p>
        </p:txBody>
      </p:sp>
      <p:sp>
        <p:nvSpPr>
          <p:cNvPr id="28675" name="Прямоугольник 6"/>
          <p:cNvSpPr>
            <a:spLocks noChangeArrowheads="1"/>
          </p:cNvSpPr>
          <p:nvPr/>
        </p:nvSpPr>
        <p:spPr bwMode="auto">
          <a:xfrm>
            <a:off x="3311525" y="115888"/>
            <a:ext cx="2520950" cy="461962"/>
          </a:xfrm>
          <a:prstGeom prst="rect">
            <a:avLst/>
          </a:prstGeom>
          <a:solidFill>
            <a:srgbClr val="8BE1FF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2400" b="1">
                <a:solidFill>
                  <a:srgbClr val="FF0000"/>
                </a:solidFill>
                <a:latin typeface="Calibri" pitchFamily="34" charset="0"/>
              </a:rPr>
              <a:t>Висновки  </a:t>
            </a:r>
            <a:endParaRPr lang="ru-RU" sz="2400">
              <a:solidFill>
                <a:srgbClr val="FF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2" descr="D:\ПРЕЗЕНТАЦІЇ\Рисунок1.jpg"/>
          <p:cNvPicPr>
            <a:picLocks noChangeAspect="1" noChangeArrowheads="1"/>
          </p:cNvPicPr>
          <p:nvPr/>
        </p:nvPicPr>
        <p:blipFill>
          <a:blip r:embed="rId2"/>
          <a:srcRect l="9242"/>
          <a:stretch>
            <a:fillRect/>
          </a:stretch>
        </p:blipFill>
        <p:spPr bwMode="auto">
          <a:xfrm>
            <a:off x="-36513" y="-26988"/>
            <a:ext cx="9144001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8" name="Прямоугольник 2"/>
          <p:cNvSpPr>
            <a:spLocks noChangeArrowheads="1"/>
          </p:cNvSpPr>
          <p:nvPr/>
        </p:nvSpPr>
        <p:spPr bwMode="auto">
          <a:xfrm>
            <a:off x="179388" y="4084638"/>
            <a:ext cx="8713787" cy="2584450"/>
          </a:xfrm>
          <a:prstGeom prst="rect">
            <a:avLst/>
          </a:prstGeom>
          <a:solidFill>
            <a:srgbClr val="8BE1FF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1600" b="1">
                <a:solidFill>
                  <a:srgbClr val="0C08A0"/>
                </a:solidFill>
                <a:latin typeface="Calibri" pitchFamily="34" charset="0"/>
              </a:rPr>
              <a:t>Джерела:</a:t>
            </a:r>
            <a:endParaRPr lang="ru-RU" sz="1600" b="1">
              <a:solidFill>
                <a:srgbClr val="0C08A0"/>
              </a:solidFill>
              <a:latin typeface="Calibri" pitchFamily="34" charset="0"/>
            </a:endParaRPr>
          </a:p>
          <a:p>
            <a:r>
              <a:rPr lang="ru-RU" sz="1600" b="1">
                <a:solidFill>
                  <a:srgbClr val="0C08A0"/>
                </a:solidFill>
                <a:latin typeface="Calibri" pitchFamily="34" charset="0"/>
              </a:rPr>
              <a:t>1.М. І. Полупан, В. Б. Соловей, В.І. Полупан, В.А. Величко Природна та ефективна родючість ґрунтів України за агропотенціалами озимої пшениці. Вісник аграрної науки, 2002, №7 с 14-21</a:t>
            </a:r>
          </a:p>
          <a:p>
            <a:r>
              <a:rPr lang="ru-RU" sz="1600" b="1">
                <a:solidFill>
                  <a:srgbClr val="0C08A0"/>
                </a:solidFill>
                <a:latin typeface="Calibri" pitchFamily="34" charset="0"/>
              </a:rPr>
              <a:t>2.Полупан М. І., Соловей В. Б., Величко В.А. Класифікація ґрунтів України. Київ. Аграрна наука, 2005, 299с</a:t>
            </a:r>
          </a:p>
          <a:p>
            <a:r>
              <a:rPr lang="uk-UA" sz="1600" b="1">
                <a:solidFill>
                  <a:srgbClr val="0C08A0"/>
                </a:solidFill>
                <a:latin typeface="Calibri" pitchFamily="34" charset="0"/>
              </a:rPr>
              <a:t>3.</a:t>
            </a:r>
            <a:r>
              <a:rPr lang="ru-RU" sz="1600">
                <a:latin typeface="Calibri" pitchFamily="34" charset="0"/>
              </a:rPr>
              <a:t> </a:t>
            </a:r>
            <a:r>
              <a:rPr lang="ru-RU" sz="1600" b="1">
                <a:solidFill>
                  <a:srgbClr val="0C08A0"/>
                </a:solidFill>
                <a:latin typeface="Calibri" pitchFamily="34" charset="0"/>
              </a:rPr>
              <a:t>Горон М. З</a:t>
            </a:r>
            <a:r>
              <a:rPr lang="ru-RU" sz="1600" b="1" i="1">
                <a:solidFill>
                  <a:srgbClr val="0C08A0"/>
                </a:solidFill>
                <a:latin typeface="Calibri" pitchFamily="34" charset="0"/>
              </a:rPr>
              <a:t>. </a:t>
            </a:r>
            <a:r>
              <a:rPr lang="ru-RU" sz="1600" b="1">
                <a:solidFill>
                  <a:srgbClr val="0C08A0"/>
                </a:solidFill>
                <a:latin typeface="Calibri" pitchFamily="34" charset="0"/>
              </a:rPr>
              <a:t>Використання рослинних тест-систем для фітооцінки токсичності нафтозабруднених ґрунтів / М. З. Горон, Н. М. Джура // Матер. наук.-практ. конф. (ІІ тур Всеук. конкурсу студентських наукових робіт за напрямом «Екологія та охорона навколишнього середовища»). — Одеса: ОДЕКУ, 2011. — С. 17.</a:t>
            </a:r>
          </a:p>
          <a:p>
            <a:r>
              <a:rPr lang="uk-UA" sz="1600" b="1">
                <a:solidFill>
                  <a:srgbClr val="0C08A0"/>
                </a:solidFill>
                <a:latin typeface="Calibri" pitchFamily="34" charset="0"/>
              </a:rPr>
              <a:t>4. Інтернет-ресурс</a:t>
            </a:r>
            <a:endParaRPr lang="ru-RU" sz="1600" b="1">
              <a:solidFill>
                <a:srgbClr val="0C08A0"/>
              </a:solidFill>
              <a:latin typeface="Calibri" pitchFamily="34" charset="0"/>
            </a:endParaRPr>
          </a:p>
        </p:txBody>
      </p:sp>
      <p:sp>
        <p:nvSpPr>
          <p:cNvPr id="29699" name="Прямоугольник 3"/>
          <p:cNvSpPr>
            <a:spLocks noChangeArrowheads="1"/>
          </p:cNvSpPr>
          <p:nvPr/>
        </p:nvSpPr>
        <p:spPr bwMode="auto">
          <a:xfrm>
            <a:off x="179388" y="854075"/>
            <a:ext cx="8713787" cy="2862263"/>
          </a:xfrm>
          <a:prstGeom prst="rect">
            <a:avLst/>
          </a:prstGeom>
          <a:solidFill>
            <a:srgbClr val="8BE1FF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u="sng">
                <a:solidFill>
                  <a:srgbClr val="0C08A0"/>
                </a:solidFill>
                <a:latin typeface="Calibri" pitchFamily="34" charset="0"/>
              </a:rPr>
              <a:t>Причини погіршення родючості ґрунту</a:t>
            </a:r>
            <a:endParaRPr lang="ru-RU" b="1">
              <a:solidFill>
                <a:srgbClr val="0C08A0"/>
              </a:solidFill>
              <a:latin typeface="Calibri" pitchFamily="34" charset="0"/>
            </a:endParaRPr>
          </a:p>
          <a:p>
            <a:r>
              <a:rPr lang="ru-RU" b="1">
                <a:solidFill>
                  <a:srgbClr val="0C08A0"/>
                </a:solidFill>
                <a:latin typeface="Calibri" pitchFamily="34" charset="0"/>
              </a:rPr>
              <a:t>1.Високий ступінь розораності території та сільськогосподарських угідь.</a:t>
            </a:r>
          </a:p>
          <a:p>
            <a:r>
              <a:rPr lang="ru-RU" b="1">
                <a:solidFill>
                  <a:srgbClr val="0C08A0"/>
                </a:solidFill>
                <a:latin typeface="Calibri" pitchFamily="34" charset="0"/>
              </a:rPr>
              <a:t>2.Ерозія як наслідок нераціонального землекористування.</a:t>
            </a:r>
          </a:p>
          <a:p>
            <a:r>
              <a:rPr lang="ru-RU" b="1">
                <a:solidFill>
                  <a:srgbClr val="0C08A0"/>
                </a:solidFill>
                <a:latin typeface="Calibri" pitchFamily="34" charset="0"/>
              </a:rPr>
              <a:t>3.Порушення сівозмін.</a:t>
            </a:r>
          </a:p>
          <a:p>
            <a:r>
              <a:rPr lang="ru-RU" b="1">
                <a:solidFill>
                  <a:srgbClr val="0C08A0"/>
                </a:solidFill>
                <a:latin typeface="Calibri" pitchFamily="34" charset="0"/>
              </a:rPr>
              <a:t>4.Відчуження з поля майже усієї надземної маси вирощуваних рослин.</a:t>
            </a:r>
          </a:p>
          <a:p>
            <a:r>
              <a:rPr lang="ru-RU" b="1">
                <a:solidFill>
                  <a:srgbClr val="0C08A0"/>
                </a:solidFill>
                <a:latin typeface="Calibri" pitchFamily="34" charset="0"/>
              </a:rPr>
              <a:t>5.Недостатня кількість гною та інших органічних добрив.</a:t>
            </a:r>
          </a:p>
          <a:p>
            <a:r>
              <a:rPr lang="ru-RU" b="1">
                <a:solidFill>
                  <a:srgbClr val="0C08A0"/>
                </a:solidFill>
                <a:latin typeface="Calibri" pitchFamily="34" charset="0"/>
              </a:rPr>
              <a:t>6. Порушення технології внесення мінеральних добрив.</a:t>
            </a:r>
          </a:p>
          <a:p>
            <a:r>
              <a:rPr lang="ru-RU" b="1">
                <a:solidFill>
                  <a:srgbClr val="0C08A0"/>
                </a:solidFill>
                <a:latin typeface="Calibri" pitchFamily="34" charset="0"/>
              </a:rPr>
              <a:t>7.Недостатня питома маса багаторічних бобових трав та інших бобових культур у сівозмінах як фактор поновлення ґрунтової родючості.</a:t>
            </a:r>
          </a:p>
          <a:p>
            <a:r>
              <a:rPr lang="ru-RU" b="1">
                <a:solidFill>
                  <a:srgbClr val="0C08A0"/>
                </a:solidFill>
                <a:latin typeface="Calibri" pitchFamily="34" charset="0"/>
              </a:rPr>
              <a:t>8.Недосконалість технологій вирощування рослин.</a:t>
            </a:r>
          </a:p>
        </p:txBody>
      </p:sp>
      <p:sp>
        <p:nvSpPr>
          <p:cNvPr id="29700" name="Прямоугольник 4"/>
          <p:cNvSpPr>
            <a:spLocks noChangeArrowheads="1"/>
          </p:cNvSpPr>
          <p:nvPr/>
        </p:nvSpPr>
        <p:spPr bwMode="auto">
          <a:xfrm>
            <a:off x="3311525" y="115888"/>
            <a:ext cx="2520950" cy="461962"/>
          </a:xfrm>
          <a:prstGeom prst="rect">
            <a:avLst/>
          </a:prstGeom>
          <a:solidFill>
            <a:srgbClr val="8BE1FF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2400" b="1">
                <a:solidFill>
                  <a:srgbClr val="FF0000"/>
                </a:solidFill>
                <a:latin typeface="Calibri" pitchFamily="34" charset="0"/>
              </a:rPr>
              <a:t>Висновки  </a:t>
            </a:r>
            <a:endParaRPr lang="ru-RU" sz="2400">
              <a:solidFill>
                <a:srgbClr val="FF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842</TotalTime>
  <Words>1241</Words>
  <Application>Microsoft Office PowerPoint</Application>
  <PresentationFormat>Экран (4:3)</PresentationFormat>
  <Paragraphs>119</Paragraphs>
  <Slides>17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Шаблон оформления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Calibri</vt:lpstr>
      <vt:lpstr>Arial</vt:lpstr>
      <vt:lpstr>Wingdings</vt:lpstr>
      <vt:lpstr>Тема Office</vt:lpstr>
      <vt:lpstr>Диаграмма Microsoft Excel</vt:lpstr>
      <vt:lpstr>Дослідження  стану грунтів, їх змін  та продуктивності наземних екосистем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Дослідження стану грунтів,  їх зміни та продуктивність наземних екосистем</dc:title>
  <dc:creator>Ира</dc:creator>
  <cp:lastModifiedBy>Ira</cp:lastModifiedBy>
  <cp:revision>101</cp:revision>
  <dcterms:created xsi:type="dcterms:W3CDTF">2017-03-18T10:37:49Z</dcterms:created>
  <dcterms:modified xsi:type="dcterms:W3CDTF">2017-04-04T22:29:08Z</dcterms:modified>
</cp:coreProperties>
</file>