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uk-UA" dirty="0" smtClean="0"/>
              <a:t>Проблеми часу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460851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Номінація: </a:t>
            </a:r>
            <a:r>
              <a:rPr lang="uk-UA" b="1">
                <a:solidFill>
                  <a:schemeClr val="tx1"/>
                </a:solidFill>
              </a:rPr>
              <a:t>«</a:t>
            </a:r>
            <a:r>
              <a:rPr lang="uk-UA" b="1" smtClean="0">
                <a:solidFill>
                  <a:schemeClr val="tx1"/>
                </a:solidFill>
              </a:rPr>
              <a:t>Астроном»</a:t>
            </a:r>
            <a:endParaRPr lang="uk-UA" b="1" dirty="0">
              <a:solidFill>
                <a:schemeClr val="tx1"/>
              </a:solidFill>
            </a:endParaRPr>
          </a:p>
          <a:p>
            <a:endParaRPr lang="uk-UA" sz="2800" b="1" dirty="0">
              <a:solidFill>
                <a:schemeClr val="tx1"/>
              </a:solidFill>
            </a:endParaRPr>
          </a:p>
          <a:p>
            <a:endParaRPr lang="uk-UA" sz="2800" b="1" dirty="0">
              <a:solidFill>
                <a:schemeClr val="tx1"/>
              </a:solidFill>
            </a:endParaRPr>
          </a:p>
          <a:p>
            <a:endParaRPr lang="uk-UA" sz="2800" b="1" dirty="0">
              <a:solidFill>
                <a:schemeClr val="tx1"/>
              </a:solidFill>
            </a:endParaRPr>
          </a:p>
          <a:p>
            <a:endParaRPr lang="uk-UA" sz="2800" b="1" dirty="0">
              <a:solidFill>
                <a:schemeClr val="tx1"/>
              </a:solidFill>
            </a:endParaRPr>
          </a:p>
          <a:p>
            <a:endParaRPr lang="uk-UA" sz="2800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Роботу </a:t>
            </a:r>
            <a:r>
              <a:rPr lang="uk-UA" b="1" dirty="0" smtClean="0">
                <a:solidFill>
                  <a:schemeClr val="tx1"/>
                </a:solidFill>
              </a:rPr>
              <a:t>виконав: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Микулюк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uk-UA" b="1" dirty="0" err="1" smtClean="0">
                <a:solidFill>
                  <a:schemeClr val="tx1"/>
                </a:solidFill>
              </a:rPr>
              <a:t>Даніїл</a:t>
            </a:r>
            <a:r>
              <a:rPr lang="uk-UA" b="1" dirty="0" smtClean="0">
                <a:solidFill>
                  <a:schemeClr val="tx1"/>
                </a:solidFill>
              </a:rPr>
              <a:t> Васильович,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Учень 8-В </a:t>
            </a:r>
            <a:r>
              <a:rPr lang="uk-UA" b="1" dirty="0">
                <a:solidFill>
                  <a:schemeClr val="tx1"/>
                </a:solidFill>
              </a:rPr>
              <a:t>класу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Рокосівської</a:t>
            </a:r>
            <a:r>
              <a:rPr lang="uk-UA" b="1" dirty="0">
                <a:solidFill>
                  <a:schemeClr val="tx1"/>
                </a:solidFill>
              </a:rPr>
              <a:t> загальноосвітньої школи І-ІІІ ступенів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Хустської державної адміністрації Закарпатської </a:t>
            </a:r>
            <a:r>
              <a:rPr lang="uk-UA" b="1" dirty="0" smtClean="0">
                <a:solidFill>
                  <a:schemeClr val="tx1"/>
                </a:solidFill>
              </a:rPr>
              <a:t>області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Походження й історія переходу на літній час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Першим ідею літнього часу запропонував Бенджамін Франклін (</a:t>
            </a:r>
            <a:r>
              <a:rPr lang="uk-UA" sz="2000" dirty="0" smtClean="0"/>
              <a:t>рис.1</a:t>
            </a:r>
            <a:r>
              <a:rPr lang="uk-UA" sz="2000" dirty="0"/>
              <a:t>), присвятивши їй окрему публікацію (1784).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Вдруге цю проблему порушив англієць Вільям </a:t>
            </a:r>
            <a:r>
              <a:rPr lang="uk-UA" sz="2000" dirty="0" err="1"/>
              <a:t>Віллет</a:t>
            </a:r>
            <a:r>
              <a:rPr lang="uk-UA" sz="2000" dirty="0"/>
              <a:t> (архітектор із </a:t>
            </a:r>
            <a:r>
              <a:rPr lang="uk-UA" sz="2000" dirty="0" err="1"/>
              <a:t>Числгерста</a:t>
            </a:r>
            <a:r>
              <a:rPr lang="uk-UA" sz="2000" dirty="0"/>
              <a:t>, графство </a:t>
            </a:r>
            <a:r>
              <a:rPr lang="uk-UA" sz="2000" dirty="0" err="1"/>
              <a:t>Кент</a:t>
            </a:r>
            <a:r>
              <a:rPr lang="uk-UA" sz="2000" dirty="0"/>
              <a:t> рис. 2.2) у своїй брошурі </a:t>
            </a:r>
            <a:r>
              <a:rPr lang="uk-UA" sz="2000" i="1" dirty="0" err="1"/>
              <a:t>Waste</a:t>
            </a:r>
            <a:r>
              <a:rPr lang="uk-UA" sz="2000" i="1" dirty="0"/>
              <a:t> </a:t>
            </a:r>
            <a:r>
              <a:rPr lang="uk-UA" sz="2000" i="1" dirty="0" err="1"/>
              <a:t>of</a:t>
            </a:r>
            <a:r>
              <a:rPr lang="uk-UA" sz="2000" i="1" dirty="0"/>
              <a:t> </a:t>
            </a:r>
            <a:r>
              <a:rPr lang="uk-UA" sz="2000" i="1" dirty="0" err="1"/>
              <a:t>Daylight</a:t>
            </a:r>
            <a:r>
              <a:rPr lang="uk-UA" sz="2000" dirty="0"/>
              <a:t> («Марна витрата денного світла», 1907).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3" y="3140968"/>
            <a:ext cx="23145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3343"/>
            <a:ext cx="21050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323528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uk-UA" dirty="0"/>
              <a:t>Зараз літній час застосовують у майже 70 країнах світу, зокрема майже в усіх країнах Європи.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Проблеми часу в західних регіонах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Центральний</a:t>
            </a:r>
            <a:r>
              <a:rPr lang="ru-RU" sz="2400" dirty="0"/>
              <a:t> </a:t>
            </a:r>
            <a:r>
              <a:rPr lang="ru-RU" sz="2400" dirty="0" err="1"/>
              <a:t>меридіан</a:t>
            </a:r>
            <a:r>
              <a:rPr lang="ru-RU" sz="2400" dirty="0"/>
              <a:t> </a:t>
            </a:r>
            <a:r>
              <a:rPr lang="ru-RU" sz="2400" dirty="0" err="1"/>
              <a:t>пер­шого</a:t>
            </a:r>
            <a:r>
              <a:rPr lang="ru-RU" sz="2400" dirty="0"/>
              <a:t> поясу (</a:t>
            </a:r>
            <a:r>
              <a:rPr lang="en-US" sz="2400" dirty="0"/>
              <a:t>N</a:t>
            </a:r>
            <a:r>
              <a:rPr lang="ru-RU" sz="2400" dirty="0"/>
              <a:t> = 1) проходить на 15° на </a:t>
            </a:r>
            <a:r>
              <a:rPr lang="ru-RU" sz="2400" dirty="0" err="1"/>
              <a:t>схід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Грінвіцького</a:t>
            </a:r>
            <a:r>
              <a:rPr lang="ru-RU" sz="2400" dirty="0"/>
              <a:t> — на </a:t>
            </a:r>
            <a:r>
              <a:rPr lang="ru-RU" sz="2400" dirty="0" err="1"/>
              <a:t>схід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Праги, друго­го (</a:t>
            </a:r>
            <a:r>
              <a:rPr lang="en-US" sz="2400" dirty="0"/>
              <a:t>N</a:t>
            </a:r>
            <a:r>
              <a:rPr lang="ru-RU" sz="2400" dirty="0"/>
              <a:t> = 2) —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Києва</a:t>
            </a:r>
            <a:r>
              <a:rPr lang="ru-RU" sz="2400" dirty="0"/>
              <a:t>. </a:t>
            </a:r>
            <a:r>
              <a:rPr lang="ru-RU" sz="2400" dirty="0" err="1"/>
              <a:t>Україна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повніс­тю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в другому </a:t>
            </a:r>
            <a:r>
              <a:rPr lang="ru-RU" sz="2400" dirty="0" err="1"/>
              <a:t>го­динному</a:t>
            </a:r>
            <a:r>
              <a:rPr lang="ru-RU" sz="2400" dirty="0"/>
              <a:t> </a:t>
            </a:r>
            <a:r>
              <a:rPr lang="ru-RU" sz="2400" dirty="0" err="1" smtClean="0"/>
              <a:t>поясі</a:t>
            </a:r>
            <a:r>
              <a:rPr lang="ru-RU" sz="2400" dirty="0" smtClean="0"/>
              <a:t>. </a:t>
            </a:r>
            <a:r>
              <a:rPr lang="ru-RU" sz="2400" dirty="0"/>
              <a:t>Лише Ужго­род і Чоп, строго </a:t>
            </a:r>
            <a:r>
              <a:rPr lang="ru-RU" sz="2400" dirty="0" err="1"/>
              <a:t>кажучи</a:t>
            </a:r>
            <a:r>
              <a:rPr lang="ru-RU" sz="2400" dirty="0"/>
              <a:t>, </a:t>
            </a:r>
            <a:r>
              <a:rPr lang="ru-RU" sz="2400" dirty="0" err="1"/>
              <a:t>ма­ли</a:t>
            </a:r>
            <a:r>
              <a:rPr lang="ru-RU" sz="2400" dirty="0"/>
              <a:t> б бути в </a:t>
            </a:r>
            <a:r>
              <a:rPr lang="ru-RU" sz="2400" dirty="0" err="1"/>
              <a:t>першому</a:t>
            </a:r>
            <a:r>
              <a:rPr lang="ru-RU" sz="2400" dirty="0"/>
              <a:t>, а </a:t>
            </a:r>
            <a:r>
              <a:rPr lang="ru-RU" sz="2400" dirty="0" err="1"/>
              <a:t>східна</a:t>
            </a:r>
            <a:r>
              <a:rPr lang="ru-RU" sz="2400" dirty="0"/>
              <a:t> половина </a:t>
            </a:r>
            <a:r>
              <a:rPr lang="ru-RU" sz="2400" dirty="0" err="1"/>
              <a:t>Донецької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та </a:t>
            </a:r>
            <a:r>
              <a:rPr lang="ru-RU" sz="2400" dirty="0" err="1"/>
              <a:t>Луганська</a:t>
            </a:r>
            <a:r>
              <a:rPr lang="ru-RU" sz="2400" dirty="0"/>
              <a:t> область — у </a:t>
            </a:r>
            <a:r>
              <a:rPr lang="ru-RU" sz="2400" dirty="0" err="1"/>
              <a:t>тре­тьому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0" y="4114171"/>
            <a:ext cx="4119017" cy="274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/>
              <a:t>Моменти часу коли на центральному меридіані другого годинного поясу 12 годин.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865401"/>
              </p:ext>
            </p:extLst>
          </p:nvPr>
        </p:nvGraphicFramePr>
        <p:xfrm>
          <a:off x="467543" y="2276872"/>
          <a:ext cx="8280921" cy="20280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1905"/>
                <a:gridCol w="1372854"/>
                <a:gridCol w="1372012"/>
                <a:gridCol w="1358536"/>
                <a:gridCol w="1463816"/>
                <a:gridCol w="1351798"/>
              </a:tblGrid>
              <a:tr h="9302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Прага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Варшава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Ужгород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Львів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Івано-Франківськ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Київ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2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58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24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36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02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5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02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пізніше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36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пізніше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31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пізніше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24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пізніше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21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пізніше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0975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9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/>
              <a:t>Моменти часу коли на центральному меридіані першого годинного поясу 12 годин.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43704"/>
              </p:ext>
            </p:extLst>
          </p:nvPr>
        </p:nvGraphicFramePr>
        <p:xfrm>
          <a:off x="467545" y="2996953"/>
          <a:ext cx="8280918" cy="1584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2087"/>
                <a:gridCol w="1372171"/>
                <a:gridCol w="1371330"/>
                <a:gridCol w="1359566"/>
                <a:gridCol w="1460399"/>
                <a:gridCol w="1355365"/>
              </a:tblGrid>
              <a:tr h="726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Прага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Варшава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Ужгород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Львів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Івано-Франківськ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Київ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5</a:t>
                      </a:r>
                      <a:r>
                        <a:rPr lang="uk-UA" sz="1400">
                          <a:effectLst/>
                        </a:rPr>
                        <a:t>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24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36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r>
                        <a:rPr lang="uk-UA" sz="1400" baseline="30000">
                          <a:effectLst/>
                        </a:rPr>
                        <a:t> </a:t>
                      </a:r>
                      <a:r>
                        <a:rPr lang="en-US" sz="1400" baseline="30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02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1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24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скоріше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скоріше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36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скоріше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39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uk-UA" sz="1400">
                          <a:effectLst/>
                        </a:rPr>
                        <a:t> скоріше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 1</a:t>
                      </a:r>
                      <a:r>
                        <a:rPr lang="uk-UA" sz="1400" baseline="30000" dirty="0">
                          <a:effectLst/>
                        </a:rPr>
                        <a:t> </a:t>
                      </a:r>
                      <a:r>
                        <a:rPr lang="en-US" sz="1400" baseline="30000" dirty="0">
                          <a:effectLst/>
                        </a:rPr>
                        <a:t>n</a:t>
                      </a:r>
                      <a:r>
                        <a:rPr lang="uk-UA" sz="1400" dirty="0">
                          <a:effectLst/>
                        </a:rPr>
                        <a:t> 02</a:t>
                      </a:r>
                      <a:r>
                        <a:rPr lang="en-US" sz="1400" baseline="30000" dirty="0">
                          <a:effectLst/>
                        </a:rPr>
                        <a:t>m</a:t>
                      </a:r>
                      <a:r>
                        <a:rPr lang="uk-UA" sz="1400" dirty="0">
                          <a:effectLst/>
                        </a:rPr>
                        <a:t> скоріше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3038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2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Проблеми часу в Закарпатті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085714" cy="3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Особливість</a:t>
            </a:r>
            <a:r>
              <a:rPr lang="ru-RU" sz="2000" dirty="0"/>
              <a:t> </a:t>
            </a:r>
            <a:r>
              <a:rPr lang="ru-RU" sz="2000" dirty="0" err="1"/>
              <a:t>географічного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Закарпаття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тому</a:t>
            </a:r>
            <a:r>
              <a:rPr lang="uk-UA" sz="2000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розташован</a:t>
            </a:r>
            <a:r>
              <a:rPr lang="uk-UA" sz="2000" dirty="0"/>
              <a:t>е</a:t>
            </a:r>
            <a:r>
              <a:rPr lang="ru-RU" sz="2000" dirty="0"/>
              <a:t> на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і другого </a:t>
            </a:r>
            <a:r>
              <a:rPr lang="uk-UA" sz="2000" dirty="0" err="1"/>
              <a:t>годинн</a:t>
            </a:r>
            <a:r>
              <a:rPr lang="ru-RU" sz="2000" dirty="0"/>
              <a:t>их </a:t>
            </a:r>
            <a:r>
              <a:rPr lang="ru-RU" sz="2000" dirty="0" err="1"/>
              <a:t>поясів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49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Довготи</a:t>
            </a:r>
            <a:r>
              <a:rPr lang="ru-RU" sz="3600" b="1" dirty="0"/>
              <a:t> </a:t>
            </a:r>
            <a:r>
              <a:rPr lang="ru-RU" sz="3600" b="1" dirty="0" err="1" smtClean="0"/>
              <a:t>районних</a:t>
            </a:r>
            <a:r>
              <a:rPr lang="ru-RU" sz="3600" b="1" dirty="0" smtClean="0"/>
              <a:t> </a:t>
            </a:r>
            <a:r>
              <a:rPr lang="ru-RU" sz="3600" b="1" dirty="0" err="1"/>
              <a:t>центрів</a:t>
            </a:r>
            <a:r>
              <a:rPr lang="ru-RU" sz="3600" b="1" dirty="0"/>
              <a:t> </a:t>
            </a:r>
            <a:r>
              <a:rPr lang="ru-RU" sz="3600" b="1" dirty="0" err="1"/>
              <a:t>Закарпатської</a:t>
            </a:r>
            <a:r>
              <a:rPr lang="ru-RU" sz="3600" b="1" dirty="0"/>
              <a:t> </a:t>
            </a:r>
            <a:r>
              <a:rPr lang="ru-RU" sz="3600" b="1" dirty="0" err="1"/>
              <a:t>області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25599"/>
              </p:ext>
            </p:extLst>
          </p:nvPr>
        </p:nvGraphicFramePr>
        <p:xfrm>
          <a:off x="755576" y="1225550"/>
          <a:ext cx="7427207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999"/>
                <a:gridCol w="2140127"/>
                <a:gridCol w="2061081"/>
              </a:tblGrid>
              <a:tr h="335280">
                <a:tc>
                  <a:txBody>
                    <a:bodyPr/>
                    <a:lstStyle/>
                    <a:p>
                      <a:pPr indent="19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Місто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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Ужгор</a:t>
                      </a:r>
                      <a:r>
                        <a:rPr lang="uk-UA" sz="1400">
                          <a:effectLst/>
                        </a:rPr>
                        <a:t>о</a:t>
                      </a:r>
                      <a:r>
                        <a:rPr lang="ru-RU" sz="1400">
                          <a:effectLst/>
                        </a:rPr>
                        <a:t>д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22° 20'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20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Вел. Березний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22</a:t>
                      </a:r>
                      <a:r>
                        <a:rPr lang="ru-RU" sz="1400">
                          <a:effectLst/>
                        </a:rPr>
                        <a:t>°</a:t>
                      </a:r>
                      <a:r>
                        <a:rPr lang="ru-RU" sz="1400" spc="0">
                          <a:effectLst/>
                        </a:rPr>
                        <a:t> 28</a:t>
                      </a:r>
                      <a:r>
                        <a:rPr lang="ru-RU" sz="1400">
                          <a:effectLst/>
                        </a:rPr>
                        <a:t>'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52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Перечин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22° 28'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29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52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Берегово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22° 39'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30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36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Мукачево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22° 43'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30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52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Свалява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00'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00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Виноградів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02'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08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Іршава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50">
                          <a:effectLst/>
                        </a:rPr>
                        <a:t>23° 02'</a:t>
                      </a:r>
                      <a:endParaRPr lang="ru-RU" sz="1550" spc="50">
                        <a:effectLst/>
                        <a:latin typeface="Franklin Gothic Dem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08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Воловець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12'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48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Хуст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18'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33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12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Рокосово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10'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41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Міжгір'я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30'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00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Тячів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23° 34'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ru-RU" sz="1400">
                          <a:effectLst/>
                        </a:rPr>
                        <a:t> 34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ru-RU" sz="1400">
                          <a:effectLst/>
                        </a:rPr>
                        <a:t> 16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Рахів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24° 13'</a:t>
                      </a:r>
                      <a:endParaRPr lang="ru-RU" sz="55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en-US" sz="1400" baseline="30000" dirty="0">
                          <a:effectLst/>
                        </a:rPr>
                        <a:t>h</a:t>
                      </a:r>
                      <a:r>
                        <a:rPr lang="ru-RU" sz="1400" dirty="0">
                          <a:effectLst/>
                        </a:rPr>
                        <a:t> 36</a:t>
                      </a:r>
                      <a:r>
                        <a:rPr lang="en-US" sz="1400" baseline="30000" dirty="0">
                          <a:effectLst/>
                        </a:rPr>
                        <a:t>m</a:t>
                      </a:r>
                      <a:r>
                        <a:rPr lang="ru-RU" sz="1400" dirty="0">
                          <a:effectLst/>
                        </a:rPr>
                        <a:t> 52</a:t>
                      </a:r>
                      <a:r>
                        <a:rPr lang="en-US" sz="1400" baseline="30000" dirty="0">
                          <a:effectLst/>
                        </a:rPr>
                        <a:t>s</a:t>
                      </a:r>
                      <a:endParaRPr lang="ru-RU" sz="550" dirty="0">
                        <a:effectLst/>
                        <a:latin typeface="MS Reference Sans Serif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5988" y="1225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2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Проблеми часу в Україні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Я </a:t>
            </a:r>
            <a:r>
              <a:rPr lang="uk-UA" dirty="0" smtClean="0"/>
              <a:t>обчислив час </a:t>
            </a:r>
            <a:r>
              <a:rPr lang="uk-UA" dirty="0"/>
              <a:t>сходу і заходу Сонця </a:t>
            </a:r>
            <a:r>
              <a:rPr lang="uk-UA" dirty="0" smtClean="0"/>
              <a:t>користуючись </a:t>
            </a:r>
            <a:r>
              <a:rPr lang="uk-UA" dirty="0"/>
              <a:t>формулами: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Т</a:t>
            </a:r>
            <a:r>
              <a:rPr lang="en-US" baseline="-25000" dirty="0"/>
              <a:t>m</a:t>
            </a:r>
            <a:r>
              <a:rPr lang="uk-UA" baseline="-25000" dirty="0"/>
              <a:t> </a:t>
            </a:r>
            <a:r>
              <a:rPr lang="uk-UA" baseline="-25000" dirty="0" err="1"/>
              <a:t>сх</a:t>
            </a:r>
            <a:r>
              <a:rPr lang="uk-UA" dirty="0"/>
              <a:t> = 12</a:t>
            </a:r>
            <a:r>
              <a:rPr lang="en-US" baseline="30000" dirty="0"/>
              <a:t>h</a:t>
            </a:r>
            <a:r>
              <a:rPr lang="uk-UA" dirty="0"/>
              <a:t> – </a:t>
            </a:r>
            <a:r>
              <a:rPr lang="en-US" dirty="0"/>
              <a:t>t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 + </a:t>
            </a:r>
            <a:r>
              <a:rPr lang="en-US" dirty="0">
                <a:sym typeface="Symbol"/>
              </a:rPr>
              <a:t></a:t>
            </a:r>
            <a:r>
              <a:rPr lang="uk-UA" dirty="0"/>
              <a:t> 		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Т</a:t>
            </a:r>
            <a:r>
              <a:rPr lang="en-US" baseline="-25000" dirty="0"/>
              <a:t>m</a:t>
            </a:r>
            <a:r>
              <a:rPr lang="uk-UA" baseline="-25000" dirty="0"/>
              <a:t> </a:t>
            </a:r>
            <a:r>
              <a:rPr lang="uk-UA" baseline="-25000" dirty="0" err="1"/>
              <a:t>зх</a:t>
            </a:r>
            <a:r>
              <a:rPr lang="uk-UA" dirty="0"/>
              <a:t> = 12</a:t>
            </a:r>
            <a:r>
              <a:rPr lang="en-US" baseline="30000" dirty="0"/>
              <a:t>h</a:t>
            </a:r>
            <a:r>
              <a:rPr lang="uk-UA" dirty="0"/>
              <a:t> + </a:t>
            </a:r>
            <a:r>
              <a:rPr lang="en-US" dirty="0"/>
              <a:t>t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 + </a:t>
            </a:r>
            <a:r>
              <a:rPr lang="en-US" dirty="0">
                <a:sym typeface="Symbol"/>
              </a:rPr>
              <a:t></a:t>
            </a:r>
            <a:r>
              <a:rPr lang="uk-UA" dirty="0"/>
              <a:t> 		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де</a:t>
            </a:r>
            <a:r>
              <a:rPr lang="uk-UA" dirty="0"/>
              <a:t>, </a:t>
            </a:r>
            <a:r>
              <a:rPr lang="en-US" dirty="0"/>
              <a:t>t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 - годинний кут Сонця, обчислюється за формулою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cos</a:t>
            </a:r>
            <a:r>
              <a:rPr lang="en-US" dirty="0"/>
              <a:t> t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  = (-0,0148</a:t>
            </a:r>
            <a:r>
              <a:rPr lang="en-US" dirty="0"/>
              <a:t> – sin </a:t>
            </a:r>
            <a:r>
              <a:rPr lang="en-US" dirty="0">
                <a:sym typeface="Symbol"/>
              </a:rPr>
              <a:t></a:t>
            </a:r>
            <a:r>
              <a:rPr lang="uk-UA" dirty="0"/>
              <a:t> *</a:t>
            </a:r>
            <a:r>
              <a:rPr lang="en-US" dirty="0"/>
              <a:t> sin </a:t>
            </a:r>
            <a:r>
              <a:rPr lang="en-US" dirty="0">
                <a:sym typeface="Symbol"/>
              </a:rPr>
              <a:t>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) /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</a:t>
            </a:r>
            <a:r>
              <a:rPr lang="uk-UA" dirty="0"/>
              <a:t> *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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) 	</a:t>
            </a:r>
          </a:p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цій формулі враховано видимий кутовий радіус Сонця (</a:t>
            </a:r>
            <a:r>
              <a:rPr lang="en-US" dirty="0"/>
              <a:t>R</a:t>
            </a:r>
            <a:r>
              <a:rPr lang="en-US" baseline="-25000" dirty="0">
                <a:sym typeface="Symbol"/>
              </a:rPr>
              <a:t></a:t>
            </a:r>
            <a:r>
              <a:rPr lang="en-US" dirty="0"/>
              <a:t> </a:t>
            </a:r>
            <a:r>
              <a:rPr lang="ru-RU" dirty="0">
                <a:sym typeface="Symbol"/>
              </a:rPr>
              <a:t></a:t>
            </a:r>
            <a:r>
              <a:rPr lang="ru-RU" dirty="0"/>
              <a:t> </a:t>
            </a:r>
            <a:r>
              <a:rPr lang="uk-UA" dirty="0"/>
              <a:t>1</a:t>
            </a:r>
            <a:r>
              <a:rPr lang="ru-RU" dirty="0"/>
              <a:t>6</a:t>
            </a:r>
            <a:r>
              <a:rPr lang="uk-UA" dirty="0"/>
              <a:t>'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</a:t>
            </a:r>
            <a:r>
              <a:rPr lang="uk-UA" dirty="0"/>
              <a:t> - рівняння часу. Величину </a:t>
            </a:r>
            <a:r>
              <a:rPr lang="en-US" dirty="0">
                <a:sym typeface="Symbol"/>
              </a:rPr>
              <a:t></a:t>
            </a:r>
            <a:r>
              <a:rPr lang="uk-UA" dirty="0"/>
              <a:t> знаходять в астрономічних щорічниках. Наближено його можна визначити з рис. 2.4.</a:t>
            </a:r>
            <a:endParaRPr lang="ru-RU" dirty="0"/>
          </a:p>
          <a:p>
            <a:pPr marL="0" indent="0">
              <a:buNone/>
            </a:pPr>
            <a:r>
              <a:rPr lang="en-US" dirty="0">
                <a:sym typeface="Symbol"/>
              </a:rPr>
              <a:t></a:t>
            </a:r>
            <a:r>
              <a:rPr lang="en-US" baseline="-25000" dirty="0">
                <a:sym typeface="Symbol"/>
              </a:rPr>
              <a:t></a:t>
            </a:r>
            <a:r>
              <a:rPr lang="uk-UA" dirty="0"/>
              <a:t> - схилення Сонця, знаходять в астрономічних календарях.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95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Рівняння часу.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6" y="1628800"/>
            <a:ext cx="80612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5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Час сходу і заходу Сонця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160137"/>
              </p:ext>
            </p:extLst>
          </p:nvPr>
        </p:nvGraphicFramePr>
        <p:xfrm>
          <a:off x="539551" y="1268762"/>
          <a:ext cx="8136904" cy="518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640"/>
                <a:gridCol w="1325680"/>
                <a:gridCol w="1352394"/>
                <a:gridCol w="1265574"/>
                <a:gridCol w="1338202"/>
                <a:gridCol w="1175414"/>
              </a:tblGrid>
              <a:tr h="1307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Дата спостереження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 березня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 червня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uk-UA" sz="1400">
                          <a:effectLst/>
                        </a:rPr>
                        <a:t> липня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 вересня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 грудня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Годинний кут, 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en-US" sz="1400" baseline="-25000">
                          <a:effectLst/>
                          <a:sym typeface="Symbol"/>
                        </a:rPr>
                        <a:t>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r>
                        <a:rPr lang="en-US" sz="1400" baseline="30000">
                          <a:effectLst/>
                        </a:rPr>
                        <a:t>h </a:t>
                      </a:r>
                      <a:r>
                        <a:rPr lang="en-US" sz="1400">
                          <a:effectLst/>
                        </a:rPr>
                        <a:t>14</a:t>
                      </a:r>
                      <a:r>
                        <a:rPr lang="en-US" sz="1400" baseline="30000">
                          <a:effectLst/>
                        </a:rPr>
                        <a:t>m </a:t>
                      </a:r>
                      <a:r>
                        <a:rPr lang="en-US" sz="1400">
                          <a:effectLst/>
                        </a:rPr>
                        <a:t>04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24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33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56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05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08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24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9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</a:t>
                      </a:r>
                      <a:r>
                        <a:rPr lang="en-US" sz="1400" baseline="-25000">
                          <a:effectLst/>
                        </a:rPr>
                        <a:t>m </a:t>
                      </a:r>
                      <a:r>
                        <a:rPr lang="uk-UA" sz="1400" baseline="-25000">
                          <a:effectLst/>
                        </a:rPr>
                        <a:t>сх.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53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14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59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32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32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3</a:t>
                      </a:r>
                      <a:r>
                        <a:rPr lang="uk-UA" sz="1400">
                          <a:effectLst/>
                        </a:rPr>
                        <a:t>5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47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22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48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0</a:t>
                      </a:r>
                      <a:r>
                        <a:rPr lang="uk-UA" sz="1400">
                          <a:effectLst/>
                        </a:rPr>
                        <a:t>0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5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</a:t>
                      </a:r>
                      <a:r>
                        <a:rPr lang="en-US" sz="1400" baseline="-25000">
                          <a:effectLst/>
                        </a:rPr>
                        <a:t>m</a:t>
                      </a:r>
                      <a:r>
                        <a:rPr lang="uk-UA" sz="1400" baseline="-25000">
                          <a:effectLst/>
                        </a:rPr>
                        <a:t> зх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21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22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04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20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40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2</a:t>
                      </a:r>
                      <a:r>
                        <a:rPr lang="uk-UA" sz="1400">
                          <a:effectLst/>
                        </a:rPr>
                        <a:t>7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58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38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</a:t>
                      </a:r>
                      <a:r>
                        <a:rPr lang="uk-UA" sz="1400">
                          <a:effectLst/>
                        </a:rPr>
                        <a:t>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0</a:t>
                      </a:r>
                      <a:r>
                        <a:rPr lang="uk-UA" sz="1400">
                          <a:effectLst/>
                        </a:rPr>
                        <a:t>9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58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sym typeface="Symbol"/>
                        </a:rPr>
                        <a:t></a:t>
                      </a:r>
                      <a:r>
                        <a:rPr lang="uk-UA" sz="1400">
                          <a:effectLst/>
                        </a:rPr>
                        <a:t>Т тривалість перебування Сонця над горизонтом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28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08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05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48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5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0</a:t>
                      </a:r>
                      <a:r>
                        <a:rPr lang="uk-UA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52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r>
                        <a:rPr lang="en-US" sz="1400" baseline="30000">
                          <a:effectLst/>
                        </a:rPr>
                        <a:t>h</a:t>
                      </a:r>
                      <a:r>
                        <a:rPr lang="en-US" sz="1400">
                          <a:effectLst/>
                        </a:rPr>
                        <a:t> 11</a:t>
                      </a:r>
                      <a:r>
                        <a:rPr lang="en-US" sz="1400" baseline="30000">
                          <a:effectLst/>
                        </a:rPr>
                        <a:t>m</a:t>
                      </a:r>
                      <a:r>
                        <a:rPr lang="en-US" sz="1400">
                          <a:effectLst/>
                        </a:rPr>
                        <a:t> 16</a:t>
                      </a:r>
                      <a:r>
                        <a:rPr lang="en-US" sz="1400" baseline="300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</a:t>
                      </a:r>
                      <a:r>
                        <a:rPr lang="en-US" sz="1400" baseline="30000" dirty="0">
                          <a:effectLst/>
                        </a:rPr>
                        <a:t>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0</a:t>
                      </a:r>
                      <a:r>
                        <a:rPr lang="en-US" sz="1400" baseline="30000" dirty="0">
                          <a:effectLst/>
                        </a:rPr>
                        <a:t>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8</a:t>
                      </a:r>
                      <a:r>
                        <a:rPr lang="en-US" sz="1400" baseline="30000" dirty="0">
                          <a:effectLst/>
                        </a:rPr>
                        <a:t>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0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67544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uk-UA" dirty="0"/>
              <a:t> (95% території)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другому </a:t>
            </a:r>
            <a:r>
              <a:rPr lang="ru-RU" dirty="0" err="1"/>
              <a:t>годинному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. Лише Ужгород і Чоп, строго </a:t>
            </a:r>
            <a:r>
              <a:rPr lang="ru-RU" dirty="0" err="1"/>
              <a:t>кажучи</a:t>
            </a:r>
            <a:r>
              <a:rPr lang="ru-RU" dirty="0"/>
              <a:t>, </a:t>
            </a:r>
            <a:r>
              <a:rPr lang="ru-RU" dirty="0" err="1"/>
              <a:t>мали</a:t>
            </a:r>
            <a:r>
              <a:rPr lang="ru-RU" dirty="0"/>
              <a:t> б бути в </a:t>
            </a:r>
            <a:r>
              <a:rPr lang="ru-RU" dirty="0" err="1"/>
              <a:t>першому</a:t>
            </a:r>
            <a:r>
              <a:rPr lang="ru-RU" dirty="0"/>
              <a:t>, а </a:t>
            </a:r>
            <a:r>
              <a:rPr lang="uk-UA" dirty="0"/>
              <a:t>на </a:t>
            </a:r>
            <a:r>
              <a:rPr lang="ru-RU" dirty="0" err="1"/>
              <a:t>сх</a:t>
            </a:r>
            <a:r>
              <a:rPr lang="uk-UA" dirty="0"/>
              <a:t>о</a:t>
            </a:r>
            <a:r>
              <a:rPr lang="ru-RU" dirty="0"/>
              <a:t>д</a:t>
            </a:r>
            <a:r>
              <a:rPr lang="uk-UA" dirty="0"/>
              <a:t>і України Луганська і частина</a:t>
            </a:r>
            <a:r>
              <a:rPr lang="ru-RU" dirty="0"/>
              <a:t> </a:t>
            </a:r>
            <a:r>
              <a:rPr lang="ru-RU" dirty="0" err="1"/>
              <a:t>Донецької</a:t>
            </a:r>
            <a:r>
              <a:rPr lang="ru-RU" dirty="0"/>
              <a:t> та </a:t>
            </a:r>
            <a:r>
              <a:rPr lang="uk-UA" dirty="0"/>
              <a:t>Харківської</a:t>
            </a:r>
            <a:r>
              <a:rPr lang="ru-RU" dirty="0"/>
              <a:t> </a:t>
            </a:r>
            <a:r>
              <a:rPr lang="ru-RU" dirty="0" err="1"/>
              <a:t>област</a:t>
            </a:r>
            <a:r>
              <a:rPr lang="uk-UA" dirty="0" err="1"/>
              <a:t>ей</a:t>
            </a:r>
            <a:r>
              <a:rPr lang="ru-RU" dirty="0"/>
              <a:t> — у </a:t>
            </a:r>
            <a:r>
              <a:rPr lang="ru-RU" dirty="0" err="1"/>
              <a:t>третьому</a:t>
            </a:r>
            <a:r>
              <a:rPr lang="uk-UA" dirty="0"/>
              <a:t> поясі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Особливість розташування Закарпаття в тому, що воно знаходиться на межі першого і другого годинного поясів. Багато жителів Закарпаття використовують у побуті середньоєвропейський, або так званий «місцевий час», хоч вони живуть у другому годинному поясі.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7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ВИСНОВКИ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Мешканці таких міст як Ужгород, </a:t>
            </a:r>
            <a:r>
              <a:rPr lang="uk-UA" dirty="0" err="1"/>
              <a:t>Перечин</a:t>
            </a:r>
            <a:r>
              <a:rPr lang="uk-UA" dirty="0"/>
              <a:t>, Великий </a:t>
            </a:r>
            <a:r>
              <a:rPr lang="uk-UA" dirty="0" err="1"/>
              <a:t>Березний</a:t>
            </a:r>
            <a:r>
              <a:rPr lang="uk-UA" dirty="0"/>
              <a:t> та навколишніх сіл мають право називати середньоєвропейський час місцевим. Але вони не повинні робити цього, бо це є незручно, особливо для розкладу руху поїздів, літаків, радіо, телебачення, тому що Україна користується часом другого годинного поясу. А мешканці інших міст Закарпаття, таких як </a:t>
            </a:r>
            <a:r>
              <a:rPr lang="uk-UA" dirty="0" err="1"/>
              <a:t>Мукачево</a:t>
            </a:r>
            <a:r>
              <a:rPr lang="uk-UA" dirty="0"/>
              <a:t>, Виноградів, Берегово, Свалява, Хуст та інші, взагалі не мають право називати середньоєвропейський час місцевим.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У жовтні – березні в Україні використовують поясний час другого годинного поясу, а в квітні – вересні – літній час цього поясу.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Улітку ми випереджаємо наш поясний час на годину. Але й Сонце встає </a:t>
            </a:r>
            <a:r>
              <a:rPr lang="uk-UA" dirty="0" smtClean="0"/>
              <a:t>раніше.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70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uk-UA" dirty="0" smtClean="0"/>
              <a:t>Дякую </a:t>
            </a:r>
            <a:r>
              <a:rPr lang="uk-UA" dirty="0"/>
              <a:t>з</a:t>
            </a:r>
            <a:r>
              <a:rPr lang="uk-UA" dirty="0" smtClean="0"/>
              <a:t>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613575"/>
            <a:ext cx="82296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2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Мета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uk-UA" dirty="0"/>
              <a:t>О</a:t>
            </a:r>
            <a:r>
              <a:rPr lang="uk-UA" dirty="0" smtClean="0"/>
              <a:t>знайомитись </a:t>
            </a:r>
            <a:r>
              <a:rPr lang="uk-UA" dirty="0"/>
              <a:t>з проблемами, які виникають на межах часових поясів, один з яких проходить через територію Закарпаття. Відповісти на питання, чому мешканці Закарпаття і Галичини використовують час першого годинного поясу, а також вивчити питання про перевід стрілки годинників на одну годину вперед, яке запропонували народні обранці.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8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Поясний,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всесвітній час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сонячний</a:t>
            </a:r>
            <a:r>
              <a:rPr lang="ru-RU" dirty="0"/>
              <a:t> час</a:t>
            </a:r>
            <a:r>
              <a:rPr lang="ru-RU" i="1" dirty="0"/>
              <a:t> Т</a:t>
            </a:r>
            <a:r>
              <a:rPr lang="ru-RU" i="1" baseline="-25000" dirty="0">
                <a:sym typeface="Symbol"/>
              </a:rPr>
              <a:t>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на </a:t>
            </a:r>
            <a:r>
              <a:rPr lang="ru-RU" dirty="0" err="1"/>
              <a:t>географічній</a:t>
            </a:r>
            <a:r>
              <a:rPr lang="ru-RU" dirty="0"/>
              <a:t> </a:t>
            </a:r>
            <a:r>
              <a:rPr lang="ru-RU" dirty="0" err="1"/>
              <a:t>довготі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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i="1" dirty="0"/>
              <a:t>Т</a:t>
            </a:r>
            <a:r>
              <a:rPr lang="ru-RU" i="1" baseline="-25000" dirty="0"/>
              <a:t>0</a:t>
            </a:r>
            <a:r>
              <a:rPr lang="ru-RU" dirty="0"/>
              <a:t> так: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baseline="-25000" dirty="0">
                <a:sym typeface="Symbol"/>
              </a:rPr>
              <a:t></a:t>
            </a:r>
            <a:r>
              <a:rPr lang="ru-RU" baseline="-25000" dirty="0"/>
              <a:t> </a:t>
            </a:r>
            <a:r>
              <a:rPr lang="ru-RU" i="1" dirty="0"/>
              <a:t>= Т</a:t>
            </a:r>
            <a:r>
              <a:rPr lang="ru-RU" i="1" baseline="-25000" dirty="0"/>
              <a:t>0</a:t>
            </a:r>
            <a:r>
              <a:rPr lang="ru-RU" i="1" dirty="0"/>
              <a:t> + </a:t>
            </a:r>
            <a:r>
              <a:rPr lang="ru-RU" dirty="0">
                <a:sym typeface="Symbol"/>
              </a:rPr>
              <a:t></a:t>
            </a:r>
            <a:r>
              <a:rPr lang="ru-RU" dirty="0"/>
              <a:t> </a:t>
            </a:r>
            <a:r>
              <a:rPr lang="ru-RU" i="1" dirty="0"/>
              <a:t>.	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поясний</a:t>
            </a:r>
            <a:r>
              <a:rPr lang="ru-RU" dirty="0"/>
              <a:t> час:</a:t>
            </a:r>
          </a:p>
          <a:p>
            <a:pPr marL="0" indent="0">
              <a:buNone/>
            </a:pPr>
            <a:r>
              <a:rPr lang="ru-RU" i="1" dirty="0" err="1"/>
              <a:t>Т</a:t>
            </a:r>
            <a:r>
              <a:rPr lang="ru-RU" i="1" baseline="-25000" dirty="0" err="1"/>
              <a:t>п</a:t>
            </a:r>
            <a:r>
              <a:rPr lang="ru-RU" dirty="0"/>
              <a:t> = Т</a:t>
            </a:r>
            <a:r>
              <a:rPr lang="ru-RU" baseline="-25000" dirty="0"/>
              <a:t>0</a:t>
            </a:r>
            <a:r>
              <a:rPr lang="ru-RU" dirty="0"/>
              <a:t> + </a:t>
            </a:r>
            <a:r>
              <a:rPr lang="en-US" dirty="0"/>
              <a:t>N</a:t>
            </a:r>
            <a:r>
              <a:rPr lang="en-US" baseline="30000" dirty="0"/>
              <a:t> h</a:t>
            </a:r>
            <a:r>
              <a:rPr lang="ru-RU" dirty="0"/>
              <a:t>,	</a:t>
            </a:r>
          </a:p>
          <a:p>
            <a:pPr marL="0" indent="0">
              <a:buNone/>
            </a:pPr>
            <a:r>
              <a:rPr lang="ru-RU" dirty="0"/>
              <a:t>де</a:t>
            </a:r>
            <a:r>
              <a:rPr lang="ru-RU" i="1" dirty="0"/>
              <a:t> N —</a:t>
            </a:r>
            <a:r>
              <a:rPr lang="ru-RU" dirty="0"/>
              <a:t> номер поясу,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збігається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вираженою</a:t>
            </a:r>
            <a:r>
              <a:rPr lang="ru-RU" dirty="0"/>
              <a:t> в годинах </a:t>
            </a:r>
            <a:r>
              <a:rPr lang="ru-RU" dirty="0" err="1"/>
              <a:t>довготою</a:t>
            </a:r>
            <a:r>
              <a:rPr lang="ru-RU" dirty="0"/>
              <a:t> цент­рального </a:t>
            </a:r>
            <a:r>
              <a:rPr lang="ru-RU" dirty="0" err="1"/>
              <a:t>меридіана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поясу.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</a:t>
            </a:r>
            <a:r>
              <a:rPr lang="ru-RU" dirty="0"/>
              <a:t> = 30° = 2</a:t>
            </a:r>
            <a:r>
              <a:rPr lang="en-US" baseline="30000" dirty="0"/>
              <a:t>h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i="1" dirty="0"/>
              <a:t> N=</a:t>
            </a:r>
            <a:r>
              <a:rPr lang="ru-RU" dirty="0"/>
              <a:t>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7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/>
              <a:t>Літній час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/>
              <a:t>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літній</a:t>
            </a:r>
            <a:r>
              <a:rPr lang="ru-RU" dirty="0"/>
              <a:t> час Т</a:t>
            </a:r>
            <a:r>
              <a:rPr lang="uk-UA" baseline="-25000" dirty="0"/>
              <a:t>Л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поясним часом </a:t>
            </a:r>
            <a:r>
              <a:rPr lang="ru-RU" i="1" dirty="0" err="1"/>
              <a:t>Т</a:t>
            </a:r>
            <a:r>
              <a:rPr lang="ru-RU" i="1" baseline="-25000" dirty="0" err="1"/>
              <a:t>п</a:t>
            </a:r>
            <a:r>
              <a:rPr lang="ru-RU" dirty="0"/>
              <a:t> простим </a:t>
            </a:r>
            <a:r>
              <a:rPr lang="ru-RU" dirty="0" err="1"/>
              <a:t>співвідношенням</a:t>
            </a:r>
            <a:r>
              <a:rPr lang="ru-RU" dirty="0"/>
              <a:t>:</a:t>
            </a:r>
          </a:p>
          <a:p>
            <a:r>
              <a:rPr lang="ru-RU" dirty="0"/>
              <a:t>Т</a:t>
            </a:r>
            <a:r>
              <a:rPr lang="uk-UA" baseline="-25000" dirty="0"/>
              <a:t>Л</a:t>
            </a:r>
            <a:r>
              <a:rPr lang="ru-RU" dirty="0"/>
              <a:t> = </a:t>
            </a:r>
            <a:r>
              <a:rPr lang="ru-RU" i="1" dirty="0" err="1"/>
              <a:t>Т</a:t>
            </a:r>
            <a:r>
              <a:rPr lang="ru-RU" i="1" baseline="-25000" dirty="0" err="1"/>
              <a:t>п</a:t>
            </a:r>
            <a:r>
              <a:rPr lang="ru-RU" dirty="0"/>
              <a:t> + </a:t>
            </a:r>
            <a:r>
              <a:rPr lang="uk-UA" dirty="0"/>
              <a:t>1</a:t>
            </a:r>
            <a:r>
              <a:rPr lang="en-US" baseline="30000" dirty="0"/>
              <a:t>h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18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Ефемеридний (динамічний) і атомний час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час,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i="1" dirty="0"/>
              <a:t> </a:t>
            </a:r>
            <a:r>
              <a:rPr lang="ru-RU" i="1" dirty="0" err="1"/>
              <a:t>ефемеридного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Умовилися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всесвітній</a:t>
            </a:r>
            <a:r>
              <a:rPr lang="ru-RU" dirty="0"/>
              <a:t> та </a:t>
            </a:r>
            <a:r>
              <a:rPr lang="ru-RU" dirty="0" err="1"/>
              <a:t>ефемеридний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співпадали</a:t>
            </a:r>
            <a:r>
              <a:rPr lang="ru-RU" dirty="0"/>
              <a:t> на початку 1900 року. Секунду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як 1/31556925,9747 </a:t>
            </a:r>
            <a:r>
              <a:rPr lang="ru-RU" dirty="0" err="1"/>
              <a:t>тропічного</a:t>
            </a:r>
            <a:r>
              <a:rPr lang="ru-RU" dirty="0"/>
              <a:t> року. Контроль </a:t>
            </a:r>
            <a:r>
              <a:rPr lang="ru-RU" dirty="0" err="1"/>
              <a:t>здійснювався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за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 У наш час </a:t>
            </a:r>
            <a:r>
              <a:rPr lang="ru-RU" dirty="0" err="1"/>
              <a:t>всесвітній</a:t>
            </a:r>
            <a:r>
              <a:rPr lang="ru-RU" dirty="0"/>
              <a:t> час </a:t>
            </a:r>
            <a:r>
              <a:rPr lang="ru-RU" dirty="0" err="1"/>
              <a:t>відстає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ефемеридного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хвилину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64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err="1"/>
              <a:t>А</a:t>
            </a:r>
            <a:r>
              <a:rPr lang="ru-RU" dirty="0" err="1" smtClean="0"/>
              <a:t>томний</a:t>
            </a:r>
            <a:r>
              <a:rPr lang="ru-RU" dirty="0" smtClean="0"/>
              <a:t> </a:t>
            </a:r>
            <a:r>
              <a:rPr lang="ru-RU" dirty="0" err="1"/>
              <a:t>цезієвий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/>
              <a:t>У 1967 р. за </a:t>
            </a:r>
            <a:r>
              <a:rPr lang="ru-RU" dirty="0" err="1"/>
              <a:t>еталон</a:t>
            </a:r>
            <a:r>
              <a:rPr lang="ru-RU" dirty="0"/>
              <a:t> часу </a:t>
            </a:r>
            <a:r>
              <a:rPr lang="ru-RU" dirty="0" err="1"/>
              <a:t>прийняли</a:t>
            </a:r>
            <a:r>
              <a:rPr lang="ru-RU" dirty="0"/>
              <a:t> </a:t>
            </a:r>
            <a:r>
              <a:rPr lang="ru-RU" dirty="0" err="1"/>
              <a:t>атомний</a:t>
            </a:r>
            <a:r>
              <a:rPr lang="ru-RU" dirty="0"/>
              <a:t> </a:t>
            </a:r>
            <a:r>
              <a:rPr lang="ru-RU" dirty="0" err="1"/>
              <a:t>цезієвий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дали й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i="1" dirty="0"/>
              <a:t> секунда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за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9 192 631 770 </a:t>
            </a:r>
            <a:r>
              <a:rPr lang="ru-RU" dirty="0" err="1"/>
              <a:t>коливань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яку </a:t>
            </a:r>
            <a:r>
              <a:rPr lang="ru-RU" dirty="0" err="1"/>
              <a:t>випромінює</a:t>
            </a:r>
            <a:r>
              <a:rPr lang="ru-RU" dirty="0"/>
              <a:t> атом </a:t>
            </a:r>
            <a:r>
              <a:rPr lang="ru-RU" dirty="0" err="1"/>
              <a:t>цезію</a:t>
            </a:r>
            <a:r>
              <a:rPr lang="ru-RU" dirty="0"/>
              <a:t>. З 1 </a:t>
            </a:r>
            <a:r>
              <a:rPr lang="ru-RU" dirty="0" err="1"/>
              <a:t>січня</a:t>
            </a:r>
            <a:r>
              <a:rPr lang="ru-RU" dirty="0"/>
              <a:t> 1972 р.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на </a:t>
            </a:r>
            <a:r>
              <a:rPr lang="ru-RU" dirty="0" err="1"/>
              <a:t>лічбу</a:t>
            </a:r>
            <a:r>
              <a:rPr lang="ru-RU" dirty="0"/>
              <a:t> часу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годинників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74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Земний</a:t>
            </a:r>
            <a:r>
              <a:rPr lang="ru-RU" i="1" dirty="0"/>
              <a:t> </a:t>
            </a:r>
            <a:r>
              <a:rPr lang="ru-RU" i="1" dirty="0" smtClean="0"/>
              <a:t>та </a:t>
            </a:r>
            <a:r>
              <a:rPr lang="ru-RU" i="1" dirty="0" err="1" smtClean="0"/>
              <a:t>барицентричний</a:t>
            </a:r>
            <a:r>
              <a:rPr lang="ru-RU" i="1" dirty="0" smtClean="0"/>
              <a:t> </a:t>
            </a:r>
            <a:r>
              <a:rPr lang="ru-RU" i="1" dirty="0" err="1" smtClean="0"/>
              <a:t>динамічний</a:t>
            </a:r>
            <a:r>
              <a:rPr lang="ru-RU" i="1" dirty="0" smtClean="0"/>
              <a:t> </a:t>
            </a:r>
            <a:r>
              <a:rPr lang="ru-RU" i="1" dirty="0"/>
              <a:t>час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 smtClean="0"/>
              <a:t>Земний</a:t>
            </a:r>
            <a:r>
              <a:rPr lang="ru-RU" i="1" dirty="0" smtClean="0"/>
              <a:t> </a:t>
            </a:r>
            <a:r>
              <a:rPr lang="ru-RU" i="1" dirty="0" err="1"/>
              <a:t>динамічний</a:t>
            </a:r>
            <a:r>
              <a:rPr lang="ru-RU" i="1" dirty="0"/>
              <a:t> час 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час, </a:t>
            </a:r>
            <a:r>
              <a:rPr lang="ru-RU" dirty="0" err="1"/>
              <a:t>відлічуваний</a:t>
            </a:r>
            <a:r>
              <a:rPr lang="ru-RU" dirty="0"/>
              <a:t> </a:t>
            </a:r>
            <a:r>
              <a:rPr lang="ru-RU" dirty="0" err="1"/>
              <a:t>атомним</a:t>
            </a:r>
            <a:r>
              <a:rPr lang="ru-RU" dirty="0"/>
              <a:t> </a:t>
            </a:r>
            <a:r>
              <a:rPr lang="ru-RU" dirty="0" err="1"/>
              <a:t>годинником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нульпункт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ефемеридний</a:t>
            </a:r>
            <a:r>
              <a:rPr lang="ru-RU" dirty="0"/>
              <a:t> і є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ефемеридного</a:t>
            </a:r>
            <a:r>
              <a:rPr lang="ru-RU" dirty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i="1" dirty="0" err="1" smtClean="0"/>
              <a:t>Барицентричний</a:t>
            </a:r>
            <a:r>
              <a:rPr lang="ru-RU" i="1" dirty="0" smtClean="0"/>
              <a:t> </a:t>
            </a:r>
            <a:r>
              <a:rPr lang="ru-RU" i="1" dirty="0" err="1"/>
              <a:t>динамічний</a:t>
            </a:r>
            <a:r>
              <a:rPr lang="ru-RU" i="1" dirty="0"/>
              <a:t> час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час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відліку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центром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(барицентром). </a:t>
            </a:r>
          </a:p>
        </p:txBody>
      </p:sp>
    </p:spTree>
    <p:extLst>
      <p:ext uri="{BB962C8B-B14F-4D97-AF65-F5344CB8AC3E}">
        <p14:creationId xmlns:p14="http://schemas.microsoft.com/office/powerpoint/2010/main" val="16252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b="1" dirty="0"/>
              <a:t>Годинні пояси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7" y="1124744"/>
            <a:ext cx="782713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5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1163</Words>
  <Application>Microsoft Office PowerPoint</Application>
  <PresentationFormat>Экран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Проблеми часу в Україні</vt:lpstr>
      <vt:lpstr>Презентация PowerPoint</vt:lpstr>
      <vt:lpstr>Мета </vt:lpstr>
      <vt:lpstr>Поясний, всесвітній час </vt:lpstr>
      <vt:lpstr>Літній час</vt:lpstr>
      <vt:lpstr>Ефемеридний (динамічний) і атомний час </vt:lpstr>
      <vt:lpstr>Атомний цезієвий годинник</vt:lpstr>
      <vt:lpstr>Земний та барицентричний динамічний час</vt:lpstr>
      <vt:lpstr>Годинні пояси</vt:lpstr>
      <vt:lpstr>Походження й історія переходу на літній час </vt:lpstr>
      <vt:lpstr>Презентация PowerPoint</vt:lpstr>
      <vt:lpstr>Проблеми часу в західних регіонах України</vt:lpstr>
      <vt:lpstr>Моменти часу коли на центральному меридіані другого годинного поясу 12 годин. </vt:lpstr>
      <vt:lpstr>Моменти часу коли на центральному меридіані першого годинного поясу 12 годин.</vt:lpstr>
      <vt:lpstr>Проблеми часу в Закарпатті</vt:lpstr>
      <vt:lpstr>Довготи районних центрів Закарпатської області </vt:lpstr>
      <vt:lpstr>Проблеми часу в Україні </vt:lpstr>
      <vt:lpstr>Рівняння часу. </vt:lpstr>
      <vt:lpstr>Час сходу і заходу Сонця </vt:lpstr>
      <vt:lpstr>ВИСНОВКИ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часу в Україні</dc:title>
  <dc:creator>User</dc:creator>
  <cp:lastModifiedBy>Пользователь Windows</cp:lastModifiedBy>
  <cp:revision>9</cp:revision>
  <dcterms:created xsi:type="dcterms:W3CDTF">2017-04-11T16:24:37Z</dcterms:created>
  <dcterms:modified xsi:type="dcterms:W3CDTF">2017-04-12T15:33:24Z</dcterms:modified>
</cp:coreProperties>
</file>