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344" r:id="rId2"/>
    <p:sldId id="358" r:id="rId3"/>
    <p:sldId id="359" r:id="rId4"/>
    <p:sldId id="360" r:id="rId5"/>
    <p:sldId id="278" r:id="rId6"/>
    <p:sldId id="275" r:id="rId7"/>
    <p:sldId id="261" r:id="rId8"/>
    <p:sldId id="361" r:id="rId9"/>
    <p:sldId id="296" r:id="rId10"/>
    <p:sldId id="265" r:id="rId11"/>
    <p:sldId id="280" r:id="rId12"/>
    <p:sldId id="362" r:id="rId13"/>
    <p:sldId id="286" r:id="rId14"/>
    <p:sldId id="311" r:id="rId15"/>
    <p:sldId id="33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823B"/>
    <a:srgbClr val="85D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93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94531F-39F3-4AA0-828D-292A55479B6E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EC83B-1B64-47AE-9B9D-47C16AB87E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564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93161-E333-40E6-B527-9F6036C3D122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329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49201-8C2C-40CA-8BFB-E1CCE1C9454F}" type="datetime1">
              <a:rPr lang="ru-RU" smtClean="0"/>
              <a:t>14.04.2017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7FB4D-1931-422A-B062-E32CF6FCED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76E7A-322A-48FA-A755-BD1BFEDD1376}" type="datetime1">
              <a:rPr lang="ru-RU" smtClean="0"/>
              <a:t>14.04.2017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7FB4D-1931-422A-B062-E32CF6FCED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5541-AD20-4109-9AE5-CCD62FB8971A}" type="datetime1">
              <a:rPr lang="ru-RU" smtClean="0"/>
              <a:t>14.04.2017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7FB4D-1931-422A-B062-E32CF6FCED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12B79-DF3B-4B4B-B97C-ED263BC86ECB}" type="datetime1">
              <a:rPr lang="ru-RU" smtClean="0"/>
              <a:t>14.04.2017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7FB4D-1931-422A-B062-E32CF6FCED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2C78E-BE6C-41BF-9A14-76376E2EA00A}" type="datetime1">
              <a:rPr lang="ru-RU" smtClean="0"/>
              <a:t>14.04.2017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7FB4D-1931-422A-B062-E32CF6FCED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F1216-6A9F-48C0-A67A-54787DE529D2}" type="datetime1">
              <a:rPr lang="ru-RU" smtClean="0"/>
              <a:t>14.04.2017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7FB4D-1931-422A-B062-E32CF6FCED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7E3AC-5486-4E58-AECA-7E5483F0409E}" type="datetime1">
              <a:rPr lang="ru-RU" smtClean="0"/>
              <a:t>14.04.2017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7FB4D-1931-422A-B062-E32CF6FCED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8A83-3C33-4772-8EAC-7F9216A468B3}" type="datetime1">
              <a:rPr lang="ru-RU" smtClean="0"/>
              <a:t>14.04.2017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7FB4D-1931-422A-B062-E32CF6FCED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C3947-0B86-44B1-9B39-63CBE2C02ABE}" type="datetime1">
              <a:rPr lang="ru-RU" smtClean="0"/>
              <a:t>14.04.2017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7FB4D-1931-422A-B062-E32CF6FCED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835B4-FEF7-43C8-8D39-F1E103525BA2}" type="datetime1">
              <a:rPr lang="ru-RU" smtClean="0"/>
              <a:t>14.04.2017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7FB4D-1931-422A-B062-E32CF6FCED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419D-D383-481A-A8C0-1C1FB020125E}" type="datetime1">
              <a:rPr lang="ru-RU" smtClean="0"/>
              <a:t>14.04.2017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957FB4D-1931-422A-B062-E32CF6FCED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81B49BA-A957-42F9-AF85-392E52DCCB8D}" type="datetime1">
              <a:rPr lang="ru-RU" smtClean="0"/>
              <a:t>14.04.2017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57FB4D-1931-422A-B062-E32CF6FCED6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circl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46453" y="764703"/>
            <a:ext cx="4878494" cy="1413002"/>
          </a:xfrm>
        </p:spPr>
        <p:txBody>
          <a:bodyPr>
            <a:noAutofit/>
          </a:bodyPr>
          <a:lstStyle/>
          <a:p>
            <a:pPr algn="ctr"/>
            <a:r>
              <a:rPr lang="uk-UA" sz="40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Усе життя на службі Богові і людям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2780928"/>
            <a:ext cx="3744416" cy="3456384"/>
          </a:xfrm>
        </p:spPr>
        <p:txBody>
          <a:bodyPr>
            <a:noAutofit/>
          </a:bodyPr>
          <a:lstStyle/>
          <a:p>
            <a:r>
              <a:rPr lang="uk-UA" sz="1800" b="1" u="sng" dirty="0">
                <a:solidFill>
                  <a:srgbClr val="0D1D31"/>
                </a:solidFill>
              </a:rPr>
              <a:t>Роботу виконала:</a:t>
            </a:r>
          </a:p>
          <a:p>
            <a:r>
              <a:rPr lang="uk-UA" sz="1800" dirty="0" err="1" smtClean="0">
                <a:solidFill>
                  <a:srgbClr val="0D1D31"/>
                </a:solidFill>
              </a:rPr>
              <a:t>Безиль</a:t>
            </a:r>
            <a:r>
              <a:rPr lang="uk-UA" sz="1800" dirty="0" smtClean="0">
                <a:solidFill>
                  <a:srgbClr val="0D1D31"/>
                </a:solidFill>
              </a:rPr>
              <a:t> Ангеліна Іванівна,</a:t>
            </a:r>
            <a:endParaRPr lang="uk-UA" sz="1800" dirty="0">
              <a:solidFill>
                <a:srgbClr val="0D1D31"/>
              </a:solidFill>
            </a:endParaRPr>
          </a:p>
          <a:p>
            <a:r>
              <a:rPr lang="uk-UA" sz="1800" dirty="0">
                <a:solidFill>
                  <a:srgbClr val="0D1D31"/>
                </a:solidFill>
              </a:rPr>
              <a:t>учениця </a:t>
            </a:r>
            <a:r>
              <a:rPr lang="uk-UA" sz="1800" dirty="0" smtClean="0">
                <a:solidFill>
                  <a:srgbClr val="0D1D31"/>
                </a:solidFill>
              </a:rPr>
              <a:t>10</a:t>
            </a:r>
            <a:r>
              <a:rPr lang="ru-RU" sz="1800" dirty="0" smtClean="0">
                <a:solidFill>
                  <a:srgbClr val="0D1D31"/>
                </a:solidFill>
              </a:rPr>
              <a:t> </a:t>
            </a:r>
            <a:r>
              <a:rPr lang="ru-RU" sz="1800" dirty="0">
                <a:solidFill>
                  <a:srgbClr val="0D1D31"/>
                </a:solidFill>
              </a:rPr>
              <a:t>к</a:t>
            </a:r>
            <a:r>
              <a:rPr lang="uk-UA" sz="1800" dirty="0">
                <a:solidFill>
                  <a:srgbClr val="0D1D31"/>
                </a:solidFill>
              </a:rPr>
              <a:t>ласу </a:t>
            </a:r>
          </a:p>
          <a:p>
            <a:r>
              <a:rPr lang="uk-UA" sz="1800" dirty="0" err="1">
                <a:solidFill>
                  <a:srgbClr val="0D1D31"/>
                </a:solidFill>
              </a:rPr>
              <a:t>Путильської</a:t>
            </a:r>
            <a:r>
              <a:rPr lang="uk-UA" sz="1800" dirty="0">
                <a:solidFill>
                  <a:srgbClr val="0D1D31"/>
                </a:solidFill>
              </a:rPr>
              <a:t> гімназії </a:t>
            </a:r>
          </a:p>
          <a:p>
            <a:endParaRPr lang="uk-UA" sz="800" b="1" u="sng" dirty="0" smtClean="0">
              <a:solidFill>
                <a:srgbClr val="0D1D31"/>
              </a:solidFill>
            </a:endParaRPr>
          </a:p>
          <a:p>
            <a:r>
              <a:rPr lang="uk-UA" sz="1800" b="1" u="sng" dirty="0" smtClean="0">
                <a:solidFill>
                  <a:srgbClr val="0D1D31"/>
                </a:solidFill>
              </a:rPr>
              <a:t>Науковий </a:t>
            </a:r>
            <a:r>
              <a:rPr lang="uk-UA" sz="1800" b="1" u="sng" dirty="0">
                <a:solidFill>
                  <a:srgbClr val="0D1D31"/>
                </a:solidFill>
              </a:rPr>
              <a:t>керівник:</a:t>
            </a:r>
          </a:p>
          <a:p>
            <a:r>
              <a:rPr lang="uk-UA" sz="1800" dirty="0" err="1" smtClean="0">
                <a:solidFill>
                  <a:srgbClr val="0D1D31"/>
                </a:solidFill>
              </a:rPr>
              <a:t>Колежук</a:t>
            </a:r>
            <a:r>
              <a:rPr lang="uk-UA" sz="1800" dirty="0" smtClean="0">
                <a:solidFill>
                  <a:srgbClr val="0D1D31"/>
                </a:solidFill>
              </a:rPr>
              <a:t> Г.Я.,</a:t>
            </a:r>
            <a:endParaRPr lang="uk-UA" sz="1800" dirty="0">
              <a:solidFill>
                <a:srgbClr val="0D1D31"/>
              </a:solidFill>
            </a:endParaRPr>
          </a:p>
          <a:p>
            <a:r>
              <a:rPr lang="uk-UA" sz="1800" dirty="0">
                <a:solidFill>
                  <a:srgbClr val="0D1D31"/>
                </a:solidFill>
              </a:rPr>
              <a:t>вчитель </a:t>
            </a:r>
            <a:r>
              <a:rPr lang="uk-UA" sz="1800" dirty="0" smtClean="0">
                <a:solidFill>
                  <a:srgbClr val="0D1D31"/>
                </a:solidFill>
              </a:rPr>
              <a:t>української мови </a:t>
            </a:r>
          </a:p>
          <a:p>
            <a:r>
              <a:rPr lang="uk-UA" sz="1800" dirty="0" smtClean="0">
                <a:solidFill>
                  <a:srgbClr val="0D1D31"/>
                </a:solidFill>
              </a:rPr>
              <a:t>та  </a:t>
            </a:r>
            <a:r>
              <a:rPr lang="uk-UA" sz="1800" dirty="0">
                <a:solidFill>
                  <a:srgbClr val="0D1D31"/>
                </a:solidFill>
              </a:rPr>
              <a:t>літератури </a:t>
            </a:r>
            <a:endParaRPr lang="uk-UA" sz="1800" dirty="0" smtClean="0">
              <a:solidFill>
                <a:srgbClr val="0D1D31"/>
              </a:solidFill>
            </a:endParaRPr>
          </a:p>
          <a:p>
            <a:r>
              <a:rPr lang="uk-UA" sz="1800" dirty="0" err="1" smtClean="0">
                <a:solidFill>
                  <a:srgbClr val="0D1D31"/>
                </a:solidFill>
              </a:rPr>
              <a:t>Путильської</a:t>
            </a:r>
            <a:r>
              <a:rPr lang="uk-UA" sz="1800" dirty="0" smtClean="0">
                <a:solidFill>
                  <a:srgbClr val="0D1D31"/>
                </a:solidFill>
              </a:rPr>
              <a:t> гімназії</a:t>
            </a:r>
            <a:endParaRPr lang="ru-RU" sz="1800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7FB4D-1931-422A-B062-E32CF6FCED67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8" name="Рисунок 7" descr="P12204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4564" y="764703"/>
            <a:ext cx="3762466" cy="5016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11663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uk-UA" sz="3600" i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РОЗДІЛ  </a:t>
            </a:r>
            <a:r>
              <a:rPr lang="uk-UA" sz="3600" i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ІІІ</a:t>
            </a:r>
            <a:r>
              <a:rPr lang="uk-UA" sz="3600" i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uk-UA" sz="3600" i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uk-UA" sz="3600" i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Був у Киселицях панотець</a:t>
            </a:r>
            <a:endParaRPr lang="ru-RU" sz="3600" dirty="0"/>
          </a:p>
        </p:txBody>
      </p:sp>
      <p:pic>
        <p:nvPicPr>
          <p:cNvPr id="5" name="Содержимое 4" descr="ккк 002.jpg"/>
          <p:cNvPicPr>
            <a:picLocks noGrp="1" noChangeAspect="1"/>
          </p:cNvPicPr>
          <p:nvPr>
            <p:ph idx="1"/>
          </p:nvPr>
        </p:nvPicPr>
        <p:blipFill>
          <a:blip r:embed="rId2"/>
          <a:srcRect l="4347" t="3154" r="5797" b="3268"/>
          <a:stretch>
            <a:fillRect/>
          </a:stretch>
        </p:blipFill>
        <p:spPr>
          <a:xfrm>
            <a:off x="467544" y="1412776"/>
            <a:ext cx="3543101" cy="5086064"/>
          </a:xfrm>
        </p:spPr>
      </p:pic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7FB4D-1931-422A-B062-E32CF6FCED67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4355976" y="1556792"/>
            <a:ext cx="4572001" cy="489364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Отець Авксентій причетний до кожної родини парафіян… Скільки дітей похрестив! Скільки пар повінчав!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Скільки людей провів в останню дорогу!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А скільки разів освячував оселі, навіть на найвіддаленіших хуторах! І не перерахувати. Як далеко було йти – їхав конем або велосипедом</a:t>
            </a:r>
            <a:endParaRPr kumimoji="0" lang="uk-UA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768" y="188640"/>
            <a:ext cx="8892480" cy="139758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76213"/>
            <a:r>
              <a:rPr lang="ru-RU" sz="3200" b="1" dirty="0" smtClean="0">
                <a:solidFill>
                  <a:schemeClr val="tx1"/>
                </a:solidFill>
                <a:latin typeface="+mj-lt"/>
              </a:rPr>
              <a:t>о. </a:t>
            </a:r>
            <a:r>
              <a:rPr lang="ru-RU" sz="3200" b="1" dirty="0" err="1" smtClean="0">
                <a:solidFill>
                  <a:schemeClr val="tx1"/>
                </a:solidFill>
                <a:latin typeface="+mj-lt"/>
              </a:rPr>
              <a:t>Авксентій</a:t>
            </a:r>
            <a:r>
              <a:rPr lang="ru-RU" sz="32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  <a:latin typeface="+mj-lt"/>
              </a:rPr>
              <a:t>вінчав</a:t>
            </a:r>
            <a:r>
              <a:rPr lang="ru-RU" sz="32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  <a:latin typeface="+mj-lt"/>
              </a:rPr>
              <a:t>молодих</a:t>
            </a:r>
            <a:r>
              <a:rPr lang="ru-RU" sz="3200" b="1" dirty="0" smtClean="0">
                <a:solidFill>
                  <a:schemeClr val="tx1"/>
                </a:solidFill>
                <a:latin typeface="+mj-lt"/>
              </a:rPr>
              <a:t> і </a:t>
            </a:r>
            <a:r>
              <a:rPr lang="ru-RU" sz="3200" b="1" dirty="0" err="1" smtClean="0">
                <a:solidFill>
                  <a:schemeClr val="tx1"/>
                </a:solidFill>
                <a:latin typeface="+mj-lt"/>
              </a:rPr>
              <a:t>вже</a:t>
            </a:r>
            <a:r>
              <a:rPr lang="ru-RU" sz="32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  <a:latin typeface="+mj-lt"/>
              </a:rPr>
              <a:t>літніх</a:t>
            </a:r>
            <a:r>
              <a:rPr lang="ru-RU" sz="3200" b="1" dirty="0" smtClean="0">
                <a:solidFill>
                  <a:schemeClr val="tx1"/>
                </a:solidFill>
                <a:latin typeface="+mj-lt"/>
              </a:rPr>
              <a:t>,</a:t>
            </a:r>
            <a:r>
              <a:rPr lang="ru-RU" sz="3200" b="1" dirty="0">
                <a:solidFill>
                  <a:schemeClr val="tx1"/>
                </a:solidFill>
                <a:latin typeface="+mj-lt"/>
              </a:rPr>
              <a:t/>
            </a:r>
            <a:br>
              <a:rPr lang="ru-RU" sz="3200" b="1" dirty="0">
                <a:solidFill>
                  <a:schemeClr val="tx1"/>
                </a:solidFill>
                <a:latin typeface="+mj-lt"/>
              </a:rPr>
            </a:br>
            <a:r>
              <a:rPr lang="ru-RU" sz="3200" b="1" dirty="0" smtClean="0">
                <a:solidFill>
                  <a:schemeClr val="tx1"/>
                </a:solidFill>
                <a:latin typeface="+mj-lt"/>
              </a:rPr>
              <a:t> у роки </a:t>
            </a:r>
            <a:r>
              <a:rPr lang="ru-RU" sz="3200" b="1" dirty="0" err="1" smtClean="0">
                <a:solidFill>
                  <a:schemeClr val="tx1"/>
                </a:solidFill>
                <a:latin typeface="+mj-lt"/>
              </a:rPr>
              <a:t>атеїзму</a:t>
            </a:r>
            <a:r>
              <a:rPr lang="ru-RU" sz="3200" b="1" dirty="0" smtClean="0">
                <a:solidFill>
                  <a:schemeClr val="tx1"/>
                </a:solidFill>
                <a:latin typeface="+mj-lt"/>
              </a:rPr>
              <a:t> обряди </a:t>
            </a:r>
            <a:r>
              <a:rPr lang="ru-RU" sz="3200" b="1" dirty="0" err="1" smtClean="0">
                <a:solidFill>
                  <a:schemeClr val="tx1"/>
                </a:solidFill>
                <a:latin typeface="+mj-lt"/>
              </a:rPr>
              <a:t>здійснював</a:t>
            </a:r>
            <a:r>
              <a:rPr lang="ru-RU" sz="32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  <a:latin typeface="+mj-lt"/>
              </a:rPr>
              <a:t>таємно</a:t>
            </a:r>
            <a:r>
              <a:rPr lang="ru-RU" sz="3200" b="1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ru-RU" sz="3200" b="1" dirty="0" err="1" smtClean="0">
                <a:solidFill>
                  <a:schemeClr val="tx1"/>
                </a:solidFill>
                <a:latin typeface="+mj-lt"/>
              </a:rPr>
              <a:t>оберігаючи</a:t>
            </a:r>
            <a:r>
              <a:rPr lang="ru-RU" sz="32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  <a:latin typeface="+mj-lt"/>
              </a:rPr>
              <a:t>душі</a:t>
            </a:r>
            <a:r>
              <a:rPr lang="ru-RU" sz="3200" b="1" dirty="0" smtClean="0">
                <a:solidFill>
                  <a:schemeClr val="tx1"/>
                </a:solidFill>
                <a:latin typeface="+mj-lt"/>
              </a:rPr>
              <a:t> прихожан </a:t>
            </a:r>
            <a:r>
              <a:rPr lang="ru-RU" sz="3200" b="1" dirty="0" err="1" smtClean="0">
                <a:solidFill>
                  <a:schemeClr val="tx1"/>
                </a:solidFill>
                <a:latin typeface="+mj-lt"/>
              </a:rPr>
              <a:t>від</a:t>
            </a:r>
            <a:r>
              <a:rPr lang="ru-RU" sz="3200" b="1" dirty="0" smtClean="0">
                <a:solidFill>
                  <a:schemeClr val="tx1"/>
                </a:solidFill>
                <a:latin typeface="+mj-lt"/>
              </a:rPr>
              <a:t> мороку і </a:t>
            </a:r>
            <a:r>
              <a:rPr lang="ru-RU" sz="3200" b="1" dirty="0" err="1" smtClean="0">
                <a:solidFill>
                  <a:schemeClr val="tx1"/>
                </a:solidFill>
                <a:latin typeface="+mj-lt"/>
              </a:rPr>
              <a:t>темряви</a:t>
            </a:r>
            <a:endParaRPr lang="ru-RU" sz="32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Содержимое 3" descr="ккк 0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701689"/>
            <a:ext cx="3635896" cy="2318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7FB4D-1931-422A-B062-E32CF6FCED67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10" name="Рисунок 9" descr="обряди 003.jpg"/>
          <p:cNvPicPr>
            <a:picLocks noChangeAspect="1"/>
          </p:cNvPicPr>
          <p:nvPr/>
        </p:nvPicPr>
        <p:blipFill rotWithShape="1">
          <a:blip r:embed="rId3"/>
          <a:srcRect l="8118" r="2013" b="8807"/>
          <a:stretch/>
        </p:blipFill>
        <p:spPr>
          <a:xfrm>
            <a:off x="4932039" y="1700808"/>
            <a:ext cx="3488759" cy="2319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обряди 005.jpg"/>
          <p:cNvPicPr>
            <a:picLocks noChangeAspect="1"/>
          </p:cNvPicPr>
          <p:nvPr/>
        </p:nvPicPr>
        <p:blipFill>
          <a:blip r:embed="rId4"/>
          <a:srcRect l="3125" t="5669" r="14843" b="12414"/>
          <a:stretch>
            <a:fillRect/>
          </a:stretch>
        </p:blipFill>
        <p:spPr>
          <a:xfrm>
            <a:off x="1115616" y="4149080"/>
            <a:ext cx="3438128" cy="2609291"/>
          </a:xfrm>
          <a:prstGeom prst="rect">
            <a:avLst/>
          </a:prstGeom>
        </p:spPr>
      </p:pic>
      <p:pic>
        <p:nvPicPr>
          <p:cNvPr id="12" name="Рисунок 11" descr="P121068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4157581"/>
            <a:ext cx="3456384" cy="2592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Содержимое 3" descr="P1280314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b="11690"/>
          <a:stretch/>
        </p:blipFill>
        <p:spPr>
          <a:xfrm>
            <a:off x="683568" y="4608941"/>
            <a:ext cx="3395702" cy="2249059"/>
          </a:xfrm>
        </p:spPr>
      </p:pic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7FB4D-1931-422A-B062-E32CF6FCED67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14" name="Содержимое 3" descr="IMG_0002.jpg"/>
          <p:cNvPicPr>
            <a:picLocks noChangeAspect="1"/>
          </p:cNvPicPr>
          <p:nvPr/>
        </p:nvPicPr>
        <p:blipFill>
          <a:blip r:embed="rId3" cstate="print"/>
          <a:srcRect l="10639" r="2851"/>
          <a:stretch>
            <a:fillRect/>
          </a:stretch>
        </p:blipFill>
        <p:spPr>
          <a:xfrm>
            <a:off x="611560" y="1758087"/>
            <a:ext cx="3510286" cy="2631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Содержимое 3" descr="ккк 025.jpg"/>
          <p:cNvPicPr>
            <a:picLocks noChangeAspect="1"/>
          </p:cNvPicPr>
          <p:nvPr/>
        </p:nvPicPr>
        <p:blipFill rotWithShape="1">
          <a:blip r:embed="rId4"/>
          <a:srcRect t="8637" r="5394"/>
          <a:stretch/>
        </p:blipFill>
        <p:spPr>
          <a:xfrm>
            <a:off x="4360759" y="4586788"/>
            <a:ext cx="3607231" cy="2261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Содержимое 3" descr="ккк 024.jpg"/>
          <p:cNvPicPr>
            <a:picLocks noChangeAspect="1"/>
          </p:cNvPicPr>
          <p:nvPr/>
        </p:nvPicPr>
        <p:blipFill rotWithShape="1">
          <a:blip r:embed="rId5"/>
          <a:srcRect l="3274" t="3636" r="4256" b="668"/>
          <a:stretch/>
        </p:blipFill>
        <p:spPr>
          <a:xfrm>
            <a:off x="4360759" y="1725541"/>
            <a:ext cx="4055408" cy="2631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11560" y="201216"/>
            <a:ext cx="792088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latin typeface="+mj-lt"/>
              </a:rPr>
              <a:t>До нього звідусіль ішли люди, щоб він помолився за дітей, дав </a:t>
            </a:r>
            <a:r>
              <a:rPr lang="uk-UA" sz="3200" b="1" dirty="0" err="1" smtClean="0">
                <a:latin typeface="+mj-lt"/>
              </a:rPr>
              <a:t>благословіння</a:t>
            </a:r>
            <a:r>
              <a:rPr lang="uk-UA" sz="3200" b="1" dirty="0" smtClean="0">
                <a:latin typeface="+mj-lt"/>
              </a:rPr>
              <a:t>, вчинив обряд хрещення чи поховання </a:t>
            </a:r>
            <a:endParaRPr lang="uk-UA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1274272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214578" y="4857760"/>
            <a:ext cx="4929190" cy="20002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b="1" dirty="0" smtClean="0"/>
              <a:t>І для кожного вони знаходили мудре і переконливе слово, яке                         і підтримувало,  і навертало, а іноді важило значно більше за інші добродійства</a:t>
            </a:r>
            <a:endParaRPr lang="ru-RU" sz="2400" b="1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7FB4D-1931-422A-B062-E32CF6FCED67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5" name="Рисунок 4" descr="ккк.jpg"/>
          <p:cNvPicPr>
            <a:picLocks noChangeAspect="1"/>
          </p:cNvPicPr>
          <p:nvPr/>
        </p:nvPicPr>
        <p:blipFill>
          <a:blip r:embed="rId2"/>
          <a:srcRect l="18456" t="6250" r="9853" b="66667"/>
          <a:stretch>
            <a:fillRect/>
          </a:stretch>
        </p:blipFill>
        <p:spPr>
          <a:xfrm>
            <a:off x="214250" y="214290"/>
            <a:ext cx="8929750" cy="4643470"/>
          </a:xfrm>
          <a:prstGeom prst="rect">
            <a:avLst/>
          </a:prstGeom>
        </p:spPr>
      </p:pic>
      <p:pic>
        <p:nvPicPr>
          <p:cNvPr id="7" name="Содержимое 3" descr="ккк 0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05229"/>
            <a:ext cx="2214578" cy="2952771"/>
          </a:xfrm>
          <a:prstGeom prst="rect">
            <a:avLst/>
          </a:prstGeom>
        </p:spPr>
      </p:pic>
      <p:pic>
        <p:nvPicPr>
          <p:cNvPr id="8" name="Содержимое 3" descr="ккк 006.jpg"/>
          <p:cNvPicPr>
            <a:picLocks noChangeAspect="1"/>
          </p:cNvPicPr>
          <p:nvPr/>
        </p:nvPicPr>
        <p:blipFill>
          <a:blip r:embed="rId4"/>
          <a:srcRect l="6445" r="7619" b="4735"/>
          <a:stretch>
            <a:fillRect/>
          </a:stretch>
        </p:blipFill>
        <p:spPr>
          <a:xfrm>
            <a:off x="7143736" y="3839829"/>
            <a:ext cx="2000264" cy="3018171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7" descr="Аксентій - 0005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59" y="764704"/>
            <a:ext cx="4022682" cy="24751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1669"/>
            <a:ext cx="7772400" cy="589019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У </a:t>
            </a:r>
            <a:r>
              <a:rPr lang="ru-RU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сяйві</a:t>
            </a:r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ru-RU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шани</a:t>
            </a:r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ru-RU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народної</a:t>
            </a:r>
            <a:endParaRPr lang="ru-RU" sz="3600" b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5544" y="2724964"/>
            <a:ext cx="3635896" cy="50405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2400" b="1" dirty="0"/>
              <a:t>Відзначення  </a:t>
            </a:r>
            <a:r>
              <a:rPr lang="uk-UA" sz="2400" b="1" dirty="0" smtClean="0"/>
              <a:t>90-річчя</a:t>
            </a:r>
            <a:endParaRPr lang="ru-RU" sz="2400" b="1" dirty="0"/>
          </a:p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7FB4D-1931-422A-B062-E32CF6FCED67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4" name="Содержимое 3" descr="P1280229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 t="15625"/>
          <a:stretch>
            <a:fillRect/>
          </a:stretch>
        </p:blipFill>
        <p:spPr>
          <a:xfrm>
            <a:off x="4644009" y="800242"/>
            <a:ext cx="3888432" cy="2461304"/>
          </a:xfrm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4716016" y="2735786"/>
            <a:ext cx="3635896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Відзначення  95-річчя</a:t>
            </a:r>
            <a:endParaRPr lang="ru-RU" sz="2400" b="1" dirty="0" smtClean="0"/>
          </a:p>
          <a:p>
            <a:endParaRPr lang="uk-UA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96848"/>
            <a:ext cx="3517092" cy="23447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69" y="3496848"/>
            <a:ext cx="3491880" cy="232792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39570" y="5841576"/>
            <a:ext cx="7349522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Вечір </a:t>
            </a:r>
            <a:r>
              <a:rPr lang="uk-UA" sz="2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пам</a:t>
            </a:r>
            <a:r>
              <a:rPr lang="uk-UA" sz="2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Times New Roman"/>
                <a:cs typeface="Times New Roman"/>
              </a:rPr>
              <a:t>'</a:t>
            </a:r>
            <a:r>
              <a:rPr lang="uk-UA" sz="2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яті до 100-річчя з дня народження Авксентія Мироновича </a:t>
            </a:r>
            <a:r>
              <a:rPr lang="uk-UA" sz="2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Вознюка, 2016 рік</a:t>
            </a:r>
            <a:endParaRPr lang="ru-RU" sz="24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4011" y="44624"/>
            <a:ext cx="2013698" cy="648072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Висновки</a:t>
            </a:r>
            <a:endParaRPr lang="ru-RU" sz="3600" b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Содержимое 3" descr="chb-m21wol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03999" y="3116951"/>
            <a:ext cx="2232248" cy="3384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7FB4D-1931-422A-B062-E32CF6FCED67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6" name="Рисунок 5" descr="ккк 005.jpg"/>
          <p:cNvPicPr>
            <a:picLocks noChangeAspect="1"/>
          </p:cNvPicPr>
          <p:nvPr/>
        </p:nvPicPr>
        <p:blipFill>
          <a:blip r:embed="rId3"/>
          <a:srcRect l="8877" r="9002" b="8057"/>
          <a:stretch>
            <a:fillRect/>
          </a:stretch>
        </p:blipFill>
        <p:spPr>
          <a:xfrm>
            <a:off x="153208" y="3202733"/>
            <a:ext cx="2071702" cy="3303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Содержимое 4" descr="ккк 003.jpg"/>
          <p:cNvPicPr>
            <a:picLocks noChangeAspect="1"/>
          </p:cNvPicPr>
          <p:nvPr/>
        </p:nvPicPr>
        <p:blipFill>
          <a:blip r:embed="rId4"/>
          <a:srcRect l="12556" t="8447" r="12109" b="2034"/>
          <a:stretch>
            <a:fillRect/>
          </a:stretch>
        </p:blipFill>
        <p:spPr>
          <a:xfrm>
            <a:off x="2396673" y="3392881"/>
            <a:ext cx="2104187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Содержимое 3" descr="ккк 018.jpg"/>
          <p:cNvPicPr>
            <a:picLocks noChangeAspect="1"/>
          </p:cNvPicPr>
          <p:nvPr/>
        </p:nvPicPr>
        <p:blipFill>
          <a:blip r:embed="rId5"/>
          <a:srcRect l="5990" t="5853" r="10162" b="6870"/>
          <a:stretch>
            <a:fillRect/>
          </a:stretch>
        </p:blipFill>
        <p:spPr>
          <a:xfrm>
            <a:off x="4672955" y="3285724"/>
            <a:ext cx="2003836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95536" y="692696"/>
            <a:ext cx="849694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uk-UA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lang="uk-UA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uk-UA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Авксентій 65 років служив на ниві Христовій, духовно опікувався віруючими, у кожну домівку ніс добро, радість, любов і Боже милосердя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uk-UA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Бог був його надією, вірою, радістю, любов’ю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Бог був тією силою, яка тримала, не дозволяла зневіритись, а вселяла надію на життя і спасіння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691680" y="20262"/>
            <a:ext cx="5184576" cy="724942"/>
          </a:xfrm>
        </p:spPr>
        <p:txBody>
          <a:bodyPr>
            <a:normAutofit/>
          </a:bodyPr>
          <a:lstStyle/>
          <a:p>
            <a:r>
              <a:rPr lang="uk-UA" sz="4000" i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Науковий апарат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822826"/>
            <a:ext cx="7742770" cy="6021288"/>
          </a:xfrm>
        </p:spPr>
        <p:txBody>
          <a:bodyPr>
            <a:noAutofit/>
          </a:bodyPr>
          <a:lstStyle/>
          <a:p>
            <a:pPr marL="265113" indent="-265113"/>
            <a:r>
              <a:rPr lang="uk-UA" sz="2400" b="1" dirty="0" smtClean="0">
                <a:solidFill>
                  <a:srgbClr val="460000"/>
                </a:solidFill>
                <a:cs typeface="Times New Roman" pitchFamily="18" charset="0"/>
              </a:rPr>
              <a:t>Мета:</a:t>
            </a:r>
            <a:r>
              <a:rPr lang="uk-UA" sz="2400" b="1" dirty="0" smtClean="0">
                <a:cs typeface="Times New Roman" pitchFamily="18" charset="0"/>
              </a:rPr>
              <a:t> дослідити роль особистості </a:t>
            </a:r>
            <a:r>
              <a:rPr lang="uk-UA" sz="2400" b="1" dirty="0" err="1" smtClean="0">
                <a:cs typeface="Times New Roman" pitchFamily="18" charset="0"/>
              </a:rPr>
              <a:t>священослужителя</a:t>
            </a:r>
            <a:r>
              <a:rPr lang="uk-UA" sz="2400" b="1" dirty="0" smtClean="0">
                <a:cs typeface="Times New Roman" pitchFamily="18" charset="0"/>
              </a:rPr>
              <a:t> в житті </a:t>
            </a:r>
            <a:r>
              <a:rPr lang="uk-UA" sz="2400" b="1" dirty="0" err="1" smtClean="0">
                <a:cs typeface="Times New Roman" pitchFamily="18" charset="0"/>
              </a:rPr>
              <a:t>вірян</a:t>
            </a:r>
            <a:r>
              <a:rPr lang="uk-UA" sz="2400" b="1" dirty="0" smtClean="0">
                <a:cs typeface="Times New Roman" pitchFamily="18" charset="0"/>
              </a:rPr>
              <a:t>, простежити особливості впливу духовного пастиря на прихожан, його повну моральність, високі обов'язки щодо способу життя та цінностей віри</a:t>
            </a:r>
          </a:p>
          <a:p>
            <a:pPr marL="265113" indent="-265113"/>
            <a:endParaRPr lang="uk-UA" sz="800" b="1" dirty="0" smtClean="0">
              <a:cs typeface="Times New Roman" pitchFamily="18" charset="0"/>
            </a:endParaRPr>
          </a:p>
          <a:p>
            <a:pPr marL="265113" indent="-265113"/>
            <a:r>
              <a:rPr lang="uk-UA" sz="2400" b="1" dirty="0" smtClean="0">
                <a:solidFill>
                  <a:srgbClr val="460000"/>
                </a:solidFill>
                <a:ea typeface="Times New Roman"/>
                <a:cs typeface="Times New Roman" pitchFamily="18" charset="0"/>
              </a:rPr>
              <a:t>Об’єктом</a:t>
            </a:r>
            <a:r>
              <a:rPr lang="ru-RU" sz="2400" b="1" dirty="0" smtClean="0">
                <a:ea typeface="Times New Roman"/>
                <a:cs typeface="Times New Roman" pitchFamily="18" charset="0"/>
              </a:rPr>
              <a:t> </a:t>
            </a:r>
            <a:r>
              <a:rPr lang="uk-UA" sz="2400" b="1" dirty="0" smtClean="0">
                <a:ea typeface="Times New Roman"/>
                <a:cs typeface="Times New Roman" pitchFamily="18" charset="0"/>
              </a:rPr>
              <a:t>дослідження</a:t>
            </a:r>
            <a:r>
              <a:rPr lang="ru-RU" sz="2400" b="1" dirty="0" smtClean="0">
                <a:ea typeface="Times New Roman"/>
                <a:cs typeface="Times New Roman" pitchFamily="18" charset="0"/>
              </a:rPr>
              <a:t> </a:t>
            </a:r>
            <a:r>
              <a:rPr lang="uk-UA" sz="2400" b="1" dirty="0" smtClean="0">
                <a:ea typeface="Times New Roman"/>
                <a:cs typeface="Times New Roman" pitchFamily="18" charset="0"/>
              </a:rPr>
              <a:t>стали життя та діяльність </a:t>
            </a:r>
            <a:r>
              <a:rPr lang="uk-UA" sz="2400" b="1" dirty="0" err="1" smtClean="0">
                <a:ea typeface="Times New Roman"/>
                <a:cs typeface="Times New Roman" pitchFamily="18" charset="0"/>
              </a:rPr>
              <a:t>о.Авксентія</a:t>
            </a:r>
            <a:r>
              <a:rPr lang="uk-UA" sz="2400" b="1" dirty="0" smtClean="0">
                <a:ea typeface="Times New Roman"/>
                <a:cs typeface="Times New Roman" pitchFamily="18" charset="0"/>
              </a:rPr>
              <a:t>, автобіографічний твір його сина Володимира  - повість «Панотець», тексти творів прихожан Свято-Троїцької церкви с. Киселиці та </a:t>
            </a:r>
            <a:r>
              <a:rPr lang="uk-UA" sz="2400" b="1" dirty="0" err="1" smtClean="0">
                <a:ea typeface="Times New Roman"/>
                <a:cs typeface="Times New Roman" pitchFamily="18" charset="0"/>
              </a:rPr>
              <a:t>Свято-Дмитрівської</a:t>
            </a:r>
            <a:r>
              <a:rPr lang="uk-UA" sz="2400" b="1" dirty="0" smtClean="0">
                <a:ea typeface="Times New Roman"/>
                <a:cs typeface="Times New Roman" pitchFamily="18" charset="0"/>
              </a:rPr>
              <a:t> церкви </a:t>
            </a:r>
            <a:r>
              <a:rPr lang="uk-UA" sz="2400" b="1" dirty="0" err="1" smtClean="0">
                <a:ea typeface="Times New Roman"/>
                <a:cs typeface="Times New Roman" pitchFamily="18" charset="0"/>
              </a:rPr>
              <a:t>с.Дихтинець</a:t>
            </a:r>
            <a:r>
              <a:rPr lang="uk-UA" sz="2400" b="1" dirty="0" smtClean="0">
                <a:ea typeface="Times New Roman"/>
                <a:cs typeface="Times New Roman" pitchFamily="18" charset="0"/>
              </a:rPr>
              <a:t>, </a:t>
            </a:r>
            <a:r>
              <a:rPr lang="uk-UA" sz="2400" b="1" dirty="0" err="1" smtClean="0">
                <a:ea typeface="Times New Roman"/>
                <a:cs typeface="Times New Roman" pitchFamily="18" charset="0"/>
              </a:rPr>
              <a:t>митофорного</a:t>
            </a:r>
            <a:r>
              <a:rPr lang="uk-UA" sz="2400" b="1" dirty="0" smtClean="0">
                <a:ea typeface="Times New Roman"/>
                <a:cs typeface="Times New Roman" pitchFamily="18" charset="0"/>
              </a:rPr>
              <a:t> </a:t>
            </a:r>
            <a:r>
              <a:rPr lang="uk-UA" sz="2400" b="1" dirty="0" err="1" smtClean="0">
                <a:ea typeface="Times New Roman"/>
                <a:cs typeface="Times New Roman" pitchFamily="18" charset="0"/>
              </a:rPr>
              <a:t>протоіерея</a:t>
            </a:r>
            <a:endParaRPr lang="uk-UA" sz="2400" b="1" dirty="0" smtClean="0">
              <a:ea typeface="Times New Roman"/>
              <a:cs typeface="Times New Roman" pitchFamily="18" charset="0"/>
            </a:endParaRPr>
          </a:p>
          <a:p>
            <a:pPr marL="265113" indent="-265113"/>
            <a:endParaRPr lang="uk-UA" sz="800" b="1" dirty="0" smtClean="0">
              <a:ea typeface="Times New Roman"/>
              <a:cs typeface="Times New Roman" pitchFamily="18" charset="0"/>
            </a:endParaRPr>
          </a:p>
          <a:p>
            <a:pPr marL="265113" indent="-265113"/>
            <a:r>
              <a:rPr lang="uk-UA" sz="2400" b="1" dirty="0" smtClean="0">
                <a:solidFill>
                  <a:srgbClr val="460000"/>
                </a:solidFill>
                <a:ea typeface="Times New Roman"/>
                <a:cs typeface="Times New Roman" pitchFamily="18" charset="0"/>
              </a:rPr>
              <a:t>Предметом</a:t>
            </a:r>
            <a:r>
              <a:rPr lang="uk-UA" sz="2400" b="1" dirty="0" smtClean="0">
                <a:ea typeface="Times New Roman"/>
                <a:cs typeface="Times New Roman" pitchFamily="18" charset="0"/>
              </a:rPr>
              <a:t> дослідження є життя і служіння Богові о. </a:t>
            </a:r>
            <a:r>
              <a:rPr lang="uk-UA" sz="2400" b="1" dirty="0" err="1" smtClean="0">
                <a:ea typeface="Times New Roman"/>
                <a:cs typeface="Times New Roman" pitchFamily="18" charset="0"/>
              </a:rPr>
              <a:t>Авкентія</a:t>
            </a:r>
            <a:r>
              <a:rPr lang="uk-UA" sz="2400" b="1" dirty="0" smtClean="0">
                <a:ea typeface="Times New Roman"/>
                <a:cs typeface="Times New Roman" pitchFamily="18" charset="0"/>
              </a:rPr>
              <a:t> Вознюка</a:t>
            </a:r>
            <a:endParaRPr lang="uk-UA" sz="24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369082" cy="501650"/>
          </a:xfrm>
        </p:spPr>
        <p:txBody>
          <a:bodyPr/>
          <a:lstStyle/>
          <a:p>
            <a:fld id="{2BD60822-F325-45C3-80BF-E7116983067B}" type="slidenum">
              <a:rPr lang="ru-RU" sz="1400" b="1" smtClean="0">
                <a:solidFill>
                  <a:schemeClr val="tx1"/>
                </a:solidFill>
              </a:rPr>
              <a:pPr/>
              <a:t>2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Ноут\Desktop\r1-28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282" y="20262"/>
            <a:ext cx="1221718" cy="683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00574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027491"/>
            <a:ext cx="5688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363538" algn="just">
              <a:buFont typeface="Wingdings" pitchFamily="2" charset="2"/>
              <a:buChar char="v"/>
            </a:pPr>
            <a:endParaRPr lang="uk-UA" sz="2400" dirty="0" smtClean="0">
              <a:solidFill>
                <a:srgbClr val="421C5E"/>
              </a:solidFill>
              <a:ea typeface="Times New Roman"/>
              <a:cs typeface="Times New Roman" pitchFamily="18" charset="0"/>
            </a:endParaRPr>
          </a:p>
          <a:p>
            <a:pPr marL="171450" indent="-171450" algn="just">
              <a:buFont typeface="Arial" pitchFamily="34" charset="0"/>
              <a:buChar char="•"/>
            </a:pPr>
            <a:endParaRPr lang="uk-UA" sz="800" dirty="0">
              <a:solidFill>
                <a:srgbClr val="421C5E"/>
              </a:solidFill>
              <a:ea typeface="Times New Roman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35662"/>
            <a:ext cx="769498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uk-UA" sz="4000" i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Завдання дослідження</a:t>
            </a:r>
          </a:p>
          <a:p>
            <a:pPr algn="ctr"/>
            <a:endParaRPr lang="uk-UA" sz="1200" dirty="0" smtClean="0">
              <a:ln>
                <a:solidFill>
                  <a:schemeClr val="accent4">
                    <a:lumMod val="50000"/>
                  </a:schemeClr>
                </a:solidFill>
              </a:ln>
              <a:ea typeface="+mj-ea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  <a:tabLst>
                <a:tab pos="88900" algn="l"/>
              </a:tabLst>
            </a:pPr>
            <a:r>
              <a:rPr lang="ru-RU" sz="2400" b="1" dirty="0" err="1" smtClean="0">
                <a:cs typeface="Times New Roman" pitchFamily="18" charset="0"/>
              </a:rPr>
              <a:t>Вивчити</a:t>
            </a:r>
            <a:r>
              <a:rPr lang="ru-RU" sz="2400" b="1" dirty="0" smtClean="0">
                <a:cs typeface="Times New Roman" pitchFamily="18" charset="0"/>
              </a:rPr>
              <a:t> </a:t>
            </a:r>
            <a:r>
              <a:rPr lang="ru-RU" sz="2400" b="1" dirty="0" err="1" smtClean="0">
                <a:cs typeface="Times New Roman" pitchFamily="18" charset="0"/>
              </a:rPr>
              <a:t>матеріали</a:t>
            </a:r>
            <a:r>
              <a:rPr lang="ru-RU" sz="2400" b="1" dirty="0" smtClean="0">
                <a:cs typeface="Times New Roman" pitchFamily="18" charset="0"/>
              </a:rPr>
              <a:t> про </a:t>
            </a:r>
            <a:r>
              <a:rPr lang="ru-RU" sz="2400" b="1" dirty="0" err="1" smtClean="0">
                <a:cs typeface="Times New Roman" pitchFamily="18" charset="0"/>
              </a:rPr>
              <a:t>життєвий</a:t>
            </a:r>
            <a:r>
              <a:rPr lang="ru-RU" sz="2400" b="1" dirty="0" smtClean="0">
                <a:cs typeface="Times New Roman" pitchFamily="18" charset="0"/>
              </a:rPr>
              <a:t> шлях </a:t>
            </a:r>
            <a:r>
              <a:rPr lang="ru-RU" sz="2400" b="1" dirty="0" err="1" smtClean="0">
                <a:cs typeface="Times New Roman" pitchFamily="18" charset="0"/>
              </a:rPr>
              <a:t>Авксентія</a:t>
            </a:r>
            <a:r>
              <a:rPr lang="ru-RU" sz="2400" b="1" dirty="0" smtClean="0">
                <a:cs typeface="Times New Roman" pitchFamily="18" charset="0"/>
              </a:rPr>
              <a:t> </a:t>
            </a:r>
            <a:r>
              <a:rPr lang="ru-RU" sz="2400" b="1" dirty="0" err="1" smtClean="0">
                <a:cs typeface="Times New Roman" pitchFamily="18" charset="0"/>
              </a:rPr>
              <a:t>Мироновича</a:t>
            </a:r>
            <a:r>
              <a:rPr lang="ru-RU" sz="2400" b="1" dirty="0" smtClean="0">
                <a:cs typeface="Times New Roman" pitchFamily="18" charset="0"/>
              </a:rPr>
              <a:t> </a:t>
            </a:r>
            <a:r>
              <a:rPr lang="ru-RU" sz="2400" b="1" dirty="0" err="1" smtClean="0">
                <a:cs typeface="Times New Roman" pitchFamily="18" charset="0"/>
              </a:rPr>
              <a:t>Вознюка</a:t>
            </a:r>
            <a:r>
              <a:rPr lang="ru-RU" sz="2400" b="1" dirty="0" smtClean="0">
                <a:cs typeface="Times New Roman" pitchFamily="18" charset="0"/>
              </a:rPr>
              <a:t>, </a:t>
            </a:r>
            <a:r>
              <a:rPr lang="ru-RU" sz="2400" b="1" dirty="0" err="1" smtClean="0">
                <a:cs typeface="Times New Roman" pitchFamily="18" charset="0"/>
              </a:rPr>
              <a:t>його</a:t>
            </a:r>
            <a:r>
              <a:rPr lang="ru-RU" sz="2400" b="1" dirty="0" smtClean="0">
                <a:cs typeface="Times New Roman" pitchFamily="18" charset="0"/>
              </a:rPr>
              <a:t> </a:t>
            </a:r>
            <a:r>
              <a:rPr lang="ru-RU" sz="2400" b="1" dirty="0" err="1" smtClean="0">
                <a:cs typeface="Times New Roman" pitchFamily="18" charset="0"/>
              </a:rPr>
              <a:t>служіння</a:t>
            </a:r>
            <a:r>
              <a:rPr lang="ru-RU" sz="2400" b="1" dirty="0" smtClean="0">
                <a:cs typeface="Times New Roman" pitchFamily="18" charset="0"/>
              </a:rPr>
              <a:t> </a:t>
            </a:r>
            <a:r>
              <a:rPr lang="ru-RU" sz="2400" b="1" dirty="0" err="1" smtClean="0">
                <a:cs typeface="Times New Roman" pitchFamily="18" charset="0"/>
              </a:rPr>
              <a:t>Всевишньому</a:t>
            </a:r>
            <a:r>
              <a:rPr lang="ru-RU" sz="2400" b="1" dirty="0" smtClean="0">
                <a:cs typeface="Times New Roman" pitchFamily="18" charset="0"/>
              </a:rPr>
              <a:t> і </a:t>
            </a:r>
            <a:r>
              <a:rPr lang="ru-RU" sz="2400" b="1" dirty="0" err="1" smtClean="0">
                <a:cs typeface="Times New Roman" pitchFamily="18" charset="0"/>
              </a:rPr>
              <a:t>вірянам</a:t>
            </a:r>
            <a:endParaRPr lang="ru-RU" sz="2400" b="1" dirty="0" smtClean="0"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  <a:tabLst>
                <a:tab pos="88900" algn="l"/>
              </a:tabLst>
            </a:pPr>
            <a:endParaRPr lang="ru-RU" sz="800" b="1" dirty="0"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  <a:tabLst>
                <a:tab pos="88900" algn="l"/>
              </a:tabLst>
            </a:pPr>
            <a:r>
              <a:rPr lang="ru-RU" sz="2400" b="1" dirty="0" err="1" smtClean="0">
                <a:cs typeface="Times New Roman" pitchFamily="18" charset="0"/>
              </a:rPr>
              <a:t>Визначити</a:t>
            </a:r>
            <a:r>
              <a:rPr lang="ru-RU" sz="2400" b="1" dirty="0" smtClean="0">
                <a:cs typeface="Times New Roman" pitchFamily="18" charset="0"/>
              </a:rPr>
              <a:t> </a:t>
            </a:r>
            <a:r>
              <a:rPr lang="ru-RU" sz="2400" b="1" dirty="0" err="1" smtClean="0">
                <a:cs typeface="Times New Roman" pitchFamily="18" charset="0"/>
              </a:rPr>
              <a:t>основні</a:t>
            </a:r>
            <a:r>
              <a:rPr lang="ru-RU" sz="2400" b="1" dirty="0" smtClean="0">
                <a:cs typeface="Times New Roman" pitchFamily="18" charset="0"/>
              </a:rPr>
              <a:t> </a:t>
            </a:r>
            <a:r>
              <a:rPr lang="ru-RU" sz="2400" b="1" dirty="0" err="1" smtClean="0">
                <a:cs typeface="Times New Roman" pitchFamily="18" charset="0"/>
              </a:rPr>
              <a:t>орієнтири</a:t>
            </a:r>
            <a:r>
              <a:rPr lang="ru-RU" sz="2400" b="1" dirty="0" smtClean="0">
                <a:cs typeface="Times New Roman" pitchFamily="18" charset="0"/>
              </a:rPr>
              <a:t> в </a:t>
            </a:r>
            <a:r>
              <a:rPr lang="ru-RU" sz="2400" b="1" dirty="0" err="1" smtClean="0">
                <a:cs typeface="Times New Roman" pitchFamily="18" charset="0"/>
              </a:rPr>
              <a:t>житті</a:t>
            </a:r>
            <a:r>
              <a:rPr lang="ru-RU" sz="2400" b="1" dirty="0" smtClean="0">
                <a:cs typeface="Times New Roman" pitchFamily="18" charset="0"/>
              </a:rPr>
              <a:t> священника</a:t>
            </a:r>
          </a:p>
          <a:p>
            <a:pPr marL="457200" indent="-457200">
              <a:buFont typeface="Arial" pitchFamily="34" charset="0"/>
              <a:buChar char="•"/>
              <a:tabLst>
                <a:tab pos="88900" algn="l"/>
              </a:tabLst>
            </a:pPr>
            <a:endParaRPr lang="ru-RU" sz="800" b="1" dirty="0"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  <a:tabLst>
                <a:tab pos="88900" algn="l"/>
              </a:tabLst>
            </a:pPr>
            <a:r>
              <a:rPr lang="ru-RU" sz="2400" b="1" dirty="0" err="1">
                <a:cs typeface="Times New Roman" pitchFamily="18" charset="0"/>
              </a:rPr>
              <a:t>Простежити</a:t>
            </a:r>
            <a:r>
              <a:rPr lang="ru-RU" sz="2400" b="1" dirty="0">
                <a:cs typeface="Times New Roman" pitchFamily="18" charset="0"/>
              </a:rPr>
              <a:t> </a:t>
            </a:r>
            <a:r>
              <a:rPr lang="ru-RU" sz="2400" b="1" dirty="0" smtClean="0">
                <a:cs typeface="Times New Roman" pitchFamily="18" charset="0"/>
              </a:rPr>
              <a:t>великий </a:t>
            </a:r>
            <a:r>
              <a:rPr lang="ru-RU" sz="2400" b="1" dirty="0" err="1" smtClean="0">
                <a:cs typeface="Times New Roman" pitchFamily="18" charset="0"/>
              </a:rPr>
              <a:t>позитивний</a:t>
            </a:r>
            <a:r>
              <a:rPr lang="ru-RU" sz="2400" b="1" dirty="0" smtClean="0">
                <a:cs typeface="Times New Roman" pitchFamily="18" charset="0"/>
              </a:rPr>
              <a:t> </a:t>
            </a:r>
            <a:r>
              <a:rPr lang="ru-RU" sz="2400" b="1" dirty="0" err="1" smtClean="0">
                <a:cs typeface="Times New Roman" pitchFamily="18" charset="0"/>
              </a:rPr>
              <a:t>вплив</a:t>
            </a:r>
            <a:r>
              <a:rPr lang="ru-RU" sz="2400" b="1" dirty="0" smtClean="0">
                <a:cs typeface="Times New Roman" pitchFamily="18" charset="0"/>
              </a:rPr>
              <a:t> духовного </a:t>
            </a:r>
            <a:r>
              <a:rPr lang="ru-RU" sz="2400" b="1" dirty="0" err="1" smtClean="0">
                <a:cs typeface="Times New Roman" pitchFamily="18" charset="0"/>
              </a:rPr>
              <a:t>отця</a:t>
            </a:r>
            <a:r>
              <a:rPr lang="ru-RU" sz="2400" b="1" dirty="0" smtClean="0">
                <a:cs typeface="Times New Roman" pitchFamily="18" charset="0"/>
              </a:rPr>
              <a:t> на </a:t>
            </a:r>
            <a:r>
              <a:rPr lang="ru-RU" sz="2400" b="1" dirty="0" err="1" smtClean="0">
                <a:cs typeface="Times New Roman" pitchFamily="18" charset="0"/>
              </a:rPr>
              <a:t>життя</a:t>
            </a:r>
            <a:r>
              <a:rPr lang="ru-RU" sz="2400" b="1" dirty="0" smtClean="0">
                <a:cs typeface="Times New Roman" pitchFamily="18" charset="0"/>
              </a:rPr>
              <a:t> </a:t>
            </a:r>
            <a:r>
              <a:rPr lang="ru-RU" sz="2400" b="1" dirty="0" err="1" smtClean="0">
                <a:cs typeface="Times New Roman" pitchFamily="18" charset="0"/>
              </a:rPr>
              <a:t>громади</a:t>
            </a:r>
            <a:endParaRPr lang="ru-RU" sz="2400" b="1" dirty="0" smtClean="0"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  <a:tabLst>
                <a:tab pos="88900" algn="l"/>
              </a:tabLst>
            </a:pPr>
            <a:r>
              <a:rPr lang="ru-RU" sz="2400" b="1" dirty="0" err="1" smtClean="0">
                <a:cs typeface="Times New Roman" pitchFamily="18" charset="0"/>
              </a:rPr>
              <a:t>Показати</a:t>
            </a:r>
            <a:r>
              <a:rPr lang="ru-RU" sz="2400" b="1" dirty="0" smtClean="0">
                <a:cs typeface="Times New Roman" pitchFamily="18" charset="0"/>
              </a:rPr>
              <a:t> </a:t>
            </a:r>
            <a:r>
              <a:rPr lang="ru-RU" sz="2400" b="1" dirty="0" err="1" smtClean="0">
                <a:cs typeface="Times New Roman" pitchFamily="18" charset="0"/>
              </a:rPr>
              <a:t>моральну</a:t>
            </a:r>
            <a:r>
              <a:rPr lang="ru-RU" sz="2400" b="1" dirty="0" smtClean="0">
                <a:cs typeface="Times New Roman" pitchFamily="18" charset="0"/>
              </a:rPr>
              <a:t> і </a:t>
            </a:r>
            <a:r>
              <a:rPr lang="ru-RU" sz="2400" b="1" dirty="0" err="1" smtClean="0">
                <a:cs typeface="Times New Roman" pitchFamily="18" charset="0"/>
              </a:rPr>
              <a:t>духовну</a:t>
            </a:r>
            <a:r>
              <a:rPr lang="ru-RU" sz="2400" b="1" dirty="0" smtClean="0">
                <a:cs typeface="Times New Roman" pitchFamily="18" charset="0"/>
              </a:rPr>
              <a:t> вели </a:t>
            </a:r>
            <a:r>
              <a:rPr lang="ru-RU" sz="2400" b="1" dirty="0" err="1" smtClean="0">
                <a:cs typeface="Times New Roman" pitchFamily="18" charset="0"/>
              </a:rPr>
              <a:t>Вознюка</a:t>
            </a:r>
            <a:r>
              <a:rPr lang="ru-RU" sz="2400" b="1" dirty="0" smtClean="0">
                <a:cs typeface="Times New Roman" pitchFamily="18" charset="0"/>
              </a:rPr>
              <a:t> –священника і </a:t>
            </a:r>
            <a:r>
              <a:rPr lang="ru-RU" sz="2400" b="1" dirty="0" err="1" smtClean="0">
                <a:cs typeface="Times New Roman" pitchFamily="18" charset="0"/>
              </a:rPr>
              <a:t>Вознюка-людини</a:t>
            </a:r>
            <a:endParaRPr lang="ru-RU" sz="2400" b="1" dirty="0" smtClean="0"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  <a:tabLst>
                <a:tab pos="88900" algn="l"/>
              </a:tabLst>
            </a:pPr>
            <a:endParaRPr lang="ru-RU" sz="800" b="1" dirty="0"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  <a:tabLst>
                <a:tab pos="88900" algn="l"/>
              </a:tabLst>
            </a:pPr>
            <a:r>
              <a:rPr lang="ru-RU" sz="2400" b="1" dirty="0" err="1" smtClean="0">
                <a:cs typeface="Times New Roman" pitchFamily="18" charset="0"/>
              </a:rPr>
              <a:t>Здійснити</a:t>
            </a:r>
            <a:r>
              <a:rPr lang="ru-RU" sz="2400" b="1" dirty="0" smtClean="0">
                <a:cs typeface="Times New Roman" pitchFamily="18" charset="0"/>
              </a:rPr>
              <a:t> </a:t>
            </a:r>
            <a:r>
              <a:rPr lang="ru-RU" sz="2400" b="1" dirty="0" err="1" smtClean="0">
                <a:cs typeface="Times New Roman" pitchFamily="18" charset="0"/>
              </a:rPr>
              <a:t>аналіз</a:t>
            </a:r>
            <a:r>
              <a:rPr lang="ru-RU" sz="2400" b="1" dirty="0" smtClean="0">
                <a:cs typeface="Times New Roman" pitchFamily="18" charset="0"/>
              </a:rPr>
              <a:t> </a:t>
            </a:r>
            <a:r>
              <a:rPr lang="ru-RU" sz="2400" b="1" dirty="0" err="1" smtClean="0">
                <a:cs typeface="Times New Roman" pitchFamily="18" charset="0"/>
              </a:rPr>
              <a:t>автобіорафічної</a:t>
            </a:r>
            <a:r>
              <a:rPr lang="ru-RU" sz="2400" b="1" dirty="0" smtClean="0">
                <a:cs typeface="Times New Roman" pitchFamily="18" charset="0"/>
              </a:rPr>
              <a:t> </a:t>
            </a:r>
            <a:r>
              <a:rPr lang="ru-RU" sz="2400" b="1" dirty="0" err="1" smtClean="0">
                <a:cs typeface="Times New Roman" pitchFamily="18" charset="0"/>
              </a:rPr>
              <a:t>повісті</a:t>
            </a:r>
            <a:r>
              <a:rPr lang="ru-RU" sz="2400" b="1" dirty="0" smtClean="0">
                <a:cs typeface="Times New Roman" pitchFamily="18" charset="0"/>
              </a:rPr>
              <a:t> </a:t>
            </a:r>
            <a:r>
              <a:rPr lang="ru-RU" sz="2400" b="1" dirty="0" err="1" smtClean="0">
                <a:cs typeface="Times New Roman" pitchFamily="18" charset="0"/>
              </a:rPr>
              <a:t>Володимира</a:t>
            </a:r>
            <a:r>
              <a:rPr lang="ru-RU" sz="2400" b="1" dirty="0" smtClean="0">
                <a:cs typeface="Times New Roman" pitchFamily="18" charset="0"/>
              </a:rPr>
              <a:t> </a:t>
            </a:r>
            <a:r>
              <a:rPr lang="ru-RU" sz="2400" b="1" dirty="0" err="1" smtClean="0">
                <a:cs typeface="Times New Roman" pitchFamily="18" charset="0"/>
              </a:rPr>
              <a:t>Вознюка</a:t>
            </a:r>
            <a:r>
              <a:rPr lang="ru-RU" sz="2400" b="1" dirty="0" smtClean="0">
                <a:cs typeface="Times New Roman" pitchFamily="18" charset="0"/>
              </a:rPr>
              <a:t> «</a:t>
            </a:r>
            <a:r>
              <a:rPr lang="ru-RU" sz="2400" b="1" dirty="0" err="1" smtClean="0">
                <a:cs typeface="Times New Roman" pitchFamily="18" charset="0"/>
              </a:rPr>
              <a:t>Панотець</a:t>
            </a:r>
            <a:r>
              <a:rPr lang="ru-RU" sz="2400" b="1" dirty="0" smtClean="0">
                <a:cs typeface="Times New Roman" pitchFamily="18" charset="0"/>
              </a:rPr>
              <a:t>»</a:t>
            </a:r>
          </a:p>
          <a:p>
            <a:pPr marL="457200" indent="-457200">
              <a:buFont typeface="Arial" pitchFamily="34" charset="0"/>
              <a:buChar char="•"/>
              <a:tabLst>
                <a:tab pos="88900" algn="l"/>
              </a:tabLst>
            </a:pPr>
            <a:endParaRPr lang="ru-RU" sz="800" b="1" dirty="0" smtClean="0"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  <a:tabLst>
                <a:tab pos="88900" algn="l"/>
              </a:tabLst>
            </a:pPr>
            <a:r>
              <a:rPr lang="ru-RU" sz="2400" b="1" dirty="0" err="1" smtClean="0">
                <a:cs typeface="Times New Roman" pitchFamily="18" charset="0"/>
              </a:rPr>
              <a:t>Зібрати</a:t>
            </a:r>
            <a:r>
              <a:rPr lang="ru-RU" sz="2400" b="1" dirty="0" smtClean="0">
                <a:cs typeface="Times New Roman" pitchFamily="18" charset="0"/>
              </a:rPr>
              <a:t> і </a:t>
            </a:r>
            <a:r>
              <a:rPr lang="ru-RU" sz="2400" b="1" dirty="0" err="1" smtClean="0">
                <a:cs typeface="Times New Roman" pitchFamily="18" charset="0"/>
              </a:rPr>
              <a:t>систематизувати</a:t>
            </a:r>
            <a:r>
              <a:rPr lang="ru-RU" sz="2400" b="1" dirty="0" smtClean="0">
                <a:cs typeface="Times New Roman" pitchFamily="18" charset="0"/>
              </a:rPr>
              <a:t> твори </a:t>
            </a:r>
            <a:r>
              <a:rPr lang="ru-RU" sz="2400" b="1" dirty="0" err="1" smtClean="0">
                <a:cs typeface="Times New Roman" pitchFamily="18" charset="0"/>
              </a:rPr>
              <a:t>вірян</a:t>
            </a:r>
            <a:r>
              <a:rPr lang="ru-RU" sz="2400" b="1" dirty="0" smtClean="0">
                <a:cs typeface="Times New Roman" pitchFamily="18" charset="0"/>
              </a:rPr>
              <a:t> </a:t>
            </a:r>
            <a:r>
              <a:rPr lang="ru-RU" sz="2400" b="1" dirty="0" err="1">
                <a:cs typeface="Times New Roman" pitchFamily="18" charset="0"/>
              </a:rPr>
              <a:t>К</a:t>
            </a:r>
            <a:r>
              <a:rPr lang="ru-RU" sz="2400" b="1" dirty="0" err="1" smtClean="0">
                <a:cs typeface="Times New Roman" pitchFamily="18" charset="0"/>
              </a:rPr>
              <a:t>иселицького</a:t>
            </a:r>
            <a:r>
              <a:rPr lang="ru-RU" sz="2400" b="1" dirty="0" smtClean="0">
                <a:cs typeface="Times New Roman" pitchFamily="18" charset="0"/>
              </a:rPr>
              <a:t> і </a:t>
            </a:r>
            <a:r>
              <a:rPr lang="ru-RU" sz="2400" b="1" dirty="0" err="1" smtClean="0">
                <a:cs typeface="Times New Roman" pitchFamily="18" charset="0"/>
              </a:rPr>
              <a:t>Дихтинецького</a:t>
            </a:r>
            <a:r>
              <a:rPr lang="ru-RU" sz="2400" b="1" dirty="0" smtClean="0">
                <a:cs typeface="Times New Roman" pitchFamily="18" charset="0"/>
              </a:rPr>
              <a:t> </a:t>
            </a:r>
            <a:r>
              <a:rPr lang="ru-RU" sz="2400" b="1" dirty="0" err="1" smtClean="0">
                <a:cs typeface="Times New Roman" pitchFamily="18" charset="0"/>
              </a:rPr>
              <a:t>храмів</a:t>
            </a:r>
            <a:r>
              <a:rPr lang="ru-RU" sz="2400" b="1" dirty="0" smtClean="0">
                <a:cs typeface="Times New Roman" pitchFamily="18" charset="0"/>
              </a:rPr>
              <a:t> про </a:t>
            </a:r>
            <a:r>
              <a:rPr lang="ru-RU" sz="2400" b="1" dirty="0" err="1" smtClean="0">
                <a:cs typeface="Times New Roman" pitchFamily="18" charset="0"/>
              </a:rPr>
              <a:t>свого</a:t>
            </a:r>
            <a:r>
              <a:rPr lang="ru-RU" sz="2400" b="1" dirty="0" smtClean="0">
                <a:cs typeface="Times New Roman" pitchFamily="18" charset="0"/>
              </a:rPr>
              <a:t> духовного наставника</a:t>
            </a:r>
          </a:p>
        </p:txBody>
      </p:sp>
      <p:pic>
        <p:nvPicPr>
          <p:cNvPr id="3074" name="Picture 2" descr="C:\Users\Ноут\Desktop\r1-28.gif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499" y="-31034"/>
            <a:ext cx="1269501" cy="688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1321299" cy="365125"/>
          </a:xfrm>
        </p:spPr>
        <p:txBody>
          <a:bodyPr/>
          <a:lstStyle/>
          <a:p>
            <a:fld id="{2BD60822-F325-45C3-80BF-E7116983067B}" type="slidenum">
              <a:rPr lang="ru-RU" sz="1400" b="1" smtClean="0">
                <a:solidFill>
                  <a:schemeClr val="tx1"/>
                </a:solidFill>
              </a:rPr>
              <a:pPr/>
              <a:t>3</a:t>
            </a:fld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64375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Ноут\Desktop\r1-28.gif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499" y="-31034"/>
            <a:ext cx="1269501" cy="688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0" y="0"/>
            <a:ext cx="8388424" cy="15841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800" i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РОЗДІЛ  І</a:t>
            </a:r>
          </a:p>
          <a:p>
            <a:pPr algn="ctr"/>
            <a:r>
              <a:rPr lang="ru-RU" sz="3200" i="1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Життєвий</a:t>
            </a:r>
            <a:r>
              <a:rPr lang="ru-RU" sz="3200" i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шлях митрофорного </a:t>
            </a:r>
            <a:r>
              <a:rPr lang="ru-RU" sz="3200" i="1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протоієрея</a:t>
            </a:r>
            <a:r>
              <a:rPr lang="ru-RU" sz="3200" i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3200" i="1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Авксентія</a:t>
            </a:r>
            <a:r>
              <a:rPr lang="ru-RU" sz="3200" i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3200" i="1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Мироновича</a:t>
            </a:r>
            <a:r>
              <a:rPr lang="ru-RU" sz="3200" i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3200" i="1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Вознюка</a:t>
            </a:r>
            <a:endParaRPr lang="ru-RU" sz="3200" i="1" dirty="0" smtClean="0">
              <a:ln>
                <a:solidFill>
                  <a:schemeClr val="bg2">
                    <a:lumMod val="10000"/>
                  </a:schemeClr>
                </a:solidFill>
              </a:ln>
              <a:solidFill>
                <a:srgbClr val="9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34818" y="1654244"/>
            <a:ext cx="5184575" cy="1191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algn="ctr">
              <a:lnSpc>
                <a:spcPct val="115000"/>
              </a:lnSpc>
              <a:tabLst>
                <a:tab pos="457200" algn="l"/>
              </a:tabLst>
            </a:pPr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</a:rPr>
              <a:t>До витоків, до родоводу, до Бога і віри</a:t>
            </a:r>
            <a:endParaRPr lang="uk-UA" sz="2600" b="1" dirty="0" smtClean="0">
              <a:solidFill>
                <a:schemeClr val="accent1">
                  <a:lumMod val="50000"/>
                </a:schemeClr>
              </a:solidFill>
              <a:latin typeface="+mj-lt"/>
              <a:ea typeface="Calibri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1321299" cy="365125"/>
          </a:xfrm>
        </p:spPr>
        <p:txBody>
          <a:bodyPr/>
          <a:lstStyle/>
          <a:p>
            <a:fld id="{2BD60822-F325-45C3-80BF-E7116983067B}" type="slidenum">
              <a:rPr lang="ru-RU" sz="1400" b="1" smtClean="0">
                <a:solidFill>
                  <a:schemeClr val="tx1"/>
                </a:solidFill>
              </a:rPr>
              <a:pPr/>
              <a:t>4</a:t>
            </a:fld>
            <a:endParaRPr lang="ru-RU" sz="1400" b="1">
              <a:solidFill>
                <a:schemeClr val="tx1"/>
              </a:solidFill>
            </a:endParaRPr>
          </a:p>
        </p:txBody>
      </p:sp>
      <p:pic>
        <p:nvPicPr>
          <p:cNvPr id="7" name="Місце для вмісту 3" descr="ккк 0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654244"/>
            <a:ext cx="2431889" cy="175923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3429000"/>
            <a:ext cx="5508104" cy="13665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>
              <a:lnSpc>
                <a:spcPct val="115000"/>
              </a:lnSpc>
              <a:tabLst>
                <a:tab pos="457200" algn="l"/>
              </a:tabLst>
            </a:pP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ea typeface="Calibri"/>
              </a:rPr>
              <a:t>Тато Мирон і мама Христина виховували своїх дітей власним прикладом і  Божим словом</a:t>
            </a:r>
            <a:endParaRPr lang="uk-UA" sz="2400" b="1" dirty="0">
              <a:solidFill>
                <a:schemeClr val="accent1">
                  <a:lumMod val="50000"/>
                </a:schemeClr>
              </a:solidFill>
              <a:ea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31888" y="4941168"/>
            <a:ext cx="5492018" cy="17912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>
              <a:lnSpc>
                <a:spcPct val="115000"/>
              </a:lnSpc>
              <a:tabLst>
                <a:tab pos="457200" algn="l"/>
              </a:tabLst>
            </a:pP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ea typeface="Calibri"/>
              </a:rPr>
              <a:t>«Молися – будеш доброю Божою дитиною, працюй – будеш «</a:t>
            </a:r>
            <a:r>
              <a:rPr lang="uk-UA" sz="2400" b="1" dirty="0" err="1" smtClean="0">
                <a:solidFill>
                  <a:schemeClr val="accent1">
                    <a:lumMod val="50000"/>
                  </a:schemeClr>
                </a:solidFill>
                <a:ea typeface="Calibri"/>
              </a:rPr>
              <a:t>хоченним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ea typeface="Calibri"/>
              </a:rPr>
              <a:t>» для людського роду»</a:t>
            </a:r>
          </a:p>
          <a:p>
            <a:pPr marL="342900" lvl="0" algn="just">
              <a:lnSpc>
                <a:spcPct val="115000"/>
              </a:lnSpc>
              <a:tabLst>
                <a:tab pos="457200" algn="l"/>
              </a:tabLst>
            </a:pP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ea typeface="Calibri"/>
              </a:rPr>
              <a:t>                                 (Із повчань діда)</a:t>
            </a:r>
          </a:p>
        </p:txBody>
      </p:sp>
    </p:spTree>
    <p:extLst>
      <p:ext uri="{BB962C8B-B14F-4D97-AF65-F5344CB8AC3E}">
        <p14:creationId xmlns:p14="http://schemas.microsoft.com/office/powerpoint/2010/main" val="215731154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22" y="116632"/>
            <a:ext cx="8229600" cy="60468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err="1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Тривожні</a:t>
            </a:r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фронтові</a:t>
            </a:r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спогади</a:t>
            </a:r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0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ккк 0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859966"/>
            <a:ext cx="2733247" cy="3896331"/>
          </a:xfrm>
        </p:spPr>
      </p:pic>
      <p:sp>
        <p:nvSpPr>
          <p:cNvPr id="8" name="Місце для номера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7FB4D-1931-422A-B062-E32CF6FCED67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5" name="Содержимое 3" descr="Аксентій - 0003б.jpg"/>
          <p:cNvPicPr>
            <a:picLocks noChangeAspect="1"/>
          </p:cNvPicPr>
          <p:nvPr/>
        </p:nvPicPr>
        <p:blipFill rotWithShape="1">
          <a:blip r:embed="rId3" cstate="print"/>
          <a:srcRect t="15143"/>
          <a:stretch/>
        </p:blipFill>
        <p:spPr>
          <a:xfrm>
            <a:off x="6312928" y="899652"/>
            <a:ext cx="2831072" cy="3711579"/>
          </a:xfrm>
          <a:prstGeom prst="rect">
            <a:avLst/>
          </a:prstGeom>
        </p:spPr>
      </p:pic>
      <p:pic>
        <p:nvPicPr>
          <p:cNvPr id="6" name="Содержимое 5" descr="Аксентій - 0003в.jpg"/>
          <p:cNvPicPr>
            <a:picLocks noChangeAspect="1"/>
          </p:cNvPicPr>
          <p:nvPr/>
        </p:nvPicPr>
        <p:blipFill rotWithShape="1">
          <a:blip r:embed="rId4" cstate="print"/>
          <a:srcRect t="13360"/>
          <a:stretch/>
        </p:blipFill>
        <p:spPr>
          <a:xfrm>
            <a:off x="3214678" y="921810"/>
            <a:ext cx="2725474" cy="360415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2844" y="4611231"/>
            <a:ext cx="90011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/>
              <a:t>Як згадка про війну були пам’ять серця, ордени </a:t>
            </a:r>
            <a:r>
              <a:rPr lang="uk-UA" sz="2800" b="1" dirty="0" err="1" smtClean="0"/>
              <a:t>“Великої</a:t>
            </a:r>
            <a:r>
              <a:rPr lang="uk-UA" sz="2800" b="1" dirty="0" smtClean="0"/>
              <a:t> вітчизняної ІІ </a:t>
            </a:r>
            <a:r>
              <a:rPr lang="uk-UA" sz="2800" b="1" dirty="0" err="1" smtClean="0"/>
              <a:t>ступеня”</a:t>
            </a:r>
            <a:r>
              <a:rPr lang="uk-UA" sz="2800" b="1" dirty="0" smtClean="0"/>
              <a:t>, </a:t>
            </a:r>
            <a:r>
              <a:rPr lang="uk-UA" sz="2800" b="1" dirty="0" err="1" smtClean="0"/>
              <a:t>“За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мужність”</a:t>
            </a:r>
            <a:r>
              <a:rPr lang="uk-UA" sz="2800" b="1" dirty="0" smtClean="0"/>
              <a:t>, медалі </a:t>
            </a:r>
            <a:r>
              <a:rPr lang="uk-UA" sz="2800" b="1" dirty="0" err="1" smtClean="0"/>
              <a:t>“Жукова”</a:t>
            </a:r>
            <a:r>
              <a:rPr lang="uk-UA" sz="2800" b="1" dirty="0" smtClean="0"/>
              <a:t>, </a:t>
            </a:r>
            <a:r>
              <a:rPr lang="uk-UA" sz="2800" b="1" dirty="0" err="1" smtClean="0"/>
              <a:t>“За</a:t>
            </a:r>
            <a:r>
              <a:rPr lang="uk-UA" sz="2800" b="1" dirty="0" smtClean="0"/>
              <a:t> перемогу над </a:t>
            </a:r>
            <a:r>
              <a:rPr lang="uk-UA" sz="2800" b="1" dirty="0" err="1" smtClean="0"/>
              <a:t>Германією”</a:t>
            </a:r>
            <a:r>
              <a:rPr lang="uk-UA" sz="2800" b="1" dirty="0" smtClean="0"/>
              <a:t>, </a:t>
            </a:r>
            <a:r>
              <a:rPr lang="uk-UA" sz="2800" b="1" dirty="0" err="1" smtClean="0"/>
              <a:t>“За</a:t>
            </a:r>
            <a:r>
              <a:rPr lang="uk-UA" sz="2800" b="1" dirty="0" smtClean="0"/>
              <a:t> перемогу над </a:t>
            </a:r>
            <a:r>
              <a:rPr lang="uk-UA" sz="2800" b="1" dirty="0" err="1" smtClean="0"/>
              <a:t>Японією”</a:t>
            </a:r>
            <a:r>
              <a:rPr lang="uk-UA" sz="2800" b="1" dirty="0" smtClean="0"/>
              <a:t>, </a:t>
            </a:r>
            <a:r>
              <a:rPr lang="uk-UA" sz="2800" b="1" dirty="0" err="1" smtClean="0"/>
              <a:t>“Захисника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Вітчизни”</a:t>
            </a:r>
            <a:r>
              <a:rPr lang="uk-UA" sz="2800" b="1" dirty="0" smtClean="0"/>
              <a:t> та численні ювілейні медалі</a:t>
            </a:r>
            <a:endParaRPr lang="ru-RU" sz="28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6192688" cy="1785926"/>
          </a:xfrm>
        </p:spPr>
        <p:txBody>
          <a:bodyPr>
            <a:noAutofit/>
          </a:bodyPr>
          <a:lstStyle/>
          <a:p>
            <a:pPr algn="l"/>
            <a:r>
              <a:rPr lang="uk-UA" sz="2800" b="1" dirty="0" smtClean="0">
                <a:solidFill>
                  <a:schemeClr val="tx1"/>
                </a:solidFill>
              </a:rPr>
              <a:t>Шляхами війни оберігали дві святині – ікона Матері Божої та 90-й псалом, подарований батьком, коли призвали сина до війська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ккк 0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15140" y="0"/>
            <a:ext cx="2428859" cy="3784500"/>
          </a:xfrm>
        </p:spPr>
      </p:pic>
      <p:sp>
        <p:nvSpPr>
          <p:cNvPr id="8" name="Місце для номера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7FB4D-1931-422A-B062-E32CF6FCED67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7" name="Рисунок 6" descr="Аксентій - 0008а.jpg"/>
          <p:cNvPicPr>
            <a:picLocks noChangeAspect="1"/>
          </p:cNvPicPr>
          <p:nvPr/>
        </p:nvPicPr>
        <p:blipFill>
          <a:blip r:embed="rId3" cstate="print"/>
          <a:srcRect r="6764"/>
          <a:stretch>
            <a:fillRect/>
          </a:stretch>
        </p:blipFill>
        <p:spPr>
          <a:xfrm>
            <a:off x="0" y="1882097"/>
            <a:ext cx="6215074" cy="497590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531004" y="3861048"/>
            <a:ext cx="262778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Ніс біля серця іконку й псалом, </a:t>
            </a:r>
          </a:p>
          <a:p>
            <a:endParaRPr lang="uk-UA" sz="8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r>
              <a:rPr lang="uk-U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Віру, що він порятований Богом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1844824"/>
            <a:ext cx="6084168" cy="52481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Свято-</a:t>
            </a:r>
            <a:r>
              <a:rPr lang="ru-RU" sz="2800" b="1" dirty="0" err="1">
                <a:solidFill>
                  <a:schemeClr val="tx1"/>
                </a:solidFill>
              </a:rPr>
              <a:t>Троїцька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Церква</a:t>
            </a:r>
            <a:r>
              <a:rPr lang="ru-RU" sz="2800" b="1" dirty="0" smtClean="0">
                <a:solidFill>
                  <a:schemeClr val="tx1"/>
                </a:solidFill>
              </a:rPr>
              <a:t> села </a:t>
            </a:r>
            <a:r>
              <a:rPr lang="ru-RU" sz="2800" b="1" dirty="0" err="1" smtClean="0">
                <a:solidFill>
                  <a:schemeClr val="tx1"/>
                </a:solidFill>
              </a:rPr>
              <a:t>Киселиці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В. Возню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9872" y="2534061"/>
            <a:ext cx="5420534" cy="4065401"/>
          </a:xfrm>
        </p:spPr>
      </p:pic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7FB4D-1931-422A-B062-E32CF6FCED67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20482" name="Picture 2" descr="Церква в Киселицях, серпень-2007."/>
          <p:cNvPicPr>
            <a:picLocks noChangeAspect="1" noChangeArrowheads="1"/>
          </p:cNvPicPr>
          <p:nvPr/>
        </p:nvPicPr>
        <p:blipFill>
          <a:blip r:embed="rId3"/>
          <a:srcRect l="24000" r="36000" b="33169"/>
          <a:stretch>
            <a:fillRect/>
          </a:stretch>
        </p:blipFill>
        <p:spPr bwMode="auto">
          <a:xfrm>
            <a:off x="81802" y="1569660"/>
            <a:ext cx="2857488" cy="192880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83568" y="4293096"/>
            <a:ext cx="271461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+mj-lt"/>
              </a:rPr>
              <a:t>Настоятель Храму (1947-2012) – </a:t>
            </a:r>
            <a:r>
              <a:rPr lang="ru-RU" sz="2400" b="1" dirty="0" err="1" smtClean="0">
                <a:latin typeface="+mj-lt"/>
              </a:rPr>
              <a:t>Авксентій</a:t>
            </a:r>
            <a:r>
              <a:rPr lang="ru-RU" sz="2400" b="1" dirty="0" smtClean="0">
                <a:latin typeface="+mj-lt"/>
              </a:rPr>
              <a:t> </a:t>
            </a:r>
            <a:r>
              <a:rPr lang="ru-RU" sz="2400" b="1" dirty="0" err="1" smtClean="0">
                <a:latin typeface="+mj-lt"/>
              </a:rPr>
              <a:t>Миронович</a:t>
            </a:r>
            <a:r>
              <a:rPr lang="ru-RU" sz="2400" b="1" dirty="0" smtClean="0">
                <a:latin typeface="+mj-lt"/>
              </a:rPr>
              <a:t> </a:t>
            </a:r>
            <a:r>
              <a:rPr lang="ru-RU" sz="2800" b="1" dirty="0" err="1" smtClean="0">
                <a:latin typeface="+mj-lt"/>
              </a:rPr>
              <a:t>Вознюк</a:t>
            </a:r>
            <a:endParaRPr lang="ru-RU" sz="2800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i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РОЗДІЛ  ІІ</a:t>
            </a:r>
          </a:p>
          <a:p>
            <a:pPr algn="ctr"/>
            <a:r>
              <a:rPr lang="ru-RU" sz="3200" i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Служба </a:t>
            </a:r>
            <a:r>
              <a:rPr lang="ru-RU" sz="3200" i="1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Всевишньому</a:t>
            </a:r>
            <a:r>
              <a:rPr lang="ru-RU" sz="3200" i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3200" i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і  людям </a:t>
            </a:r>
            <a:r>
              <a:rPr lang="ru-RU" sz="3200" i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– мета </a:t>
            </a:r>
            <a:r>
              <a:rPr lang="ru-RU" sz="3200" i="1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життя</a:t>
            </a:r>
            <a:r>
              <a:rPr lang="ru-RU" sz="3200" i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3200" i="1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священика</a:t>
            </a:r>
            <a:r>
              <a:rPr lang="ru-RU" sz="3200" i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3200" i="1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А.Вознюка</a:t>
            </a:r>
            <a:endParaRPr lang="ru-RU" sz="3200" i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rgbClr val="9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xKR1PsM6qA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4982752"/>
            <a:ext cx="2500330" cy="18752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628" y="332656"/>
            <a:ext cx="4403366" cy="1886172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chemeClr val="tx1"/>
                </a:solidFill>
              </a:rPr>
              <a:t>В цьому храмі голос отця Авксентія звучав шість з половиною десятиліть (65 років)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00LStrp3r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2501" y="0"/>
            <a:ext cx="4381499" cy="3286124"/>
          </a:xfrm>
          <a:prstGeom prst="rect">
            <a:avLst/>
          </a:prstGeom>
        </p:spPr>
      </p:pic>
      <p:pic>
        <p:nvPicPr>
          <p:cNvPr id="10" name="Содержимое 9" descr="mtDoeB2YE-k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405543" y="3286124"/>
            <a:ext cx="2738457" cy="2053843"/>
          </a:xfrm>
          <a:prstGeom prst="rect">
            <a:avLst/>
          </a:prstGeom>
        </p:spPr>
      </p:pic>
      <p:pic>
        <p:nvPicPr>
          <p:cNvPr id="6" name="Рисунок 5" descr="Копия (2) Аксентій - 0002б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5625" y="2636912"/>
            <a:ext cx="4286248" cy="4403146"/>
          </a:xfrm>
          <a:prstGeom prst="rect">
            <a:avLst/>
          </a:prstGeom>
        </p:spPr>
      </p:pic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7FB4D-1931-422A-B062-E32CF6FCED67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26764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Аксентій - 0006в.jpg"/>
          <p:cNvPicPr>
            <a:picLocks noChangeAspect="1"/>
          </p:cNvPicPr>
          <p:nvPr/>
        </p:nvPicPr>
        <p:blipFill rotWithShape="1">
          <a:blip r:embed="rId2" cstate="print"/>
          <a:srcRect l="5735" t="13691" r="4482" b="7234"/>
          <a:stretch/>
        </p:blipFill>
        <p:spPr>
          <a:xfrm>
            <a:off x="114400" y="1164227"/>
            <a:ext cx="2306117" cy="2713078"/>
          </a:xfrm>
          <a:prstGeom prst="rect">
            <a:avLst/>
          </a:prstGeom>
        </p:spPr>
      </p:pic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7FB4D-1931-422A-B062-E32CF6FCED67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-244723" y="26993"/>
            <a:ext cx="93965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Щирий</a:t>
            </a:r>
            <a:r>
              <a:rPr lang="ru-RU" sz="3200" i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і </a:t>
            </a:r>
            <a:r>
              <a:rPr lang="ru-RU" sz="3200" i="1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вірний</a:t>
            </a:r>
            <a:r>
              <a:rPr lang="ru-RU" sz="3200" i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3200" i="1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чоловік</a:t>
            </a:r>
            <a:r>
              <a:rPr lang="ru-RU" sz="3200" i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, </a:t>
            </a:r>
          </a:p>
          <a:p>
            <a:pPr algn="ctr"/>
            <a:r>
              <a:rPr lang="ru-RU" sz="3200" i="1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люблячий</a:t>
            </a:r>
            <a:r>
              <a:rPr lang="ru-RU" sz="3200" i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3200" i="1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батько</a:t>
            </a:r>
            <a:r>
              <a:rPr lang="ru-RU" sz="3200" i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ru-RU" sz="3200" i="1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дідусь</a:t>
            </a:r>
            <a:endParaRPr lang="ru-RU" sz="3200" i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rgbClr val="9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" name="Рисунок 6" descr="Аксентій - 0005а.jpg"/>
          <p:cNvPicPr>
            <a:picLocks noChangeAspect="1"/>
          </p:cNvPicPr>
          <p:nvPr/>
        </p:nvPicPr>
        <p:blipFill rotWithShape="1">
          <a:blip r:embed="rId3" cstate="print"/>
          <a:srcRect l="10854" r="5064"/>
          <a:stretch/>
        </p:blipFill>
        <p:spPr>
          <a:xfrm>
            <a:off x="2699792" y="1194162"/>
            <a:ext cx="3001775" cy="2721288"/>
          </a:xfrm>
          <a:prstGeom prst="rect">
            <a:avLst/>
          </a:prstGeom>
        </p:spPr>
      </p:pic>
      <p:pic>
        <p:nvPicPr>
          <p:cNvPr id="10" name="Содержимое 3" descr="ккк 026.jpg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1042" t="7877" r="23520" b="3437"/>
          <a:stretch/>
        </p:blipFill>
        <p:spPr>
          <a:xfrm>
            <a:off x="6012160" y="1194162"/>
            <a:ext cx="2972487" cy="2713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13792" y="4293096"/>
            <a:ext cx="8478688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55 років щасливого сімейного життя дарувала доля  отцю Авксентію та його коханій дружині Марії</a:t>
            </a:r>
            <a:endParaRPr lang="uk-UA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80728" y="5439254"/>
            <a:ext cx="7344815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/>
              <a:t>Їхні діти Володимир та Валентина  гідні справи батьків: син – відомий поет, знаний у краї літературознавець, дочка – талановитий лікар</a:t>
            </a:r>
            <a:endParaRPr lang="uk-UA" sz="2400" b="1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1285</TotalTime>
  <Words>589</Words>
  <Application>Microsoft Office PowerPoint</Application>
  <PresentationFormat>Экран (4:3)</PresentationFormat>
  <Paragraphs>81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Усе життя на службі Богові і людям</vt:lpstr>
      <vt:lpstr>Науковий апарат</vt:lpstr>
      <vt:lpstr>Презентация PowerPoint</vt:lpstr>
      <vt:lpstr>Презентация PowerPoint</vt:lpstr>
      <vt:lpstr>Тривожні фронтові спогади </vt:lpstr>
      <vt:lpstr>Шляхами війни оберігали дві святині – ікона Матері Божої та 90-й псалом, подарований батьком, коли призвали сина до війська</vt:lpstr>
      <vt:lpstr>Свято-Троїцька Церква села Киселиці</vt:lpstr>
      <vt:lpstr>В цьому храмі голос отця Авксентія звучав шість з половиною десятиліть (65 років) </vt:lpstr>
      <vt:lpstr>Презентация PowerPoint</vt:lpstr>
      <vt:lpstr>РОЗДІЛ  ІІІ Був у Киселицях панотець</vt:lpstr>
      <vt:lpstr>о. Авксентій вінчав молодих і вже літніх,  у роки атеїзму обряди здійснював таємно, оберігаючи душі прихожан від мороку і темряви</vt:lpstr>
      <vt:lpstr>Презентация PowerPoint</vt:lpstr>
      <vt:lpstr>Презентация PowerPoint</vt:lpstr>
      <vt:lpstr>У сяйві шани народної</vt:lpstr>
      <vt:lpstr>Висновки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Отець Авксентій живий в серцях прихожан</dc:title>
  <dc:creator>User</dc:creator>
  <cp:lastModifiedBy>putgim</cp:lastModifiedBy>
  <cp:revision>169</cp:revision>
  <dcterms:created xsi:type="dcterms:W3CDTF">2016-02-22T11:09:41Z</dcterms:created>
  <dcterms:modified xsi:type="dcterms:W3CDTF">2017-04-14T08:34:49Z</dcterms:modified>
</cp:coreProperties>
</file>