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62" r:id="rId3"/>
    <p:sldId id="263" r:id="rId4"/>
    <p:sldId id="266" r:id="rId5"/>
    <p:sldId id="267" r:id="rId6"/>
    <p:sldId id="268" r:id="rId7"/>
    <p:sldId id="269" r:id="rId8"/>
    <p:sldId id="271" r:id="rId9"/>
    <p:sldId id="273" r:id="rId10"/>
    <p:sldId id="270" r:id="rId11"/>
    <p:sldId id="275" r:id="rId12"/>
    <p:sldId id="276" r:id="rId13"/>
    <p:sldId id="277" r:id="rId14"/>
    <p:sldId id="278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2" d="100"/>
          <a:sy n="62" d="100"/>
        </p:scale>
        <p:origin x="-150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7BB141-9619-420B-A805-98FD1AAF7588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291CC-F86A-4738-AE5C-FE026CFDF5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760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8B06-F035-45F6-B73C-5691E5888AED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A3BB-F78B-4A56-A24F-207BFC99A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8B06-F035-45F6-B73C-5691E5888AED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A3BB-F78B-4A56-A24F-207BFC99A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8B06-F035-45F6-B73C-5691E5888AED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A3BB-F78B-4A56-A24F-207BFC99A40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8B06-F035-45F6-B73C-5691E5888AED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A3BB-F78B-4A56-A24F-207BFC99A40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8B06-F035-45F6-B73C-5691E5888AED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A3BB-F78B-4A56-A24F-207BFC99A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8B06-F035-45F6-B73C-5691E5888AED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A3BB-F78B-4A56-A24F-207BFC99A40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8B06-F035-45F6-B73C-5691E5888AED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A3BB-F78B-4A56-A24F-207BFC99A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8B06-F035-45F6-B73C-5691E5888AED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A3BB-F78B-4A56-A24F-207BFC99A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8B06-F035-45F6-B73C-5691E5888AED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A3BB-F78B-4A56-A24F-207BFC99A4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8B06-F035-45F6-B73C-5691E5888AED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A3BB-F78B-4A56-A24F-207BFC99A40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8B06-F035-45F6-B73C-5691E5888AED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D7A3BB-F78B-4A56-A24F-207BFC99A40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216C8B06-F035-45F6-B73C-5691E5888AED}" type="datetimeFigureOut">
              <a:rPr lang="ru-RU" smtClean="0"/>
              <a:t>14.04.2017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ED7A3BB-F78B-4A56-A24F-207BFC99A40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рд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 anchor="t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sz="4800" b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uk-UA" sz="4800" b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</a:br>
            <a:r>
              <a:rPr lang="uk-UA" sz="5400" b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>Тема проекту: </a:t>
            </a:r>
            <a:r>
              <a:rPr lang="uk-UA" sz="4800" b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uk-UA" sz="4800" b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</a:br>
            <a:r>
              <a:rPr lang="uk-UA" sz="4800" b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uk-UA" sz="4800" b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</a:br>
            <a:r>
              <a:rPr lang="uk-UA" sz="4800" b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t/>
            </a:r>
            <a:br>
              <a:rPr lang="uk-UA" sz="4800" b="1" u="sng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СТАН </a:t>
            </a: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ТА ЯКІСНИЙ ХІМІЧНИЙ АНАЛІЗ СКЛАДУ ГРУНТІВ ДЕЯКИХ РАЙОНІВ МІСТА </a:t>
            </a:r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itchFamily="34" charset="0"/>
              </a:rPr>
              <a:t>ХАРКОВА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036496" cy="1224136"/>
          </a:xfrm>
          <a:prstGeom prst="round2DiagRect">
            <a:avLst/>
          </a:prstGeom>
          <a:solidFill>
            <a:srgbClr val="0000CC"/>
          </a:solidFill>
          <a:ln w="57150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uk-UA" sz="2900" dirty="0" smtClean="0">
                <a:latin typeface="Arial Black" pitchFamily="34" charset="0"/>
              </a:rPr>
              <a:t/>
            </a:r>
            <a:br>
              <a:rPr lang="uk-UA" sz="2900" dirty="0" smtClean="0">
                <a:latin typeface="Arial Black" pitchFamily="34" charset="0"/>
              </a:rPr>
            </a:br>
            <a:r>
              <a:rPr lang="uk-UA" sz="2900" dirty="0">
                <a:latin typeface="Arial Black" pitchFamily="34" charset="0"/>
              </a:rPr>
              <a:t/>
            </a:r>
            <a:br>
              <a:rPr lang="uk-UA" sz="2900" dirty="0">
                <a:latin typeface="Arial Black" pitchFamily="34" charset="0"/>
              </a:rPr>
            </a:br>
            <a:r>
              <a:rPr lang="uk-UA" sz="2900" dirty="0" smtClean="0">
                <a:latin typeface="Arial Black" pitchFamily="34" charset="0"/>
              </a:rPr>
              <a:t/>
            </a:r>
            <a:br>
              <a:rPr lang="uk-UA" sz="2900" dirty="0" smtClean="0">
                <a:latin typeface="Arial Black" pitchFamily="34" charset="0"/>
              </a:rPr>
            </a:br>
            <a:r>
              <a:rPr lang="uk-UA" sz="3600" dirty="0" smtClean="0">
                <a:latin typeface="Arial Black" pitchFamily="34" charset="0"/>
              </a:rPr>
              <a:t>Визначення катіонів </a:t>
            </a:r>
            <a:r>
              <a:rPr lang="en-US" sz="3600" dirty="0" smtClean="0">
                <a:latin typeface="Arial Black" pitchFamily="34" charset="0"/>
              </a:rPr>
              <a:t>Cu</a:t>
            </a:r>
            <a:r>
              <a:rPr lang="uk-UA" sz="3600" baseline="30000" dirty="0">
                <a:latin typeface="Arial Black" pitchFamily="34" charset="0"/>
              </a:rPr>
              <a:t>+</a:t>
            </a:r>
            <a:r>
              <a:rPr lang="en-US" sz="3600" baseline="30000" dirty="0" smtClean="0">
                <a:latin typeface="Arial Black" pitchFamily="34" charset="0"/>
              </a:rPr>
              <a:t>2</a:t>
            </a:r>
            <a:r>
              <a:rPr lang="uk-UA" sz="3600" dirty="0" smtClean="0">
                <a:latin typeface="Arial Black" pitchFamily="34" charset="0"/>
              </a:rPr>
              <a:t>, </a:t>
            </a:r>
            <a:r>
              <a:rPr lang="en-US" sz="3600" dirty="0" smtClean="0">
                <a:latin typeface="Arial Black" pitchFamily="34" charset="0"/>
              </a:rPr>
              <a:t>Al</a:t>
            </a:r>
            <a:r>
              <a:rPr lang="en-US" sz="3600" baseline="30000" dirty="0" smtClean="0">
                <a:latin typeface="Arial Black" pitchFamily="34" charset="0"/>
              </a:rPr>
              <a:t>+3</a:t>
            </a:r>
            <a:r>
              <a:rPr lang="uk-UA" sz="3600" dirty="0" smtClean="0">
                <a:latin typeface="Arial Black" pitchFamily="34" charset="0"/>
              </a:rPr>
              <a:t>, </a:t>
            </a:r>
            <a:br>
              <a:rPr lang="uk-UA" sz="3600" dirty="0" smtClean="0">
                <a:latin typeface="Arial Black" pitchFamily="34" charset="0"/>
              </a:rPr>
            </a:br>
            <a:r>
              <a:rPr lang="uk-UA" sz="3600" dirty="0" smtClean="0">
                <a:latin typeface="Arial Black" pitchFamily="34" charset="0"/>
              </a:rPr>
              <a:t>та  рівня засоленості </a:t>
            </a:r>
            <a:r>
              <a:rPr lang="uk-UA" sz="3600" dirty="0" err="1" smtClean="0">
                <a:latin typeface="Arial Black" pitchFamily="34" charset="0"/>
              </a:rPr>
              <a:t>грунтів</a:t>
            </a:r>
            <a:r>
              <a:rPr lang="uk-UA" sz="3600" dirty="0">
                <a:latin typeface="Arial Black" pitchFamily="34" charset="0"/>
              </a:rPr>
              <a:t/>
            </a:r>
            <a:br>
              <a:rPr lang="uk-UA" sz="3600" dirty="0">
                <a:latin typeface="Arial Black" pitchFamily="34" charset="0"/>
              </a:rPr>
            </a:br>
            <a:r>
              <a:rPr lang="uk-UA" sz="3600" dirty="0">
                <a:latin typeface="Arial Black" pitchFamily="34" charset="0"/>
              </a:rPr>
              <a:t/>
            </a:r>
            <a:br>
              <a:rPr lang="uk-UA" sz="3600" dirty="0">
                <a:latin typeface="Arial Black" pitchFamily="34" charset="0"/>
              </a:rPr>
            </a:br>
            <a:endParaRPr lang="uk-UA" sz="36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1340768"/>
            <a:ext cx="4499992" cy="639762"/>
          </a:xfrm>
          <a:prstGeom prst="round2DiagRect">
            <a:avLst/>
          </a:prstGeom>
          <a:solidFill>
            <a:srgbClr val="0000CC"/>
          </a:solidFill>
          <a:ln w="57150">
            <a:solidFill>
              <a:srgbClr val="FFFF00"/>
            </a:solidFill>
          </a:ln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latin typeface="Arial Black" pitchFamily="34" charset="0"/>
              </a:rPr>
              <a:t>Не </a:t>
            </a:r>
            <a:r>
              <a:rPr lang="uk-UA" sz="2800" dirty="0" smtClean="0">
                <a:solidFill>
                  <a:schemeClr val="bg1"/>
                </a:solidFill>
                <a:latin typeface="Arial Black" pitchFamily="34" charset="0"/>
              </a:rPr>
              <a:t>виявлено</a:t>
            </a:r>
            <a:endParaRPr lang="uk-UA" sz="28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068518667"/>
              </p:ext>
            </p:extLst>
          </p:nvPr>
        </p:nvGraphicFramePr>
        <p:xfrm>
          <a:off x="107504" y="1340768"/>
          <a:ext cx="4470772" cy="5430760"/>
        </p:xfrm>
        <a:graphic>
          <a:graphicData uri="http://schemas.openxmlformats.org/drawingml/2006/table">
            <a:tbl>
              <a:tblPr firstRow="1" bandRow="1"/>
              <a:tblGrid>
                <a:gridCol w="1549028"/>
                <a:gridCol w="2921744"/>
              </a:tblGrid>
              <a:tr h="571969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катіон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77531" marR="77531" marT="38765" marB="3876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uk-UA" sz="2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Реактив</a:t>
                      </a:r>
                      <a:endParaRPr lang="uk-UA" sz="28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77531" marR="77531" marT="38765" marB="3876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</a:tr>
              <a:tr h="1367327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 Black"/>
                          <a:ea typeface="Times New Roman"/>
                          <a:cs typeface="+mn-cs"/>
                        </a:rPr>
                        <a:t>Al</a:t>
                      </a:r>
                      <a:r>
                        <a:rPr kumimoji="0" lang="en-US" sz="27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 Black"/>
                          <a:ea typeface="Times New Roman"/>
                          <a:cs typeface="+mn-cs"/>
                        </a:rPr>
                        <a:t>+3</a:t>
                      </a:r>
                      <a:endParaRPr kumimoji="0" lang="en-US" sz="15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77531" marR="77531" marT="38765" marB="3876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Times New Roman"/>
                          <a:cs typeface="Times New Roman"/>
                        </a:rPr>
                        <a:t>NaF</a:t>
                      </a:r>
                      <a:endParaRPr kumimoji="0" lang="uk-UA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uk-UA" sz="28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77531" marR="77531" marT="38765" marB="3876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</a:tr>
              <a:tr h="1733112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700" b="0" i="0" u="none" strike="noStrike" kern="1200" spc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</a:rPr>
                        <a:t>Cu</a:t>
                      </a:r>
                      <a:r>
                        <a:rPr lang="en-US" sz="2700" b="0" i="0" u="none" strike="noStrike" kern="1200" spc="0" baseline="3000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/>
                          <a:ea typeface="Times New Roman"/>
                        </a:rPr>
                        <a:t>+2</a:t>
                      </a:r>
                      <a:endParaRPr lang="en-US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77531" marR="77531" marT="38765" marB="3876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NH</a:t>
                      </a:r>
                      <a:r>
                        <a:rPr lang="uk-UA" sz="2800" b="1" baseline="-250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uk-UA" sz="2800" b="1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ОН</a:t>
                      </a:r>
                      <a:endParaRPr lang="uk-UA" sz="2800" dirty="0" smtClean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uk-UA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77531" marR="77531" marT="38765" marB="3876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</a:tr>
              <a:tr h="1758352">
                <a:tc gridSpan="2">
                  <a:txBody>
                    <a:bodyPr/>
                    <a:lstStyle/>
                    <a:p>
                      <a:pPr marL="0" algn="ctr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2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Засоленість</a:t>
                      </a:r>
                      <a:r>
                        <a:rPr lang="uk-UA" sz="28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lang="uk-UA" sz="2800" b="0" i="0" u="none" strike="noStrike" baseline="0" dirty="0" err="1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грунтів</a:t>
                      </a:r>
                      <a:endParaRPr lang="en-US" sz="2800" b="0" i="0" u="none" strike="noStrike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marL="77531" marR="77531" marT="38765" marB="38765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</a:pPr>
                      <a:endParaRPr lang="uk-UA" sz="1500" b="0" i="0" u="none" strike="noStrike" dirty="0">
                        <a:effectLst/>
                        <a:latin typeface="Arial"/>
                      </a:endParaRPr>
                    </a:p>
                  </a:txBody>
                  <a:tcPr marL="77531" marR="77531" marT="38765" marB="38765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C"/>
                    </a:solidFill>
                  </a:tcPr>
                </a:tc>
              </a:tr>
            </a:tbl>
          </a:graphicData>
        </a:graphic>
      </p:graphicFrame>
      <p:pic>
        <p:nvPicPr>
          <p:cNvPr id="8194" name="Picture 2" descr="D:\Екологія\МАН юніор 2017\ПРОЕКТ 128 ДІАНА 2017\ФОТО\IMG_20170410_15231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77"/>
          <a:stretch/>
        </p:blipFill>
        <p:spPr bwMode="auto">
          <a:xfrm>
            <a:off x="4572000" y="5013176"/>
            <a:ext cx="4549122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Екологія\МАН юніор 2017\ПРОЕКТ 128 ДІАНА 2017\ФОТО\IMG_20170410_1526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4549122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Екологія\МАН юніор 2017\ПРОЕКТ 128 ДІАНА 2017\ФОТО\IMG_20170410_1532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992" y="1917396"/>
            <a:ext cx="4557130" cy="148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9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930432"/>
          </a:xfrm>
          <a:prstGeom prst="round2DiagRect">
            <a:avLst/>
          </a:prstGeom>
          <a:solidFill>
            <a:srgbClr val="0000CC"/>
          </a:solidFill>
          <a:ln w="57150">
            <a:solidFill>
              <a:srgbClr val="FFFF00"/>
            </a:solidFill>
          </a:ln>
        </p:spPr>
        <p:txBody>
          <a:bodyPr/>
          <a:lstStyle/>
          <a:p>
            <a:r>
              <a:rPr lang="uk-UA" dirty="0" smtClean="0">
                <a:latin typeface="Arial Black" pitchFamily="34" charset="0"/>
              </a:rPr>
              <a:t>Визначення аніонів</a:t>
            </a:r>
            <a:endParaRPr lang="uk-UA" dirty="0">
              <a:latin typeface="Arial Black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218799"/>
              </p:ext>
            </p:extLst>
          </p:nvPr>
        </p:nvGraphicFramePr>
        <p:xfrm>
          <a:off x="42462" y="980728"/>
          <a:ext cx="4686946" cy="5877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3762"/>
                <a:gridCol w="3063184"/>
              </a:tblGrid>
              <a:tr h="924515"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latin typeface="Arial Black" pitchFamily="34" charset="0"/>
                        </a:rPr>
                        <a:t>Аніон</a:t>
                      </a:r>
                      <a:endParaRPr lang="uk-UA" sz="2800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latin typeface="Arial Black" pitchFamily="34" charset="0"/>
                        </a:rPr>
                        <a:t>Реактив</a:t>
                      </a:r>
                      <a:endParaRPr lang="uk-UA" sz="2800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0000CC"/>
                    </a:solidFill>
                  </a:tcPr>
                </a:tc>
              </a:tr>
              <a:tr h="1981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SO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3200" b="1" baseline="300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3200" b="1" baseline="30000" dirty="0" smtClean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endParaRPr lang="uk-UA" sz="1800" dirty="0" smtClean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800" b="1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ВaCl</a:t>
                      </a:r>
                      <a:r>
                        <a:rPr lang="uk-UA" sz="2800" b="1" baseline="-250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2</a:t>
                      </a:r>
                      <a:endParaRPr lang="uk-UA" sz="2800" dirty="0" smtClean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00CC"/>
                    </a:solidFill>
                  </a:tcPr>
                </a:tc>
              </a:tr>
              <a:tr h="29716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CL</a:t>
                      </a:r>
                      <a:r>
                        <a:rPr lang="en-US" sz="3200" b="1" baseline="300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1-</a:t>
                      </a:r>
                      <a:endParaRPr lang="uk-UA" sz="3200" dirty="0" smtClean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3200" b="1" dirty="0" smtClean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AgNO</a:t>
                      </a:r>
                      <a:r>
                        <a:rPr lang="en-US" sz="3200" b="1" baseline="-250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3</a:t>
                      </a:r>
                      <a:endParaRPr lang="uk-UA" sz="3200" dirty="0" smtClean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endParaRPr kumimoji="0" lang="uk-UA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00CC"/>
                    </a:solidFill>
                  </a:tcPr>
                </a:tc>
              </a:tr>
            </a:tbl>
          </a:graphicData>
        </a:graphic>
      </p:graphicFrame>
      <p:pic>
        <p:nvPicPr>
          <p:cNvPr id="9218" name="Picture 2" descr="D:\Екологія\МАН юніор 2017\ПРОЕКТ 128 ДІАНА 2017\ФОТО\IMG_20170410_1545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442798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Екологія\МАН юніор 2017\ПРОЕКТ 128 ДІАНА 2017\ФОТО\IMG_20170410_1620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408" y="3933056"/>
            <a:ext cx="4414591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71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ound2DiagRect">
            <a:avLst/>
          </a:prstGeom>
          <a:solidFill>
            <a:srgbClr val="0000CC"/>
          </a:solidFill>
          <a:ln w="57150">
            <a:solidFill>
              <a:srgbClr val="FFFF00"/>
            </a:solidFill>
          </a:ln>
        </p:spPr>
        <p:txBody>
          <a:bodyPr anchor="t">
            <a:normAutofit fontScale="90000"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ru-RU" sz="4000" dirty="0" err="1" smtClean="0">
                <a:latin typeface="Arial Black" pitchFamily="34" charset="0"/>
              </a:rPr>
              <a:t>Визначення</a:t>
            </a:r>
            <a:r>
              <a:rPr lang="ru-RU" sz="4000" dirty="0" smtClean="0">
                <a:latin typeface="Arial Black" pitchFamily="34" charset="0"/>
              </a:rPr>
              <a:t> </a:t>
            </a:r>
            <a:r>
              <a:rPr lang="en-US" sz="4000" b="1" dirty="0" smtClean="0">
                <a:solidFill>
                  <a:prstClr val="white"/>
                </a:solidFill>
                <a:latin typeface="Arial Black" pitchFamily="34" charset="0"/>
                <a:ea typeface="Calibri"/>
                <a:cs typeface="Times New Roman"/>
              </a:rPr>
              <a:t>NO</a:t>
            </a:r>
            <a:r>
              <a:rPr lang="en-US" sz="4000" b="1" baseline="-25000" dirty="0" smtClean="0">
                <a:solidFill>
                  <a:prstClr val="white"/>
                </a:solidFill>
                <a:latin typeface="Arial Black" pitchFamily="34" charset="0"/>
                <a:ea typeface="Calibri"/>
                <a:cs typeface="Times New Roman"/>
              </a:rPr>
              <a:t>3</a:t>
            </a:r>
            <a:r>
              <a:rPr lang="en-US" sz="4000" b="1" baseline="30000" dirty="0" smtClean="0">
                <a:solidFill>
                  <a:prstClr val="white"/>
                </a:solidFill>
                <a:latin typeface="Arial Black" pitchFamily="34" charset="0"/>
                <a:ea typeface="Calibri"/>
                <a:cs typeface="Times New Roman"/>
              </a:rPr>
              <a:t>1-</a:t>
            </a:r>
            <a:r>
              <a:rPr lang="uk-UA" sz="4000" b="1" dirty="0">
                <a:solidFill>
                  <a:prstClr val="white"/>
                </a:solidFill>
                <a:latin typeface="Arial Black" pitchFamily="34" charset="0"/>
                <a:ea typeface="Calibri"/>
                <a:cs typeface="Times New Roman"/>
              </a:rPr>
              <a:t/>
            </a:r>
            <a:br>
              <a:rPr lang="uk-UA" sz="4000" b="1" dirty="0">
                <a:solidFill>
                  <a:prstClr val="white"/>
                </a:solidFill>
                <a:latin typeface="Arial Black" pitchFamily="34" charset="0"/>
                <a:ea typeface="Calibri"/>
                <a:cs typeface="Times New Roman"/>
              </a:rPr>
            </a:br>
            <a:r>
              <a:rPr lang="ru-RU" dirty="0" smtClean="0"/>
              <a:t> </a:t>
            </a:r>
            <a:endParaRPr lang="uk-UA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336022"/>
              </p:ext>
            </p:extLst>
          </p:nvPr>
        </p:nvGraphicFramePr>
        <p:xfrm>
          <a:off x="111134" y="940724"/>
          <a:ext cx="4106198" cy="580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2566"/>
                <a:gridCol w="2683632"/>
              </a:tblGrid>
              <a:tr h="580064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NO</a:t>
                      </a:r>
                      <a:r>
                        <a:rPr lang="en-US" sz="2800" b="1" baseline="-250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2800" b="1" baseline="300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1-</a:t>
                      </a:r>
                      <a:endParaRPr lang="uk-UA" sz="2800" dirty="0" smtClean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Times New Roman"/>
                          <a:cs typeface="+mn-cs"/>
                        </a:rPr>
                        <a:t> </a:t>
                      </a:r>
                      <a:endParaRPr kumimoji="0" lang="uk-UA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Black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endParaRPr lang="uk-UA" sz="2800" b="1" dirty="0" smtClean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uk-UA" sz="2800" b="1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Саліцилова</a:t>
                      </a:r>
                      <a:r>
                        <a:rPr lang="uk-UA" sz="2800" b="1" baseline="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2800" b="1" baseline="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кислота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lang="uk-UA" sz="2800" b="1" baseline="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uk-UA" sz="2800" b="1" baseline="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+ </a:t>
                      </a:r>
                      <a:endParaRPr lang="uk-UA" sz="2800" b="1" baseline="0" dirty="0" smtClean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>
                          <a:tab pos="581660" algn="l"/>
                          <a:tab pos="1163320" algn="l"/>
                          <a:tab pos="1744980" algn="l"/>
                          <a:tab pos="2326640" algn="l"/>
                          <a:tab pos="2908300" algn="l"/>
                          <a:tab pos="3489960" algn="l"/>
                          <a:tab pos="4071620" algn="l"/>
                          <a:tab pos="4653280" algn="l"/>
                          <a:tab pos="5234940" algn="l"/>
                          <a:tab pos="5816600" algn="l"/>
                          <a:tab pos="6398260" algn="l"/>
                          <a:tab pos="6979920" algn="l"/>
                          <a:tab pos="7561580" algn="l"/>
                          <a:tab pos="8143240" algn="l"/>
                          <a:tab pos="8724900" algn="l"/>
                          <a:tab pos="9306560" algn="l"/>
                        </a:tabLst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Times New Roman"/>
                          <a:cs typeface="Times New Roman"/>
                        </a:rPr>
                        <a:t>N</a:t>
                      </a:r>
                      <a:r>
                        <a:rPr kumimoji="0" lang="uk-UA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Times New Roman"/>
                          <a:cs typeface="Times New Roman"/>
                        </a:rPr>
                        <a:t>аОН</a:t>
                      </a:r>
                      <a:endParaRPr kumimoji="0" lang="uk-UA" sz="2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anchor="ctr">
                    <a:solidFill>
                      <a:srgbClr val="0000CC"/>
                    </a:solidFill>
                  </a:tcPr>
                </a:tc>
              </a:tr>
            </a:tbl>
          </a:graphicData>
        </a:graphic>
      </p:graphicFrame>
      <p:pic>
        <p:nvPicPr>
          <p:cNvPr id="10242" name="Picture 2" descr="D:\Екологія\МАН юніор 2017\ПРОЕКТ 128 ДІАНА 2017\Attachments_schtolina@ya.ru_2017-04-13_22-10-01\IMG_20170411_1347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942" y="868716"/>
            <a:ext cx="2314273" cy="3136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D:\Екологія\МАН юніор 2017\ПРОЕКТ 128 ДІАНА 2017\Attachments_schtolina@ya.ru_2017-04-13_22-10-01\IMG_20170411_1347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984573"/>
            <a:ext cx="2627784" cy="302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Екологія\МАН юніор 2017\ПРОЕКТ 128 ДІАНА 2017\Attachments_schtolina@ya.ru_2017-04-13_22-10-01\IMG_20170411_1346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943" y="4005064"/>
            <a:ext cx="4860032" cy="288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53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prstGeom prst="round2DiagRect">
            <a:avLst/>
          </a:prstGeom>
          <a:solidFill>
            <a:srgbClr val="0000CC"/>
          </a:solidFill>
          <a:ln w="57150">
            <a:solidFill>
              <a:srgbClr val="FFFF00"/>
            </a:solidFill>
          </a:ln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  <a:latin typeface="Arial Black" pitchFamily="34" charset="0"/>
              </a:rPr>
              <a:t>Визначення</a:t>
            </a: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 карбонат</a:t>
            </a:r>
            <a:r>
              <a:rPr lang="uk-UA" dirty="0" err="1" smtClean="0">
                <a:solidFill>
                  <a:schemeClr val="bg1"/>
                </a:solidFill>
                <a:latin typeface="Arial Black" pitchFamily="34" charset="0"/>
              </a:rPr>
              <a:t>ів</a:t>
            </a:r>
            <a:endParaRPr lang="uk-UA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11266" name="Picture 2" descr="D:\Екологія\МАН юніор 2017\ПРОЕКТ 128 ДІАНА 2017\ФОТО\IMG_20170410_1558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167045"/>
            <a:ext cx="9144000" cy="646331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Arial Black" pitchFamily="34" charset="0"/>
              </a:rPr>
              <a:t>Вміст карбонатів визначали за характером скипання після обробки </a:t>
            </a:r>
            <a:r>
              <a:rPr lang="uk-UA" dirty="0" err="1" smtClean="0">
                <a:solidFill>
                  <a:schemeClr val="bg1"/>
                </a:solidFill>
                <a:latin typeface="Arial Black" pitchFamily="34" charset="0"/>
              </a:rPr>
              <a:t>хлоридною</a:t>
            </a:r>
            <a:r>
              <a:rPr lang="uk-UA" dirty="0" smtClean="0">
                <a:solidFill>
                  <a:schemeClr val="bg1"/>
                </a:solidFill>
                <a:latin typeface="Arial Black" pitchFamily="34" charset="0"/>
              </a:rPr>
              <a:t> кислотою </a:t>
            </a:r>
            <a:endParaRPr lang="uk-UA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696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prstGeom prst="round2DiagRect">
            <a:avLst/>
          </a:prstGeom>
          <a:solidFill>
            <a:srgbClr val="0000CC"/>
          </a:solidFill>
          <a:ln w="57150">
            <a:solidFill>
              <a:srgbClr val="FFFF00"/>
            </a:solidFill>
          </a:ln>
        </p:spPr>
        <p:txBody>
          <a:bodyPr/>
          <a:lstStyle/>
          <a:p>
            <a:r>
              <a:rPr lang="uk-UA" dirty="0" smtClean="0">
                <a:latin typeface="Arial Black" pitchFamily="34" charset="0"/>
              </a:rPr>
              <a:t>Результати</a:t>
            </a:r>
            <a:endParaRPr lang="uk-UA" dirty="0">
              <a:latin typeface="Arial Black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827687"/>
              </p:ext>
            </p:extLst>
          </p:nvPr>
        </p:nvGraphicFramePr>
        <p:xfrm>
          <a:off x="0" y="1340768"/>
          <a:ext cx="9036496" cy="54006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469348"/>
                <a:gridCol w="1886207"/>
                <a:gridCol w="1860633"/>
                <a:gridCol w="2350959"/>
                <a:gridCol w="1469349"/>
              </a:tblGrid>
              <a:tr h="1306141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1800" spc="15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uk-UA" sz="18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uk-UA" sz="1800" spc="15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№</a:t>
                      </a:r>
                    </a:p>
                    <a:p>
                      <a:pPr marL="457200" indent="-365125" algn="l">
                        <a:spcAft>
                          <a:spcPts val="0"/>
                        </a:spcAft>
                      </a:pPr>
                      <a:r>
                        <a:rPr lang="uk-UA" sz="1800" spc="15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 проби</a:t>
                      </a:r>
                      <a:endParaRPr lang="uk-UA" sz="18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000" spc="15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000" spc="15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000" spc="15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000" spc="15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000" spc="15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000" spc="15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3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000" spc="15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 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000" spc="15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4</a:t>
                      </a:r>
                      <a:endParaRPr lang="uk-UA" sz="20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</a:tr>
              <a:tr h="4094459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400" spc="15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Виявлені </a:t>
                      </a:r>
                      <a:r>
                        <a:rPr lang="uk-UA" sz="2400" spc="15" dirty="0" err="1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йони</a:t>
                      </a:r>
                      <a:endParaRPr lang="uk-UA" sz="24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vert="vert270"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Fe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(ІІІ),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Fe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(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II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),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Pb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(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II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), </a:t>
                      </a:r>
                      <a:r>
                        <a:rPr lang="uk-UA" sz="1800" dirty="0" err="1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сульфат-йони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, </a:t>
                      </a:r>
                      <a:r>
                        <a:rPr lang="uk-UA" sz="1800" dirty="0" err="1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хлорид-йони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, </a:t>
                      </a:r>
                      <a:r>
                        <a:rPr lang="uk-UA" sz="1800" dirty="0" err="1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карбонат-йони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, </a:t>
                      </a:r>
                      <a:endParaRPr lang="uk-UA" sz="1800" dirty="0" smtClean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800" dirty="0" err="1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нітрат-йони</a:t>
                      </a:r>
                      <a:r>
                        <a:rPr lang="uk-UA" sz="18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  <a:endParaRPr lang="uk-UA" sz="18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Fe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(ІІІ),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Fe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(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II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),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Pb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(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II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),  </a:t>
                      </a:r>
                      <a:r>
                        <a:rPr lang="uk-UA" sz="1800" dirty="0" err="1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хлорид-йони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, </a:t>
                      </a:r>
                      <a:r>
                        <a:rPr lang="uk-UA" sz="1800" dirty="0" err="1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карбонат-йони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, </a:t>
                      </a:r>
                      <a:endParaRPr lang="uk-UA" sz="1800" dirty="0" smtClean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800" dirty="0" err="1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нітрат-йони</a:t>
                      </a:r>
                      <a:endParaRPr lang="uk-UA" sz="18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Fe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(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II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),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Fe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(ІІІ) </a:t>
                      </a:r>
                      <a:endParaRPr lang="uk-UA" sz="1800" dirty="0" smtClean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(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у великій кількості), </a:t>
                      </a:r>
                      <a:endParaRPr lang="uk-UA" sz="1800" dirty="0" smtClean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Pb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(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II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) (у великій кількості), </a:t>
                      </a:r>
                      <a:r>
                        <a:rPr lang="uk-UA" sz="1800" dirty="0" err="1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хлорид-йони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, </a:t>
                      </a:r>
                      <a:r>
                        <a:rPr lang="uk-UA" sz="1800" dirty="0" err="1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карбонат-йони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,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800" dirty="0" err="1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нітрат-йони</a:t>
                      </a:r>
                      <a:endParaRPr lang="uk-UA" sz="1800" dirty="0" smtClean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(у великій кількості)</a:t>
                      </a:r>
                      <a:endParaRPr lang="uk-UA" sz="18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Fe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(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II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),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Fe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(ІІІ), </a:t>
                      </a:r>
                      <a:r>
                        <a:rPr lang="en-US" sz="1800" dirty="0" err="1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Pb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(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II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),  </a:t>
                      </a:r>
                      <a:r>
                        <a:rPr lang="uk-UA" sz="1800" dirty="0" err="1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сульфат-йони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, </a:t>
                      </a:r>
                      <a:r>
                        <a:rPr lang="uk-UA" sz="1800" dirty="0" err="1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хлорид-йони</a:t>
                      </a:r>
                      <a:r>
                        <a:rPr lang="uk-UA" sz="1800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, </a:t>
                      </a:r>
                      <a:r>
                        <a:rPr lang="uk-UA" sz="1800" dirty="0" err="1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нітрат-йони</a:t>
                      </a:r>
                      <a:endParaRPr lang="uk-UA" sz="180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25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648072"/>
          </a:xfrm>
          <a:prstGeom prst="round2DiagRect">
            <a:avLst/>
          </a:prstGeom>
          <a:solidFill>
            <a:srgbClr val="0000CC"/>
          </a:solidFill>
          <a:ln w="57150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Arial Black" pitchFamily="34" charset="0"/>
              </a:rPr>
              <a:t>Висновки</a:t>
            </a:r>
            <a:endParaRPr lang="uk-UA" dirty="0">
              <a:latin typeface="Arial Black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0" y="836712"/>
            <a:ext cx="5292080" cy="5976664"/>
          </a:xfrm>
          <a:ln w="57150">
            <a:solidFill>
              <a:srgbClr val="0000CC"/>
            </a:solidFill>
          </a:ln>
        </p:spPr>
        <p:txBody>
          <a:bodyPr anchor="ctr">
            <a:normAutofit/>
          </a:bodyPr>
          <a:lstStyle/>
          <a:p>
            <a:r>
              <a:rPr lang="uk-UA" sz="2000" dirty="0" smtClean="0">
                <a:latin typeface="Arial Black" pitchFamily="34" charset="0"/>
              </a:rPr>
              <a:t>Якісний хімічний аналіз ґрунтів виявив у їх складі катіони важких металів;</a:t>
            </a:r>
          </a:p>
          <a:p>
            <a:r>
              <a:rPr lang="uk-UA" sz="2000" dirty="0" smtClean="0">
                <a:latin typeface="Arial Black" pitchFamily="34" charset="0"/>
              </a:rPr>
              <a:t> </a:t>
            </a:r>
            <a:r>
              <a:rPr lang="uk-UA" sz="2000" spc="15" dirty="0">
                <a:latin typeface="Arial Black" pitchFamily="34" charset="0"/>
                <a:ea typeface="Times New Roman"/>
              </a:rPr>
              <a:t>катіони важких </a:t>
            </a:r>
            <a:r>
              <a:rPr lang="uk-UA" sz="2000" spc="15" dirty="0" smtClean="0">
                <a:latin typeface="Arial Black" pitchFamily="34" charset="0"/>
                <a:ea typeface="Times New Roman"/>
              </a:rPr>
              <a:t>металів перебувають </a:t>
            </a:r>
            <a:r>
              <a:rPr lang="uk-UA" sz="2000" spc="15" dirty="0">
                <a:latin typeface="Arial Black" pitchFamily="34" charset="0"/>
                <a:ea typeface="Times New Roman"/>
              </a:rPr>
              <a:t>у слабо рухомому стані, що може негативно відбитися на здоров’ї </a:t>
            </a:r>
            <a:r>
              <a:rPr lang="uk-UA" sz="2000" spc="15" dirty="0" smtClean="0">
                <a:latin typeface="Arial Black" pitchFamily="34" charset="0"/>
                <a:ea typeface="Times New Roman"/>
              </a:rPr>
              <a:t>населення;</a:t>
            </a:r>
          </a:p>
          <a:p>
            <a:r>
              <a:rPr lang="uk-UA" sz="2000" spc="15" dirty="0" smtClean="0">
                <a:latin typeface="Arial Black" pitchFamily="34" charset="0"/>
              </a:rPr>
              <a:t>Найбільш забрудненою виявилася територія тютюнової фабрики «Філіп Моріс»;</a:t>
            </a:r>
          </a:p>
          <a:p>
            <a:r>
              <a:rPr lang="uk-UA" sz="2000" spc="15" dirty="0" smtClean="0">
                <a:latin typeface="Arial Black" pitchFamily="34" charset="0"/>
              </a:rPr>
              <a:t>Зменшити вміст важких металів можна засобами </a:t>
            </a:r>
            <a:r>
              <a:rPr lang="uk-UA" sz="2000" spc="15" dirty="0" err="1" smtClean="0">
                <a:latin typeface="Arial Black" pitchFamily="34" charset="0"/>
              </a:rPr>
              <a:t>фіторекультивації</a:t>
            </a:r>
            <a:r>
              <a:rPr lang="uk-UA" sz="2000" spc="15" dirty="0" smtClean="0">
                <a:latin typeface="Arial Black" pitchFamily="34" charset="0"/>
              </a:rPr>
              <a:t>. Рівень </a:t>
            </a:r>
            <a:r>
              <a:rPr lang="en-US" sz="2000" dirty="0" err="1">
                <a:latin typeface="Arial Black" pitchFamily="34" charset="0"/>
                <a:ea typeface="Times New Roman"/>
              </a:rPr>
              <a:t>Pb</a:t>
            </a:r>
            <a:r>
              <a:rPr lang="uk-UA" sz="2000" baseline="30000" dirty="0">
                <a:latin typeface="Arial Black" pitchFamily="34" charset="0"/>
                <a:ea typeface="Times New Roman"/>
              </a:rPr>
              <a:t>+2</a:t>
            </a:r>
            <a:r>
              <a:rPr lang="uk-UA" sz="2000" spc="15" dirty="0" smtClean="0">
                <a:latin typeface="Arial Black" pitchFamily="34" charset="0"/>
              </a:rPr>
              <a:t> зменшать горець та гірчиця.</a:t>
            </a:r>
          </a:p>
          <a:p>
            <a:r>
              <a:rPr lang="uk-UA" sz="2000" spc="15" dirty="0" err="1" smtClean="0">
                <a:latin typeface="Arial Black" pitchFamily="34" charset="0"/>
              </a:rPr>
              <a:t>Грунти</a:t>
            </a:r>
            <a:r>
              <a:rPr lang="uk-UA" sz="2000" spc="15" dirty="0" smtClean="0">
                <a:latin typeface="Arial Black" pitchFamily="34" charset="0"/>
              </a:rPr>
              <a:t> на 2,3 і особливо 4 ділянці потребують вапнування</a:t>
            </a:r>
            <a:endParaRPr lang="uk-UA" sz="2000" dirty="0">
              <a:latin typeface="Arial Black" pitchFamily="34" charset="0"/>
            </a:endParaRPr>
          </a:p>
        </p:txBody>
      </p:sp>
      <p:pic>
        <p:nvPicPr>
          <p:cNvPr id="13314" name="Picture 2" descr="D:\Екологія\МАН юніор 2017\ПРОЕКТ 128 ДІАНА 2017\ФОТО\IMG_20170410_1450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21088"/>
            <a:ext cx="372739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D:\Екологія\МАН юніор 2017\ПРОЕКТ 128 ДІАНА 2017\ФОТО\IMG_20170410_1349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72" y="836712"/>
            <a:ext cx="384042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64088" y="2996952"/>
            <a:ext cx="3727398" cy="1152128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  <a:t>Дякую за увагу</a:t>
            </a:r>
            <a:r>
              <a:rPr lang="uk-UA" dirty="0" smtClean="0">
                <a:solidFill>
                  <a:schemeClr val="bg1"/>
                </a:solidFill>
                <a:latin typeface="Arial Black" pitchFamily="34" charset="0"/>
              </a:rPr>
              <a:t>!</a:t>
            </a:r>
            <a:endParaRPr lang="uk-UA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60648"/>
            <a:ext cx="3246407" cy="63367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00CC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3563888" y="260648"/>
            <a:ext cx="5364088" cy="1584176"/>
          </a:xfrm>
          <a:prstGeom prst="round2DiagRect">
            <a:avLst/>
          </a:prstGeom>
          <a:solidFill>
            <a:srgbClr val="0000CC"/>
          </a:solidFill>
          <a:ln w="57150">
            <a:solidFill>
              <a:srgbClr val="FFFF00"/>
            </a:solidFill>
          </a:ln>
        </p:spPr>
        <p:txBody>
          <a:bodyPr anchor="b">
            <a:normAutofit fontScale="62500" lnSpcReduction="20000"/>
          </a:bodyPr>
          <a:lstStyle/>
          <a:p>
            <a:pPr lvl="0" fontAlgn="base">
              <a:spcAft>
                <a:spcPct val="0"/>
              </a:spcAft>
              <a:buClrTx/>
              <a:buSzTx/>
            </a:pPr>
            <a:endParaRPr lang="uk-UA" sz="2000" b="1" i="1" u="sng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Times New Roman"/>
            </a:endParaRPr>
          </a:p>
          <a:p>
            <a:pPr lvl="0" fontAlgn="base">
              <a:spcAft>
                <a:spcPct val="0"/>
              </a:spcAft>
              <a:buClrTx/>
              <a:buSzTx/>
            </a:pPr>
            <a:endParaRPr lang="uk-UA" sz="2000" b="1" i="1" u="sng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Times New Roman"/>
            </a:endParaRPr>
          </a:p>
          <a:p>
            <a:pPr lvl="0" fontAlgn="base">
              <a:spcAft>
                <a:spcPct val="0"/>
              </a:spcAft>
              <a:buClrTx/>
              <a:buSzTx/>
            </a:pPr>
            <a:r>
              <a:rPr lang="uk-UA" sz="4200" b="1" i="1" u="sng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Виконала:</a:t>
            </a:r>
          </a:p>
          <a:p>
            <a:pPr lvl="0" fontAlgn="base">
              <a:spcAft>
                <a:spcPct val="0"/>
              </a:spcAft>
              <a:buClrTx/>
              <a:buSzTx/>
            </a:pPr>
            <a:r>
              <a:rPr lang="uk-UA" sz="4200" b="1" i="1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 </a:t>
            </a:r>
            <a:r>
              <a:rPr lang="uk-UA" sz="4200" b="1" i="1" u="sng" kern="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Черваньова</a:t>
            </a:r>
            <a:r>
              <a:rPr lang="uk-UA" sz="4200" b="1" i="1" u="sng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Times New Roman"/>
              </a:rPr>
              <a:t> Діана Андріївна, </a:t>
            </a:r>
            <a:endParaRPr lang="uk-UA" sz="4200" b="1" i="1" kern="0" dirty="0" smtClean="0">
              <a:solidFill>
                <a:srgbClr val="0000CC"/>
              </a:solidFill>
              <a:latin typeface="Arial"/>
            </a:endParaRPr>
          </a:p>
          <a:p>
            <a:endParaRPr lang="uk-UA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3563888" y="1916832"/>
            <a:ext cx="5400600" cy="4680520"/>
          </a:xfrm>
          <a:solidFill>
            <a:schemeClr val="bg1"/>
          </a:solidFill>
          <a:ln w="57150">
            <a:solidFill>
              <a:srgbClr val="0000CC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marL="179388" lvl="0" indent="0" fontAlgn="base">
              <a:spcAft>
                <a:spcPct val="0"/>
              </a:spcAft>
              <a:buClrTx/>
              <a:buSzTx/>
              <a:buNone/>
            </a:pPr>
            <a:r>
              <a:rPr lang="uk-UA" b="1" i="1" kern="0" dirty="0" smtClean="0">
                <a:solidFill>
                  <a:srgbClr val="0000CC"/>
                </a:solidFill>
                <a:latin typeface="Arial"/>
              </a:rPr>
              <a:t>Учениця 7 класу</a:t>
            </a:r>
          </a:p>
          <a:p>
            <a:pPr marL="179388" lvl="0" indent="0" fontAlgn="base">
              <a:spcAft>
                <a:spcPct val="0"/>
              </a:spcAft>
              <a:buClrTx/>
              <a:buSzTx/>
              <a:buNone/>
            </a:pPr>
            <a:r>
              <a:rPr lang="uk-UA" b="1" i="1" kern="0" dirty="0" smtClean="0">
                <a:solidFill>
                  <a:srgbClr val="0000CC"/>
                </a:solidFill>
                <a:latin typeface="Arial"/>
              </a:rPr>
              <a:t> </a:t>
            </a:r>
            <a:r>
              <a:rPr lang="uk-UA" b="1" i="1" kern="0" dirty="0">
                <a:solidFill>
                  <a:srgbClr val="0000CC"/>
                </a:solidFill>
                <a:latin typeface="Arial"/>
              </a:rPr>
              <a:t>Харківської </a:t>
            </a:r>
          </a:p>
          <a:p>
            <a:pPr marL="179388" lvl="0" indent="0" fontAlgn="base">
              <a:spcAft>
                <a:spcPct val="0"/>
              </a:spcAft>
              <a:buClrTx/>
              <a:buSzTx/>
              <a:buNone/>
            </a:pPr>
            <a:r>
              <a:rPr lang="uk-UA" b="1" i="1" kern="0" dirty="0" smtClean="0">
                <a:solidFill>
                  <a:srgbClr val="0000CC"/>
                </a:solidFill>
                <a:latin typeface="Arial"/>
              </a:rPr>
              <a:t>загальноосвітньої  </a:t>
            </a:r>
          </a:p>
          <a:p>
            <a:pPr marL="179388" lvl="0" indent="0" fontAlgn="base">
              <a:spcAft>
                <a:spcPct val="0"/>
              </a:spcAft>
              <a:buClrTx/>
              <a:buSzTx/>
              <a:buNone/>
            </a:pPr>
            <a:r>
              <a:rPr lang="uk-UA" b="1" i="1" kern="0" dirty="0" smtClean="0">
                <a:solidFill>
                  <a:srgbClr val="0000CC"/>
                </a:solidFill>
                <a:latin typeface="Arial"/>
              </a:rPr>
              <a:t>школи </a:t>
            </a:r>
            <a:r>
              <a:rPr lang="uk-UA" b="1" i="1" kern="0" dirty="0">
                <a:solidFill>
                  <a:srgbClr val="0000CC"/>
                </a:solidFill>
                <a:latin typeface="Arial"/>
              </a:rPr>
              <a:t>І-ІІІ ступенів № 128 </a:t>
            </a:r>
          </a:p>
          <a:p>
            <a:pPr marL="179388" lvl="0" indent="0" fontAlgn="base">
              <a:spcAft>
                <a:spcPct val="0"/>
              </a:spcAft>
              <a:buClrTx/>
              <a:buSzTx/>
              <a:buNone/>
            </a:pPr>
            <a:r>
              <a:rPr lang="uk-UA" b="1" i="1" kern="0" dirty="0">
                <a:solidFill>
                  <a:srgbClr val="0000CC"/>
                </a:solidFill>
                <a:latin typeface="Arial"/>
              </a:rPr>
              <a:t>Харківської міської ради  </a:t>
            </a:r>
            <a:r>
              <a:rPr lang="uk-UA" b="1" i="1" kern="0" dirty="0" smtClean="0">
                <a:solidFill>
                  <a:srgbClr val="0000CC"/>
                </a:solidFill>
                <a:latin typeface="Arial"/>
              </a:rPr>
              <a:t>    Харківської області</a:t>
            </a:r>
          </a:p>
          <a:p>
            <a:pPr marL="179388" lvl="0" indent="0" fontAlgn="base">
              <a:spcAft>
                <a:spcPct val="0"/>
              </a:spcAft>
              <a:buClrTx/>
              <a:buSzTx/>
              <a:buNone/>
            </a:pPr>
            <a:endParaRPr lang="uk-UA" b="1" i="1" u="sng" kern="0" dirty="0">
              <a:solidFill>
                <a:srgbClr val="0000CC"/>
              </a:solidFill>
              <a:latin typeface="Arial"/>
            </a:endParaRPr>
          </a:p>
          <a:p>
            <a:pPr marL="179388" lvl="0" indent="0" fontAlgn="base">
              <a:spcAft>
                <a:spcPct val="0"/>
              </a:spcAft>
              <a:buClrTx/>
              <a:buSzTx/>
              <a:buNone/>
            </a:pPr>
            <a:r>
              <a:rPr lang="uk-UA" b="1" i="1" u="sng" kern="0" dirty="0">
                <a:solidFill>
                  <a:srgbClr val="0000CC"/>
                </a:solidFill>
                <a:latin typeface="Arial"/>
              </a:rPr>
              <a:t>Наукові керівники:</a:t>
            </a:r>
          </a:p>
          <a:p>
            <a:pPr marL="179388" lvl="0" indent="0" fontAlgn="base">
              <a:spcAft>
                <a:spcPct val="0"/>
              </a:spcAft>
              <a:buClrTx/>
              <a:buSzTx/>
              <a:buNone/>
            </a:pPr>
            <a:r>
              <a:rPr lang="uk-UA" b="1" i="1" kern="0" dirty="0">
                <a:solidFill>
                  <a:srgbClr val="0000CC"/>
                </a:solidFill>
                <a:latin typeface="Arial"/>
              </a:rPr>
              <a:t>Швець Віта Володимирівна,</a:t>
            </a:r>
          </a:p>
          <a:p>
            <a:pPr marL="179388" lvl="0" indent="0" fontAlgn="base">
              <a:spcAft>
                <a:spcPct val="0"/>
              </a:spcAft>
              <a:buClrTx/>
              <a:buSzTx/>
              <a:buNone/>
            </a:pPr>
            <a:r>
              <a:rPr lang="uk-UA" b="1" i="1" kern="0" dirty="0" smtClean="0">
                <a:solidFill>
                  <a:srgbClr val="0000CC"/>
                </a:solidFill>
                <a:latin typeface="Arial"/>
              </a:rPr>
              <a:t>учитель хімії  </a:t>
            </a:r>
            <a:r>
              <a:rPr lang="uk-UA" b="1" i="1" kern="0" dirty="0">
                <a:solidFill>
                  <a:srgbClr val="0000CC"/>
                </a:solidFill>
                <a:latin typeface="Arial"/>
              </a:rPr>
              <a:t>ХЗОШ № 128</a:t>
            </a:r>
          </a:p>
          <a:p>
            <a:pPr marL="0" indent="179388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68293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7" cy="5040560"/>
          </a:xfrm>
          <a:ln w="57150">
            <a:solidFill>
              <a:srgbClr val="0000CC"/>
            </a:solidFill>
          </a:ln>
        </p:spPr>
        <p:txBody>
          <a:bodyPr anchor="ctr">
            <a:normAutofit/>
          </a:bodyPr>
          <a:lstStyle/>
          <a:p>
            <a:r>
              <a:rPr lang="uk-UA" sz="2800" b="1" i="1" dirty="0" smtClean="0">
                <a:solidFill>
                  <a:srgbClr val="0000CC"/>
                </a:solidFill>
                <a:latin typeface="Arial Black" pitchFamily="34" charset="0"/>
              </a:rPr>
              <a:t>Дослідження </a:t>
            </a:r>
            <a:r>
              <a:rPr lang="uk-UA" sz="2800" b="1" i="1" dirty="0">
                <a:solidFill>
                  <a:srgbClr val="0000CC"/>
                </a:solidFill>
                <a:latin typeface="Arial Black" pitchFamily="34" charset="0"/>
              </a:rPr>
              <a:t>хімічного складу ґрунтів чотирьох районів міста </a:t>
            </a:r>
            <a:r>
              <a:rPr lang="uk-UA" sz="2800" b="1" i="1" dirty="0" smtClean="0">
                <a:solidFill>
                  <a:srgbClr val="0000CC"/>
                </a:solidFill>
                <a:latin typeface="Arial Black" pitchFamily="34" charset="0"/>
              </a:rPr>
              <a:t>Харкова;</a:t>
            </a:r>
          </a:p>
          <a:p>
            <a:r>
              <a:rPr lang="uk-UA" sz="2800" b="1" i="1" dirty="0" smtClean="0">
                <a:solidFill>
                  <a:srgbClr val="0000CC"/>
                </a:solidFill>
                <a:latin typeface="Arial Black" pitchFamily="34" charset="0"/>
              </a:rPr>
              <a:t> оцінка </a:t>
            </a:r>
            <a:r>
              <a:rPr lang="uk-UA" sz="2800" b="1" i="1" dirty="0">
                <a:solidFill>
                  <a:srgbClr val="0000CC"/>
                </a:solidFill>
                <a:latin typeface="Arial Black" pitchFamily="34" charset="0"/>
              </a:rPr>
              <a:t>їх </a:t>
            </a:r>
            <a:r>
              <a:rPr lang="uk-UA" sz="2800" b="1" i="1" dirty="0" smtClean="0">
                <a:solidFill>
                  <a:srgbClr val="0000CC"/>
                </a:solidFill>
                <a:latin typeface="Arial Black" pitchFamily="34" charset="0"/>
              </a:rPr>
              <a:t>екологічного стану;</a:t>
            </a:r>
          </a:p>
          <a:p>
            <a:r>
              <a:rPr lang="ru-RU" sz="2800" b="1" i="1" dirty="0" err="1">
                <a:solidFill>
                  <a:srgbClr val="0000CC"/>
                </a:solidFill>
                <a:latin typeface="Arial Black" pitchFamily="34" charset="0"/>
              </a:rPr>
              <a:t>визначення</a:t>
            </a:r>
            <a:r>
              <a:rPr lang="ru-RU" sz="2800" b="1" i="1" dirty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Arial Black" pitchFamily="34" charset="0"/>
              </a:rPr>
              <a:t>місць</a:t>
            </a:r>
            <a:r>
              <a:rPr lang="ru-RU" sz="2800" b="1" i="1" dirty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Arial Black" pitchFamily="34" charset="0"/>
              </a:rPr>
              <a:t>найбільших</a:t>
            </a:r>
            <a:r>
              <a:rPr lang="ru-RU" sz="2800" b="1" i="1" dirty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Arial Black" pitchFamily="34" charset="0"/>
              </a:rPr>
              <a:t>забруднень</a:t>
            </a:r>
            <a:r>
              <a:rPr lang="ru-RU" sz="2800" b="1" i="1" dirty="0">
                <a:solidFill>
                  <a:srgbClr val="0000CC"/>
                </a:solidFill>
                <a:latin typeface="Arial Black" pitchFamily="34" charset="0"/>
              </a:rPr>
              <a:t> та </a:t>
            </a:r>
            <a:r>
              <a:rPr lang="ru-RU" sz="2800" b="1" i="1" dirty="0" err="1">
                <a:solidFill>
                  <a:srgbClr val="0000CC"/>
                </a:solidFill>
                <a:latin typeface="Arial Black" pitchFamily="34" charset="0"/>
              </a:rPr>
              <a:t>місць</a:t>
            </a:r>
            <a:r>
              <a:rPr lang="ru-RU" sz="2800" b="1" i="1" dirty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Arial Black" pitchFamily="34" charset="0"/>
              </a:rPr>
              <a:t>безпечного</a:t>
            </a:r>
            <a:r>
              <a:rPr lang="ru-RU" sz="2800" b="1" i="1" dirty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Arial Black" pitchFamily="34" charset="0"/>
              </a:rPr>
              <a:t>перебування</a:t>
            </a:r>
            <a:r>
              <a:rPr lang="ru-RU" sz="2800" b="1" i="1" dirty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Arial Black" pitchFamily="34" charset="0"/>
              </a:rPr>
              <a:t>мешканців</a:t>
            </a:r>
            <a:r>
              <a:rPr lang="ru-RU" sz="2800" b="1" i="1" dirty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ru-RU" sz="2800" b="1" i="1" dirty="0" err="1" smtClean="0">
                <a:solidFill>
                  <a:srgbClr val="0000CC"/>
                </a:solidFill>
                <a:latin typeface="Arial Black" pitchFamily="34" charset="0"/>
              </a:rPr>
              <a:t>міста</a:t>
            </a:r>
            <a:r>
              <a:rPr lang="ru-RU" sz="2800" b="1" i="1" dirty="0" smtClean="0">
                <a:solidFill>
                  <a:srgbClr val="0000CC"/>
                </a:solidFill>
                <a:latin typeface="Arial Black" pitchFamily="34" charset="0"/>
              </a:rPr>
              <a:t>;</a:t>
            </a:r>
          </a:p>
          <a:p>
            <a:r>
              <a:rPr lang="ru-RU" sz="2800" b="1" i="1" dirty="0" err="1" smtClean="0">
                <a:solidFill>
                  <a:srgbClr val="0000CC"/>
                </a:solidFill>
                <a:latin typeface="Arial Black" pitchFamily="34" charset="0"/>
              </a:rPr>
              <a:t>Вироблення</a:t>
            </a:r>
            <a:r>
              <a:rPr lang="ru-RU" sz="2800" b="1" i="1" dirty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ru-RU" sz="2800" b="1" i="1" dirty="0" err="1" smtClean="0">
                <a:solidFill>
                  <a:srgbClr val="0000CC"/>
                </a:solidFill>
                <a:latin typeface="Arial Black" pitchFamily="34" charset="0"/>
              </a:rPr>
              <a:t>рекомендацій</a:t>
            </a:r>
            <a:r>
              <a:rPr lang="ru-RU" sz="2800" b="1" i="1" dirty="0" smtClean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ru-RU" sz="2800" b="1" i="1" dirty="0">
                <a:solidFill>
                  <a:srgbClr val="0000CC"/>
                </a:solidFill>
                <a:latin typeface="Arial Black" pitchFamily="34" charset="0"/>
              </a:rPr>
              <a:t>та </a:t>
            </a:r>
            <a:r>
              <a:rPr lang="ru-RU" sz="2800" b="1" i="1" dirty="0" err="1" smtClean="0">
                <a:solidFill>
                  <a:srgbClr val="0000CC"/>
                </a:solidFill>
                <a:latin typeface="Arial Black" pitchFamily="34" charset="0"/>
              </a:rPr>
              <a:t>заходів</a:t>
            </a:r>
            <a:r>
              <a:rPr lang="ru-RU" sz="2800" b="1" i="1" dirty="0" smtClean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ru-RU" sz="2800" b="1" i="1" dirty="0">
                <a:solidFill>
                  <a:srgbClr val="0000CC"/>
                </a:solidFill>
                <a:latin typeface="Arial Black" pitchFamily="34" charset="0"/>
              </a:rPr>
              <a:t>по </a:t>
            </a:r>
            <a:r>
              <a:rPr lang="ru-RU" sz="2800" b="1" i="1" dirty="0" err="1">
                <a:solidFill>
                  <a:srgbClr val="0000CC"/>
                </a:solidFill>
                <a:latin typeface="Arial Black" pitchFamily="34" charset="0"/>
              </a:rPr>
              <a:t>зменшенню</a:t>
            </a:r>
            <a:r>
              <a:rPr lang="ru-RU" sz="2800" b="1" i="1" dirty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Arial Black" pitchFamily="34" charset="0"/>
              </a:rPr>
              <a:t>вмісту</a:t>
            </a:r>
            <a:r>
              <a:rPr lang="ru-RU" sz="2800" b="1" i="1" dirty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Arial Black" pitchFamily="34" charset="0"/>
              </a:rPr>
              <a:t>важких</a:t>
            </a:r>
            <a:r>
              <a:rPr lang="ru-RU" sz="2800" b="1" i="1" dirty="0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ru-RU" sz="2800" b="1" i="1" dirty="0" err="1">
                <a:solidFill>
                  <a:srgbClr val="0000CC"/>
                </a:solidFill>
                <a:latin typeface="Arial Black" pitchFamily="34" charset="0"/>
              </a:rPr>
              <a:t>металів</a:t>
            </a:r>
            <a:r>
              <a:rPr lang="ru-RU" sz="2800" b="1" i="1" dirty="0">
                <a:solidFill>
                  <a:srgbClr val="0000CC"/>
                </a:solidFill>
                <a:latin typeface="Arial Black" pitchFamily="34" charset="0"/>
              </a:rPr>
              <a:t> у </a:t>
            </a:r>
            <a:r>
              <a:rPr lang="ru-RU" sz="2800" b="1" i="1" dirty="0" err="1">
                <a:solidFill>
                  <a:srgbClr val="0000CC"/>
                </a:solidFill>
                <a:latin typeface="Arial Black" pitchFamily="34" charset="0"/>
              </a:rPr>
              <a:t>ґрунтах</a:t>
            </a:r>
            <a:endParaRPr lang="ru-RU" sz="2800" b="1" i="1" dirty="0">
              <a:solidFill>
                <a:srgbClr val="0000CC"/>
              </a:solidFill>
              <a:latin typeface="Arial Black" pitchFamily="34" charset="0"/>
            </a:endParaRPr>
          </a:p>
          <a:p>
            <a:endParaRPr lang="uk-UA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1252728"/>
          </a:xfrm>
          <a:prstGeom prst="round2DiagRect">
            <a:avLst/>
          </a:prstGeom>
          <a:solidFill>
            <a:srgbClr val="0000CC"/>
          </a:solidFill>
          <a:ln w="57150">
            <a:solidFill>
              <a:srgbClr val="FFFF00"/>
            </a:solidFill>
          </a:ln>
        </p:spPr>
        <p:txBody>
          <a:bodyPr/>
          <a:lstStyle/>
          <a:p>
            <a:r>
              <a:rPr lang="uk-UA" b="1" i="1" kern="0" dirty="0">
                <a:latin typeface="Arial Black" pitchFamily="34" charset="0"/>
                <a:cs typeface="Times New Roman" pitchFamily="18" charset="0"/>
              </a:rPr>
              <a:t>Мета роботи:</a:t>
            </a:r>
            <a:endParaRPr lang="uk-UA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32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  <a:prstGeom prst="round2DiagRect">
            <a:avLst/>
          </a:prstGeom>
          <a:solidFill>
            <a:srgbClr val="0000CC"/>
          </a:solidFill>
          <a:ln w="57150">
            <a:solidFill>
              <a:srgbClr val="FFFF00"/>
            </a:solidFill>
          </a:ln>
        </p:spPr>
        <p:txBody>
          <a:bodyPr>
            <a:noAutofit/>
          </a:bodyPr>
          <a:lstStyle/>
          <a:p>
            <a:r>
              <a:rPr lang="uk-UA" sz="3600" dirty="0">
                <a:latin typeface="Arial Black" pitchFamily="34" charset="0"/>
              </a:rPr>
              <a:t>Об’єкт дослідження – ґрунти чотирьох районів міста Харкова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9167399"/>
              </p:ext>
            </p:extLst>
          </p:nvPr>
        </p:nvGraphicFramePr>
        <p:xfrm>
          <a:off x="107504" y="1412776"/>
          <a:ext cx="8820968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8512"/>
                <a:gridCol w="4212456"/>
              </a:tblGrid>
              <a:tr h="2628292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2628292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 descr="D:\Екологія\МАН юніор 2017\ПРОЕКТ 128 ДІАНА 2017\Attachments_schtolina@ya.ru_2017-04-11_19-29-36\Een_30D9W3c 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7" t="14786" r="9089" b="18317"/>
          <a:stretch/>
        </p:blipFill>
        <p:spPr bwMode="auto">
          <a:xfrm>
            <a:off x="179512" y="1443564"/>
            <a:ext cx="1777394" cy="256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Екологія\МАН юніор 2017\ПРОЕКТ 128 ДІАНА 2017\Attachments_schtolina@ya.ru_2017-04-11_19-29-36\П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4" t="13767" r="7971" b="15901"/>
          <a:stretch/>
        </p:blipFill>
        <p:spPr bwMode="auto">
          <a:xfrm>
            <a:off x="4860032" y="4064146"/>
            <a:ext cx="4077214" cy="2677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Екологія\МАН юніор 2017\ПРОЕКТ 128 ДІАНА 2017\Attachments_schtolina@ya.ru_2017-04-11_19-29-36\олрадш (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t="19352" r="-3125" b="31025"/>
          <a:stretch/>
        </p:blipFill>
        <p:spPr bwMode="auto">
          <a:xfrm>
            <a:off x="180523" y="3989062"/>
            <a:ext cx="309533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Екологія\МАН юніор 2017\ПРОЕКТ 128 ДІАНА 2017\Attachments_schtolina@ya.ru_2017-04-11_19-29-36\лрадшн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64146"/>
            <a:ext cx="1415783" cy="260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Екологія\МАН юніор 2017\ПРОЕКТ 128 ДІАНА 2017\Attachments_schtolina@ya.ru_2017-04-11_19-29-36\UjVMTQtKhU8 (2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88" b="14295"/>
          <a:stretch/>
        </p:blipFill>
        <p:spPr bwMode="auto">
          <a:xfrm>
            <a:off x="1979712" y="1443563"/>
            <a:ext cx="2639919" cy="2545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D:\Екологія\МАН юніор 2017\ПРОЕКТ 128 ДІАНА 2017\Attachments_schtolina@ya.ru_2017-04-11_19-29-36\ОПА (2)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97"/>
          <a:stretch/>
        </p:blipFill>
        <p:spPr bwMode="auto">
          <a:xfrm>
            <a:off x="6948264" y="1443563"/>
            <a:ext cx="1892935" cy="256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Екологія\МАН юніор 2017\ПРОЕКТ 128 ДІАНА 2017\Attachments_schtolina@ya.ru_2017-04-11_19-29-36\оллеж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16" t="21187" r="2316" b="7675"/>
          <a:stretch/>
        </p:blipFill>
        <p:spPr bwMode="auto">
          <a:xfrm>
            <a:off x="4699015" y="1443565"/>
            <a:ext cx="2133528" cy="256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01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20080"/>
          </a:xfrm>
          <a:prstGeom prst="round2DiagRect">
            <a:avLst/>
          </a:prstGeom>
          <a:solidFill>
            <a:srgbClr val="0000CC"/>
          </a:solidFill>
          <a:ln w="57150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Arial Black" pitchFamily="34" charset="0"/>
              </a:rPr>
              <a:t>Відбір зразків ґрунту</a:t>
            </a:r>
            <a:endParaRPr lang="uk-UA" b="1" dirty="0">
              <a:latin typeface="Arial Black" pitchFamily="34" charset="0"/>
            </a:endParaRPr>
          </a:p>
        </p:txBody>
      </p:sp>
      <p:pic>
        <p:nvPicPr>
          <p:cNvPr id="3074" name="Picture 2" descr="D:\Екологія\МАН юніор 2017\ПРОЕКТ 128 ДІАНА 2017\Attachments_schtolina@ya.ru_2017-04-11_19-29-36\2hWzfrbZVPM (2)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3"/>
          <a:stretch/>
        </p:blipFill>
        <p:spPr bwMode="auto">
          <a:xfrm>
            <a:off x="35496" y="836712"/>
            <a:ext cx="2448272" cy="3600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Екологія\МАН юніор 2017\ПРОЕКТ 128 ДІАНА 2017\Attachments_schtolina@ya.ru_2017-04-11_19-29-36\2FBXI43tuQ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1001" y="3384338"/>
            <a:ext cx="3840426" cy="227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Екологія\МАН юніор 2017\ПРОЕКТ 128 ДІАНА 2017\Attachments_schtolina@ya.ru_2017-04-11_19-29-36\ao9n8IS4rZk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124" y="846034"/>
            <a:ext cx="3836380" cy="253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Екологія\МАН юніор 2017\ПРОЕКТ 128 ДІАНА 2017\Attachments_schtolina@ya.ru_2017-04-11_19-29-36\bOE8Gq_bL7o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846034"/>
            <a:ext cx="2644339" cy="476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Екологія\МАН юніор 2017\ПРОЕКТ 128 ДІАНА 2017\Attachments_schtolina@ya.ru_2017-04-11_19-29-36\ОРОАВ (2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73" b="15902"/>
          <a:stretch/>
        </p:blipFill>
        <p:spPr bwMode="auto">
          <a:xfrm>
            <a:off x="11860" y="4415243"/>
            <a:ext cx="2448272" cy="208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07620" y="5725705"/>
            <a:ext cx="3836380" cy="1015663"/>
          </a:xfrm>
          <a:prstGeom prst="rect">
            <a:avLst/>
          </a:prstGeom>
          <a:solidFill>
            <a:srgbClr val="0000CC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Arial Black" pitchFamily="34" charset="0"/>
              </a:rPr>
              <a:t>Зразок № 4 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Arial Black" pitchFamily="34" charset="0"/>
              </a:rPr>
              <a:t>Завод</a:t>
            </a:r>
          </a:p>
          <a:p>
            <a:pPr algn="ctr"/>
            <a:r>
              <a:rPr lang="uk-UA" sz="2000" b="1" dirty="0" smtClean="0">
                <a:solidFill>
                  <a:schemeClr val="bg1"/>
                </a:solidFill>
                <a:latin typeface="Arial Black" pitchFamily="34" charset="0"/>
              </a:rPr>
              <a:t> «</a:t>
            </a:r>
            <a:r>
              <a:rPr lang="uk-UA" sz="2000" b="1" dirty="0" err="1" smtClean="0">
                <a:solidFill>
                  <a:schemeClr val="bg1"/>
                </a:solidFill>
                <a:latin typeface="Arial Black" pitchFamily="34" charset="0"/>
              </a:rPr>
              <a:t>Електротяжмаш</a:t>
            </a:r>
            <a:endParaRPr lang="uk-UA" sz="20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55775" y="5613047"/>
            <a:ext cx="2644339" cy="1200329"/>
          </a:xfrm>
          <a:prstGeom prst="rect">
            <a:avLst/>
          </a:prstGeom>
          <a:solidFill>
            <a:srgbClr val="0000CC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Arial Black" pitchFamily="34" charset="0"/>
              </a:rPr>
              <a:t>Зразок №3 Тютюнова фабрика «Філіп Моріс»</a:t>
            </a:r>
            <a:endParaRPr lang="uk-UA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60" y="6237312"/>
            <a:ext cx="2448272" cy="646331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Arial Black" pitchFamily="34" charset="0"/>
              </a:rPr>
              <a:t>Зразок №2 селище </a:t>
            </a:r>
            <a:r>
              <a:rPr lang="uk-UA" dirty="0" err="1" smtClean="0">
                <a:solidFill>
                  <a:schemeClr val="bg1"/>
                </a:solidFill>
                <a:latin typeface="Arial Black" pitchFamily="34" charset="0"/>
              </a:rPr>
              <a:t>Кулиничі</a:t>
            </a:r>
            <a:endParaRPr lang="uk-UA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60" y="846034"/>
            <a:ext cx="2448272" cy="369332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latin typeface="Arial Black" pitchFamily="34" charset="0"/>
              </a:rPr>
              <a:t>Зразок №1 ХТЗ</a:t>
            </a:r>
            <a:endParaRPr lang="uk-UA" b="1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88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936104"/>
          </a:xfrm>
          <a:prstGeom prst="round2DiagRect">
            <a:avLst/>
          </a:prstGeom>
          <a:solidFill>
            <a:srgbClr val="0000CC"/>
          </a:solidFill>
          <a:ln w="57150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Arial Black" pitchFamily="34" charset="0"/>
              </a:rPr>
              <a:t>Підготовка </a:t>
            </a:r>
            <a:r>
              <a:rPr lang="uk-UA" dirty="0" smtClean="0">
                <a:solidFill>
                  <a:schemeClr val="bg1"/>
                </a:solidFill>
                <a:latin typeface="Arial Black" pitchFamily="34" charset="0"/>
              </a:rPr>
              <a:t>ґрунту</a:t>
            </a:r>
            <a:r>
              <a:rPr lang="uk-UA" dirty="0" smtClean="0">
                <a:latin typeface="Arial Black" pitchFamily="34" charset="0"/>
              </a:rPr>
              <a:t> до аналізу</a:t>
            </a:r>
            <a:endParaRPr lang="uk-UA" dirty="0">
              <a:latin typeface="Arial Black" pitchFamily="34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0" y="1052736"/>
            <a:ext cx="4505760" cy="639762"/>
          </a:xfrm>
          <a:solidFill>
            <a:srgbClr val="0000CC"/>
          </a:solidFill>
          <a:ln w="57150">
            <a:solidFill>
              <a:srgbClr val="FFFF00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Arial Black" pitchFamily="34" charset="0"/>
              </a:rPr>
              <a:t>Приготування</a:t>
            </a:r>
            <a:r>
              <a:rPr lang="uk-UA" dirty="0" smtClean="0">
                <a:latin typeface="Arial Black" pitchFamily="34" charset="0"/>
              </a:rPr>
              <a:t> </a:t>
            </a:r>
            <a:r>
              <a:rPr lang="uk-UA" dirty="0" err="1" smtClean="0">
                <a:solidFill>
                  <a:schemeClr val="bg1"/>
                </a:solidFill>
                <a:latin typeface="Arial Black" pitchFamily="34" charset="0"/>
              </a:rPr>
              <a:t>грунтових</a:t>
            </a:r>
            <a:r>
              <a:rPr lang="uk-UA" dirty="0" smtClean="0">
                <a:solidFill>
                  <a:schemeClr val="bg1"/>
                </a:solidFill>
                <a:latin typeface="Arial Black" pitchFamily="34" charset="0"/>
              </a:rPr>
              <a:t> витягів</a:t>
            </a:r>
            <a:endParaRPr lang="uk-UA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0" y="1772816"/>
            <a:ext cx="4497387" cy="5085184"/>
          </a:xfrm>
          <a:ln w="57150">
            <a:solidFill>
              <a:srgbClr val="0000CC"/>
            </a:solidFill>
          </a:ln>
        </p:spPr>
        <p:txBody>
          <a:bodyPr anchor="b">
            <a:normAutofit fontScale="92500" lnSpcReduction="20000"/>
          </a:bodyPr>
          <a:lstStyle/>
          <a:p>
            <a:pPr marL="0" indent="0" algn="ctr">
              <a:buNone/>
            </a:pPr>
            <a:r>
              <a:rPr lang="uk-UA" b="1" u="sng" dirty="0" smtClean="0">
                <a:latin typeface="Arial Black" pitchFamily="34" charset="0"/>
              </a:rPr>
              <a:t>Приготування водного витягу</a:t>
            </a:r>
          </a:p>
          <a:p>
            <a:pPr marL="0" indent="0" algn="ctr">
              <a:buNone/>
            </a:pPr>
            <a:endParaRPr lang="uk-UA" b="1" dirty="0" smtClean="0">
              <a:latin typeface="Arial Black" pitchFamily="34" charset="0"/>
            </a:endParaRPr>
          </a:p>
          <a:p>
            <a:pPr marL="457200" lvl="0" indent="-457200">
              <a:buClr>
                <a:srgbClr val="31B6FD"/>
              </a:buClr>
              <a:buFont typeface="Symbol" pitchFamily="18" charset="2"/>
              <a:buAutoNum type="arabicPeriod"/>
            </a:pPr>
            <a:r>
              <a:rPr lang="uk-UA" dirty="0" smtClean="0">
                <a:latin typeface="Arial Black" pitchFamily="34" charset="0"/>
              </a:rPr>
              <a:t>До 20 г сухого просіяного </a:t>
            </a:r>
            <a:r>
              <a:rPr lang="uk-UA" dirty="0" err="1" smtClean="0">
                <a:latin typeface="Arial Black" pitchFamily="34" charset="0"/>
              </a:rPr>
              <a:t>грунту</a:t>
            </a:r>
            <a:r>
              <a:rPr lang="uk-UA" dirty="0" smtClean="0">
                <a:latin typeface="Arial Black" pitchFamily="34" charset="0"/>
              </a:rPr>
              <a:t> додаємо 50 </a:t>
            </a:r>
            <a:r>
              <a:rPr lang="uk-UA" dirty="0" err="1" smtClean="0">
                <a:latin typeface="Arial Black" pitchFamily="34" charset="0"/>
              </a:rPr>
              <a:t>мл</a:t>
            </a:r>
            <a:r>
              <a:rPr lang="uk-UA" dirty="0" smtClean="0">
                <a:latin typeface="Arial Black" pitchFamily="34" charset="0"/>
              </a:rPr>
              <a:t> дистильованої води та збовтуємо 5-10 хвилин, а потім фільтруємо крізь паперовий фільтр</a:t>
            </a:r>
          </a:p>
          <a:p>
            <a:pPr marL="0" lvl="0" indent="0" algn="ctr">
              <a:buClr>
                <a:srgbClr val="31B6FD"/>
              </a:buClr>
              <a:buNone/>
            </a:pPr>
            <a:endParaRPr lang="uk-UA" b="1" dirty="0" smtClean="0">
              <a:solidFill>
                <a:srgbClr val="073E87"/>
              </a:solidFill>
              <a:latin typeface="Arial Black" pitchFamily="34" charset="0"/>
            </a:endParaRPr>
          </a:p>
          <a:p>
            <a:pPr marL="0" lvl="0" indent="0" algn="ctr">
              <a:buClr>
                <a:srgbClr val="31B6FD"/>
              </a:buClr>
              <a:buNone/>
            </a:pPr>
            <a:r>
              <a:rPr lang="uk-UA" b="1" u="sng" dirty="0" smtClean="0">
                <a:solidFill>
                  <a:srgbClr val="073E87"/>
                </a:solidFill>
                <a:latin typeface="Arial Black" pitchFamily="34" charset="0"/>
              </a:rPr>
              <a:t>Приготування кислотного витягу</a:t>
            </a:r>
            <a:endParaRPr lang="en-US" b="1" u="sng" dirty="0" smtClean="0">
              <a:solidFill>
                <a:srgbClr val="073E87"/>
              </a:solidFill>
              <a:latin typeface="Arial Black" pitchFamily="34" charset="0"/>
            </a:endParaRPr>
          </a:p>
          <a:p>
            <a:pPr marL="457200" lvl="0" indent="-457200">
              <a:buClr>
                <a:srgbClr val="31B6FD"/>
              </a:buClr>
              <a:buFont typeface="+mj-lt"/>
              <a:buAutoNum type="arabicPeriod" startAt="2"/>
            </a:pPr>
            <a:r>
              <a:rPr lang="uk-UA" dirty="0" smtClean="0">
                <a:solidFill>
                  <a:srgbClr val="073E87"/>
                </a:solidFill>
                <a:latin typeface="Arial Black" pitchFamily="34" charset="0"/>
              </a:rPr>
              <a:t>До </a:t>
            </a:r>
            <a:r>
              <a:rPr lang="uk-UA" dirty="0">
                <a:solidFill>
                  <a:srgbClr val="073E87"/>
                </a:solidFill>
                <a:latin typeface="Arial Black" pitchFamily="34" charset="0"/>
              </a:rPr>
              <a:t>20 г сухого просіяного </a:t>
            </a:r>
            <a:r>
              <a:rPr lang="uk-UA" dirty="0" err="1">
                <a:solidFill>
                  <a:srgbClr val="073E87"/>
                </a:solidFill>
                <a:latin typeface="Arial Black" pitchFamily="34" charset="0"/>
              </a:rPr>
              <a:t>грунту</a:t>
            </a:r>
            <a:r>
              <a:rPr lang="uk-UA" dirty="0">
                <a:solidFill>
                  <a:srgbClr val="073E87"/>
                </a:solidFill>
                <a:latin typeface="Arial Black" pitchFamily="34" charset="0"/>
              </a:rPr>
              <a:t> додаємо 50 </a:t>
            </a:r>
            <a:r>
              <a:rPr lang="uk-UA" dirty="0" err="1">
                <a:solidFill>
                  <a:srgbClr val="073E87"/>
                </a:solidFill>
                <a:latin typeface="Arial Black" pitchFamily="34" charset="0"/>
              </a:rPr>
              <a:t>мл</a:t>
            </a:r>
            <a:r>
              <a:rPr lang="uk-UA" dirty="0">
                <a:solidFill>
                  <a:srgbClr val="073E87"/>
                </a:solidFill>
                <a:latin typeface="Arial Black" pitchFamily="34" charset="0"/>
              </a:rPr>
              <a:t> </a:t>
            </a:r>
            <a:r>
              <a:rPr lang="uk-UA" dirty="0" smtClean="0">
                <a:solidFill>
                  <a:srgbClr val="073E87"/>
                </a:solidFill>
                <a:latin typeface="Arial Black" pitchFamily="34" charset="0"/>
              </a:rPr>
              <a:t> 1,5 н розчину </a:t>
            </a:r>
            <a:r>
              <a:rPr lang="en-US" dirty="0" smtClean="0">
                <a:solidFill>
                  <a:srgbClr val="073E87"/>
                </a:solidFill>
                <a:latin typeface="Arial Black" pitchFamily="34" charset="0"/>
              </a:rPr>
              <a:t>HNO</a:t>
            </a:r>
            <a:r>
              <a:rPr lang="en-US" sz="1600" dirty="0" smtClean="0">
                <a:solidFill>
                  <a:srgbClr val="073E87"/>
                </a:solidFill>
                <a:latin typeface="Arial Black" pitchFamily="34" charset="0"/>
              </a:rPr>
              <a:t>3 </a:t>
            </a:r>
            <a:r>
              <a:rPr lang="uk-UA" dirty="0" smtClean="0">
                <a:solidFill>
                  <a:srgbClr val="073E87"/>
                </a:solidFill>
                <a:latin typeface="Arial Black" pitchFamily="34" charset="0"/>
              </a:rPr>
              <a:t>та </a:t>
            </a:r>
            <a:r>
              <a:rPr lang="uk-UA" dirty="0">
                <a:solidFill>
                  <a:srgbClr val="073E87"/>
                </a:solidFill>
                <a:latin typeface="Arial Black" pitchFamily="34" charset="0"/>
              </a:rPr>
              <a:t>збовтуємо 5-10 хвилин, а потім фільтруємо крізь паперовий фільтр</a:t>
            </a:r>
          </a:p>
          <a:p>
            <a:pPr marL="457200" indent="-457200">
              <a:buAutoNum type="arabicPeriod" startAt="2"/>
            </a:pPr>
            <a:endParaRPr lang="uk-UA" dirty="0" smtClean="0"/>
          </a:p>
          <a:p>
            <a:pPr marL="0" indent="0">
              <a:buNone/>
            </a:pPr>
            <a:r>
              <a:rPr lang="uk-UA" dirty="0" smtClean="0"/>
              <a:t> </a:t>
            </a:r>
            <a:endParaRPr lang="uk-UA" dirty="0"/>
          </a:p>
        </p:txBody>
      </p:sp>
      <p:pic>
        <p:nvPicPr>
          <p:cNvPr id="4098" name="Picture 2" descr="D:\Екологія\МАН юніор 2017\ПРОЕКТ 128 ДІАНА 2017\Attachments_schtolina@ya.ru_2017-04-11_19-29-36\АМ (2)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04" b="23131"/>
          <a:stretch/>
        </p:blipFill>
        <p:spPr bwMode="auto">
          <a:xfrm>
            <a:off x="4572000" y="1052736"/>
            <a:ext cx="457200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Екологія\МАН юніор 2017\ПРОЕКТ 128 ДІАНА 2017\Attachments_schtolina@ya.ru_2017-04-11_19-29-36\днрвд (2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36" b="17946"/>
          <a:stretch/>
        </p:blipFill>
        <p:spPr bwMode="auto">
          <a:xfrm>
            <a:off x="4572000" y="2635624"/>
            <a:ext cx="1913712" cy="223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Екологія\МАН юніор 2017\ПРОЕКТ 128 ДІАНА 2017\Attachments_schtolina@ya.ru_2017-04-11_19-29-36\О (2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18" b="31716"/>
          <a:stretch/>
        </p:blipFill>
        <p:spPr bwMode="auto">
          <a:xfrm>
            <a:off x="6479704" y="2635624"/>
            <a:ext cx="2664296" cy="223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Екологія\МАН юніор 2017\ПРОЕКТ 128 ДІАНА 2017\Attachments_schtolina@ya.ru_2017-04-11_19-29-36\ПРо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27" b="23954"/>
          <a:stretch/>
        </p:blipFill>
        <p:spPr bwMode="auto">
          <a:xfrm>
            <a:off x="4572000" y="4942456"/>
            <a:ext cx="4572000" cy="191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вал 14"/>
          <p:cNvSpPr/>
          <p:nvPr/>
        </p:nvSpPr>
        <p:spPr>
          <a:xfrm>
            <a:off x="8316416" y="2060848"/>
            <a:ext cx="72008" cy="14401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508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729"/>
            <a:ext cx="9144000" cy="953999"/>
          </a:xfrm>
          <a:prstGeom prst="round2DiagRect">
            <a:avLst/>
          </a:prstGeom>
          <a:solidFill>
            <a:srgbClr val="0000CC"/>
          </a:solidFill>
          <a:ln w="57150">
            <a:solidFill>
              <a:srgbClr val="FFFF00"/>
            </a:solidFill>
          </a:ln>
        </p:spPr>
        <p:txBody>
          <a:bodyPr/>
          <a:lstStyle/>
          <a:p>
            <a:r>
              <a:rPr lang="uk-UA" dirty="0" smtClean="0">
                <a:latin typeface="Arial Black" pitchFamily="34" charset="0"/>
              </a:rPr>
              <a:t>Визначення </a:t>
            </a:r>
            <a:r>
              <a:rPr lang="uk-UA" dirty="0" err="1" smtClean="0">
                <a:latin typeface="Arial Black" pitchFamily="34" charset="0"/>
              </a:rPr>
              <a:t>рН</a:t>
            </a:r>
            <a:r>
              <a:rPr lang="uk-UA" dirty="0" smtClean="0">
                <a:latin typeface="Arial Black" pitchFamily="34" charset="0"/>
              </a:rPr>
              <a:t> </a:t>
            </a:r>
            <a:r>
              <a:rPr lang="uk-UA" dirty="0" err="1" smtClean="0">
                <a:latin typeface="Arial Black" pitchFamily="34" charset="0"/>
              </a:rPr>
              <a:t>грунту</a:t>
            </a:r>
            <a:endParaRPr lang="uk-UA" dirty="0">
              <a:latin typeface="Arial Black" pitchFamily="34" charset="0"/>
            </a:endParaRPr>
          </a:p>
        </p:txBody>
      </p:sp>
      <p:pic>
        <p:nvPicPr>
          <p:cNvPr id="5122" name="Picture 2" descr="D:\Екологія\МАН юніор 2017\ПРОЕКТ 128 ДІАНА 2017\ФОТО\IMG_20170410_14235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52736"/>
            <a:ext cx="449340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Екологія\МАН юніор 2017\ПРОЕКТ 128 ДІАНА 2017\ФОТО\IMG_20170410_14284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052736"/>
            <a:ext cx="449897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8290600"/>
              </p:ext>
            </p:extLst>
          </p:nvPr>
        </p:nvGraphicFramePr>
        <p:xfrm>
          <a:off x="107504" y="4481698"/>
          <a:ext cx="8964489" cy="13963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46500"/>
                <a:gridCol w="1946500"/>
                <a:gridCol w="1946500"/>
                <a:gridCol w="1946500"/>
                <a:gridCol w="1178489"/>
              </a:tblGrid>
              <a:tr h="636642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800" spc="15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№ проби</a:t>
                      </a:r>
                      <a:endParaRPr lang="uk-UA" sz="2800" i="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uk-UA" sz="2800" spc="15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1</a:t>
                      </a:r>
                      <a:endParaRPr lang="uk-UA" sz="2800" i="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uk-UA" sz="2800" spc="15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2</a:t>
                      </a:r>
                      <a:endParaRPr lang="uk-UA" sz="2800" i="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uk-UA" sz="2800" spc="15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3</a:t>
                      </a:r>
                      <a:endParaRPr lang="uk-UA" sz="2800" i="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uk-UA" sz="2800" spc="15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4</a:t>
                      </a:r>
                      <a:endParaRPr lang="uk-UA" sz="2800" i="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</a:tr>
              <a:tr h="542908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uk-UA" sz="2800" i="1" spc="15" dirty="0" err="1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рН</a:t>
                      </a:r>
                      <a:endParaRPr lang="uk-UA" sz="2800" i="1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uk-UA" sz="2800" spc="15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6</a:t>
                      </a:r>
                      <a:endParaRPr lang="uk-UA" sz="2800" i="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uk-UA" sz="2800" spc="15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5</a:t>
                      </a:r>
                      <a:endParaRPr lang="uk-UA" sz="2800" i="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uk-UA" sz="2800" spc="15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5</a:t>
                      </a:r>
                      <a:endParaRPr lang="uk-UA" sz="2800" i="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uk-UA" sz="2800" spc="15" dirty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</a:rPr>
                        <a:t>5</a:t>
                      </a:r>
                      <a:endParaRPr lang="uk-UA" sz="2800" i="0" dirty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331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3274944"/>
              </p:ext>
            </p:extLst>
          </p:nvPr>
        </p:nvGraphicFramePr>
        <p:xfrm>
          <a:off x="0" y="908720"/>
          <a:ext cx="3959424" cy="5942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9892"/>
                <a:gridCol w="2469532"/>
              </a:tblGrid>
              <a:tr h="657208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Arial Black" pitchFamily="34" charset="0"/>
                        </a:rPr>
                        <a:t>Катіон</a:t>
                      </a:r>
                      <a:endParaRPr lang="uk-UA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Arial Black" pitchFamily="34" charset="0"/>
                        </a:rPr>
                        <a:t>Реактив</a:t>
                      </a:r>
                      <a:endParaRPr lang="uk-UA" dirty="0">
                        <a:latin typeface="Arial Black" pitchFamily="34" charset="0"/>
                      </a:endParaRPr>
                    </a:p>
                  </a:txBody>
                  <a:tcPr>
                    <a:solidFill>
                      <a:srgbClr val="0000CC"/>
                    </a:solidFill>
                  </a:tcPr>
                </a:tc>
              </a:tr>
              <a:tr h="253052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Fe</a:t>
                      </a:r>
                      <a:r>
                        <a:rPr lang="uk-UA" sz="3200" baseline="300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+3</a:t>
                      </a:r>
                      <a:r>
                        <a:rPr lang="uk-UA" sz="32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/>
                        </a:rPr>
                        <a:t> </a:t>
                      </a:r>
                      <a:endParaRPr lang="uk-UA" sz="3200" dirty="0">
                        <a:solidFill>
                          <a:schemeClr val="bg1"/>
                        </a:solidFill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US" sz="2400" b="1" dirty="0" smtClean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800" b="1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uk-UA" sz="2800" b="1" baseline="-250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uk-UA" sz="2800" b="1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uk-UA" sz="2800" b="1" dirty="0" err="1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Fe</a:t>
                      </a:r>
                      <a:r>
                        <a:rPr lang="uk-UA" sz="2800" b="1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(CN)</a:t>
                      </a:r>
                      <a:r>
                        <a:rPr lang="uk-UA" sz="2800" b="1" baseline="-250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uk-UA" sz="2800" b="1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]</a:t>
                      </a:r>
                      <a:endParaRPr lang="uk-UA" sz="1800" dirty="0" smtClean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endParaRPr lang="en-US" dirty="0" smtClean="0"/>
                    </a:p>
                    <a:p>
                      <a:endParaRPr lang="uk-UA" dirty="0"/>
                    </a:p>
                  </a:txBody>
                  <a:tcPr anchor="ctr">
                    <a:solidFill>
                      <a:srgbClr val="0000CC"/>
                    </a:solidFill>
                  </a:tcPr>
                </a:tc>
              </a:tr>
              <a:tr h="275487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 Black" pitchFamily="34" charset="0"/>
                        <a:ea typeface="Times New Roman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Times New Roman"/>
                          <a:cs typeface="+mn-cs"/>
                        </a:rPr>
                        <a:t>Fe</a:t>
                      </a:r>
                      <a:r>
                        <a:rPr kumimoji="0" lang="uk-UA" sz="3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Times New Roman"/>
                          <a:cs typeface="+mn-cs"/>
                        </a:rPr>
                        <a:t>+3</a:t>
                      </a:r>
                      <a:r>
                        <a:rPr kumimoji="0" lang="uk-UA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Times New Roman"/>
                          <a:cs typeface="+mn-cs"/>
                        </a:rPr>
                        <a:t> </a:t>
                      </a:r>
                      <a:endParaRPr kumimoji="0" lang="uk-UA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 Black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Times New Roman"/>
                          <a:cs typeface="+mn-cs"/>
                        </a:rPr>
                        <a:t> </a:t>
                      </a:r>
                      <a:endParaRPr kumimoji="0" lang="uk-UA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Arial Black" pitchFamily="34" charset="0"/>
                        <a:ea typeface="+mn-ea"/>
                        <a:cs typeface="+mn-cs"/>
                      </a:endParaRPr>
                    </a:p>
                    <a:p>
                      <a:endParaRPr lang="uk-UA" sz="32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3600" b="1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К</a:t>
                      </a:r>
                      <a:r>
                        <a:rPr lang="en-US" sz="3600" b="1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SCN</a:t>
                      </a:r>
                      <a:endParaRPr lang="uk-UA" sz="3600" dirty="0" smtClean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endParaRPr lang="uk-UA" dirty="0"/>
                    </a:p>
                  </a:txBody>
                  <a:tcPr anchor="ctr">
                    <a:solidFill>
                      <a:srgbClr val="0000CC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92088"/>
          </a:xfrm>
          <a:prstGeom prst="round2DiagRect">
            <a:avLst/>
          </a:prstGeom>
          <a:solidFill>
            <a:srgbClr val="0000CC"/>
          </a:solidFill>
          <a:ln w="57150">
            <a:solidFill>
              <a:srgbClr val="FFFF00"/>
            </a:solidFill>
          </a:ln>
        </p:spPr>
        <p:txBody>
          <a:bodyPr anchor="t"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uk-UA" dirty="0" smtClean="0">
                <a:latin typeface="Arial Black" pitchFamily="34" charset="0"/>
              </a:rPr>
              <a:t>Визначення катіонів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smtClean="0">
                <a:solidFill>
                  <a:prstClr val="white"/>
                </a:solidFill>
                <a:latin typeface="Arial Black" pitchFamily="34" charset="0"/>
                <a:ea typeface="Times New Roman"/>
                <a:cs typeface="+mn-cs"/>
              </a:rPr>
              <a:t>Fe</a:t>
            </a:r>
            <a:r>
              <a:rPr lang="uk-UA" baseline="30000" dirty="0">
                <a:solidFill>
                  <a:prstClr val="white"/>
                </a:solidFill>
                <a:latin typeface="Arial Black" pitchFamily="34" charset="0"/>
                <a:ea typeface="Times New Roman"/>
                <a:cs typeface="+mn-cs"/>
              </a:rPr>
              <a:t>+3</a:t>
            </a:r>
            <a:r>
              <a:rPr lang="uk-UA" dirty="0">
                <a:solidFill>
                  <a:prstClr val="white"/>
                </a:solidFill>
                <a:latin typeface="Arial Black" pitchFamily="34" charset="0"/>
                <a:ea typeface="Times New Roman"/>
                <a:cs typeface="+mn-cs"/>
              </a:rPr>
              <a:t> </a:t>
            </a:r>
            <a:r>
              <a:rPr lang="uk-UA" dirty="0">
                <a:solidFill>
                  <a:prstClr val="white"/>
                </a:solidFill>
                <a:latin typeface="Arial Black" pitchFamily="34" charset="0"/>
                <a:ea typeface="+mn-ea"/>
                <a:cs typeface="+mn-cs"/>
              </a:rPr>
              <a:t/>
            </a:r>
            <a:br>
              <a:rPr lang="uk-UA" dirty="0">
                <a:solidFill>
                  <a:prstClr val="white"/>
                </a:solidFill>
                <a:latin typeface="Arial Black" pitchFamily="34" charset="0"/>
                <a:ea typeface="+mn-ea"/>
                <a:cs typeface="+mn-cs"/>
              </a:rPr>
            </a:br>
            <a:endParaRPr lang="uk-UA" sz="6000" dirty="0">
              <a:latin typeface="Arial Black" pitchFamily="34" charset="0"/>
            </a:endParaRPr>
          </a:p>
        </p:txBody>
      </p:sp>
      <p:pic>
        <p:nvPicPr>
          <p:cNvPr id="6147" name="Picture 3" descr="D:\Екологія\МАН юніор 2017\ПРОЕКТ 128 ДІАНА 2017\ФОТО\IMG_20170410_1452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005064"/>
            <a:ext cx="5148064" cy="284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Екологія\МАН юніор 2017\ПРОЕКТ 128 ДІАНА 2017\ФОТО\IMG_20170410_1441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08720"/>
            <a:ext cx="5148063" cy="305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60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1027754"/>
              </p:ext>
            </p:extLst>
          </p:nvPr>
        </p:nvGraphicFramePr>
        <p:xfrm>
          <a:off x="0" y="1052736"/>
          <a:ext cx="4507434" cy="5805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571"/>
                <a:gridCol w="2945863"/>
              </a:tblGrid>
              <a:tr h="90778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Arial Black" pitchFamily="34" charset="0"/>
                        </a:rPr>
                        <a:t>Катіон</a:t>
                      </a:r>
                      <a:endParaRPr lang="uk-UA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latin typeface="Arial Black" pitchFamily="34" charset="0"/>
                        </a:rPr>
                        <a:t>Реактив</a:t>
                      </a:r>
                      <a:endParaRPr lang="uk-UA" dirty="0">
                        <a:latin typeface="Arial Black" pitchFamily="34" charset="0"/>
                      </a:endParaRPr>
                    </a:p>
                  </a:txBody>
                  <a:tcPr anchor="ctr">
                    <a:solidFill>
                      <a:srgbClr val="0000CC"/>
                    </a:solidFill>
                  </a:tcPr>
                </a:tc>
              </a:tr>
              <a:tr h="22860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Times New Roman"/>
                          <a:cs typeface="+mn-cs"/>
                        </a:rPr>
                        <a:t>Fe</a:t>
                      </a:r>
                      <a:r>
                        <a:rPr kumimoji="0" lang="uk-UA" sz="3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Times New Roman"/>
                          <a:cs typeface="+mn-cs"/>
                        </a:rPr>
                        <a:t>+2</a:t>
                      </a:r>
                      <a:r>
                        <a:rPr kumimoji="0" lang="uk-UA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Times New Roman"/>
                          <a:cs typeface="+mn-cs"/>
                        </a:rPr>
                        <a:t> </a:t>
                      </a:r>
                      <a:endParaRPr kumimoji="0" lang="uk-UA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Black" pitchFamily="34" charset="0"/>
                        <a:ea typeface="+mn-ea"/>
                        <a:cs typeface="+mn-cs"/>
                      </a:endParaRPr>
                    </a:p>
                    <a:p>
                      <a:endParaRPr lang="uk-UA" sz="3200" dirty="0"/>
                    </a:p>
                  </a:txBody>
                  <a:tcPr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2800" b="1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K</a:t>
                      </a:r>
                      <a:r>
                        <a:rPr lang="uk-UA" sz="2800" b="1" baseline="-250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uk-UA" sz="2800" b="1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[</a:t>
                      </a:r>
                      <a:r>
                        <a:rPr lang="uk-UA" sz="2800" b="1" dirty="0" err="1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Fe</a:t>
                      </a:r>
                      <a:r>
                        <a:rPr lang="uk-UA" sz="2800" b="1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(CN)</a:t>
                      </a:r>
                      <a:r>
                        <a:rPr lang="uk-UA" sz="2800" b="1" baseline="-25000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6</a:t>
                      </a:r>
                      <a:r>
                        <a:rPr lang="uk-UA" sz="2800" b="1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Times New Roman"/>
                          <a:cs typeface="Times New Roman"/>
                        </a:rPr>
                        <a:t>]</a:t>
                      </a:r>
                      <a:endParaRPr lang="uk-UA" sz="2800" dirty="0" smtClean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endParaRPr lang="uk-UA" dirty="0"/>
                    </a:p>
                  </a:txBody>
                  <a:tcPr anchor="ctr">
                    <a:solidFill>
                      <a:srgbClr val="0000CC"/>
                    </a:solidFill>
                  </a:tcPr>
                </a:tc>
              </a:tr>
              <a:tr h="26114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Times New Roman"/>
                          <a:cs typeface="+mn-cs"/>
                        </a:rPr>
                        <a:t>Pb</a:t>
                      </a:r>
                      <a:r>
                        <a:rPr kumimoji="0" lang="uk-UA" sz="3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Times New Roman"/>
                          <a:cs typeface="+mn-cs"/>
                        </a:rPr>
                        <a:t>+</a:t>
                      </a:r>
                      <a:r>
                        <a:rPr kumimoji="0" lang="en-US" sz="32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Times New Roman"/>
                          <a:cs typeface="+mn-cs"/>
                        </a:rPr>
                        <a:t>2</a:t>
                      </a:r>
                      <a:r>
                        <a:rPr kumimoji="0" lang="uk-UA" sz="3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 Black" pitchFamily="34" charset="0"/>
                          <a:ea typeface="Times New Roman"/>
                          <a:cs typeface="+mn-cs"/>
                        </a:rPr>
                        <a:t> </a:t>
                      </a:r>
                      <a:endParaRPr kumimoji="0" lang="uk-UA" sz="3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 Black" pitchFamily="34" charset="0"/>
                        <a:ea typeface="+mn-ea"/>
                        <a:cs typeface="+mn-cs"/>
                      </a:endParaRPr>
                    </a:p>
                    <a:p>
                      <a:endParaRPr lang="uk-UA" sz="3200" dirty="0"/>
                    </a:p>
                  </a:txBody>
                  <a:tcPr anchor="ctr">
                    <a:solidFill>
                      <a:srgbClr val="0000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b="1" dirty="0" smtClean="0">
                          <a:solidFill>
                            <a:schemeClr val="bg1"/>
                          </a:solidFill>
                          <a:effectLst/>
                          <a:latin typeface="Arial Black" pitchFamily="34" charset="0"/>
                          <a:ea typeface="Calibri"/>
                          <a:cs typeface="Times New Roman"/>
                        </a:rPr>
                        <a:t>KI</a:t>
                      </a:r>
                      <a:endParaRPr lang="uk-UA" sz="2800" dirty="0" smtClean="0">
                        <a:solidFill>
                          <a:schemeClr val="bg1"/>
                        </a:solidFill>
                        <a:effectLst/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  <a:p>
                      <a:endParaRPr lang="uk-UA" dirty="0"/>
                    </a:p>
                  </a:txBody>
                  <a:tcPr anchor="ctr">
                    <a:solidFill>
                      <a:srgbClr val="0000CC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8112"/>
          </a:xfrm>
          <a:prstGeom prst="round2DiagRect">
            <a:avLst/>
          </a:prstGeom>
          <a:solidFill>
            <a:srgbClr val="0000CC"/>
          </a:solidFill>
          <a:ln w="57150">
            <a:solidFill>
              <a:srgbClr val="FFFF00"/>
            </a:solidFill>
          </a:ln>
        </p:spPr>
        <p:txBody>
          <a:bodyPr anchor="t">
            <a:normAutofit fontScale="90000"/>
          </a:bodyPr>
          <a:lstStyle/>
          <a:p>
            <a:r>
              <a:rPr lang="uk-UA" sz="3200" dirty="0" smtClean="0">
                <a:latin typeface="Arial Black" pitchFamily="34" charset="0"/>
              </a:rPr>
              <a:t>Визначення катіонів</a:t>
            </a:r>
            <a:br>
              <a:rPr lang="uk-UA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 </a:t>
            </a:r>
            <a:r>
              <a:rPr lang="en-US" sz="3200" dirty="0" smtClean="0">
                <a:solidFill>
                  <a:prstClr val="white"/>
                </a:solidFill>
                <a:latin typeface="Arial Black" pitchFamily="34" charset="0"/>
                <a:ea typeface="Times New Roman"/>
              </a:rPr>
              <a:t>Fe</a:t>
            </a:r>
            <a:r>
              <a:rPr lang="uk-UA" sz="3200" baseline="30000" dirty="0" smtClean="0">
                <a:solidFill>
                  <a:prstClr val="white"/>
                </a:solidFill>
                <a:latin typeface="Arial Black" pitchFamily="34" charset="0"/>
                <a:ea typeface="Times New Roman"/>
              </a:rPr>
              <a:t>+2</a:t>
            </a:r>
            <a:r>
              <a:rPr lang="uk-UA" sz="3200" dirty="0" smtClean="0">
                <a:solidFill>
                  <a:prstClr val="white"/>
                </a:solidFill>
                <a:latin typeface="Arial Black" pitchFamily="34" charset="0"/>
                <a:ea typeface="Times New Roman"/>
              </a:rPr>
              <a:t>,</a:t>
            </a:r>
            <a:r>
              <a:rPr lang="en-US" sz="3600" dirty="0"/>
              <a:t> </a:t>
            </a:r>
            <a:r>
              <a:rPr lang="en-US" sz="3200" dirty="0" err="1">
                <a:latin typeface="Arial Black" pitchFamily="34" charset="0"/>
              </a:rPr>
              <a:t>Pb</a:t>
            </a:r>
            <a:r>
              <a:rPr lang="uk-UA" sz="3200" baseline="30000" dirty="0">
                <a:latin typeface="Arial Black" pitchFamily="34" charset="0"/>
              </a:rPr>
              <a:t>+</a:t>
            </a:r>
            <a:r>
              <a:rPr lang="en-US" sz="3200" baseline="30000" dirty="0" smtClean="0">
                <a:latin typeface="Arial Black" pitchFamily="34" charset="0"/>
              </a:rPr>
              <a:t>2</a:t>
            </a:r>
            <a:r>
              <a:rPr lang="en-US" sz="3200" dirty="0" smtClean="0"/>
              <a:t> </a:t>
            </a:r>
            <a:r>
              <a:rPr lang="en-US" sz="3200" dirty="0">
                <a:latin typeface="Arial Black" pitchFamily="34" charset="0"/>
              </a:rPr>
              <a:t>Cu</a:t>
            </a:r>
            <a:r>
              <a:rPr lang="uk-UA" sz="3200" baseline="30000" dirty="0">
                <a:latin typeface="Arial Black" pitchFamily="34" charset="0"/>
              </a:rPr>
              <a:t>+</a:t>
            </a:r>
            <a:r>
              <a:rPr lang="en-US" sz="3200" baseline="30000" dirty="0">
                <a:latin typeface="Arial Black" pitchFamily="34" charset="0"/>
              </a:rPr>
              <a:t>2</a:t>
            </a:r>
            <a:r>
              <a:rPr lang="uk-UA" sz="3200" dirty="0">
                <a:latin typeface="Arial Black" pitchFamily="34" charset="0"/>
              </a:rPr>
              <a:t/>
            </a:r>
            <a:br>
              <a:rPr lang="uk-UA" sz="3200" dirty="0">
                <a:latin typeface="Arial Black" pitchFamily="34" charset="0"/>
              </a:rPr>
            </a:br>
            <a:endParaRPr lang="uk-UA" sz="3200" dirty="0">
              <a:latin typeface="Arial Black" pitchFamily="34" charset="0"/>
            </a:endParaRPr>
          </a:p>
        </p:txBody>
      </p:sp>
      <p:pic>
        <p:nvPicPr>
          <p:cNvPr id="7170" name="Picture 2" descr="D:\Екологія\МАН юніор 2017\ПРОЕКТ 128 ДІАНА 2017\ФОТО\IMG_20170410_1447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777" y="1052736"/>
            <a:ext cx="4644008" cy="2900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Екологія\МАН юніор 2017\ПРОЕКТ 128 ДІАНА 2017\ФОТО\IMG_20170410_14582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22" b="23814"/>
          <a:stretch/>
        </p:blipFill>
        <p:spPr bwMode="auto">
          <a:xfrm>
            <a:off x="4527777" y="3933056"/>
            <a:ext cx="4630391" cy="295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13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600</TotalTime>
  <Words>409</Words>
  <Application>Microsoft Office PowerPoint</Application>
  <PresentationFormat>Экран (4:3)</PresentationFormat>
  <Paragraphs>121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 Тема проекту:    СТАН ТА ЯКІСНИЙ ХІМІЧНИЙ АНАЛІЗ СКЛАДУ ГРУНТІВ ДЕЯКИХ РАЙОНІВ МІСТА ХАРКОВА</vt:lpstr>
      <vt:lpstr>Презентация PowerPoint</vt:lpstr>
      <vt:lpstr>Мета роботи:</vt:lpstr>
      <vt:lpstr>Об’єкт дослідження – ґрунти чотирьох районів міста Харкова</vt:lpstr>
      <vt:lpstr>Відбір зразків ґрунту</vt:lpstr>
      <vt:lpstr>Підготовка ґрунту до аналізу</vt:lpstr>
      <vt:lpstr>Визначення рН грунту</vt:lpstr>
      <vt:lpstr>Визначення катіонів Fe+3  </vt:lpstr>
      <vt:lpstr>Визначення катіонів  Fe+2, Pb+2 Cu+2 </vt:lpstr>
      <vt:lpstr>   Визначення катіонів Cu+2, Al+3,  та  рівня засоленості грунтів  </vt:lpstr>
      <vt:lpstr>Визначення аніонів</vt:lpstr>
      <vt:lpstr>Визначення NO31-  </vt:lpstr>
      <vt:lpstr>Визначення карбонатів</vt:lpstr>
      <vt:lpstr>Результати</vt:lpstr>
      <vt:lpstr>Висновки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Vita</cp:lastModifiedBy>
  <cp:revision>55</cp:revision>
  <dcterms:created xsi:type="dcterms:W3CDTF">2017-04-11T14:54:34Z</dcterms:created>
  <dcterms:modified xsi:type="dcterms:W3CDTF">2017-04-14T21:30:18Z</dcterms:modified>
</cp:coreProperties>
</file>