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0" r:id="rId3"/>
    <p:sldId id="286" r:id="rId4"/>
    <p:sldId id="281" r:id="rId5"/>
    <p:sldId id="283" r:id="rId6"/>
    <p:sldId id="282" r:id="rId7"/>
    <p:sldId id="284" r:id="rId8"/>
    <p:sldId id="288" r:id="rId9"/>
    <p:sldId id="289" r:id="rId10"/>
    <p:sldId id="285" r:id="rId11"/>
    <p:sldId id="287" r:id="rId12"/>
    <p:sldId id="258" r:id="rId13"/>
    <p:sldId id="260" r:id="rId14"/>
    <p:sldId id="271" r:id="rId15"/>
    <p:sldId id="261" r:id="rId16"/>
    <p:sldId id="270" r:id="rId17"/>
    <p:sldId id="279" r:id="rId18"/>
    <p:sldId id="278" r:id="rId19"/>
    <p:sldId id="276" r:id="rId20"/>
    <p:sldId id="269" r:id="rId21"/>
    <p:sldId id="264" r:id="rId22"/>
    <p:sldId id="272" r:id="rId23"/>
    <p:sldId id="266" r:id="rId24"/>
    <p:sldId id="265" r:id="rId25"/>
    <p:sldId id="257" r:id="rId26"/>
    <p:sldId id="273" r:id="rId27"/>
    <p:sldId id="274" r:id="rId28"/>
    <p:sldId id="275" r:id="rId29"/>
    <p:sldId id="263" r:id="rId30"/>
    <p:sldId id="267" r:id="rId31"/>
    <p:sldId id="262" r:id="rId32"/>
    <p:sldId id="268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41F4F9-5F0F-45DD-BC19-A72017A168D2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1A0B5D-C97F-4951-888E-6BC6DB8E28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70004E-C9F8-4646-953A-FB6F7B578FA2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DB72-E760-4B3C-8F23-7DBF84F51D1C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1DA84-CFEC-4A4A-978F-C69FE060B9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0219-CC61-4132-9ED1-AB0F293087A5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0E30-A51B-432A-AB28-EB9C11E6D0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5A6E-6BD8-4514-972A-AD9BAB44CD5A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95EF-CC1B-45D8-AA32-CCEF63B790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7739-A1BD-464A-8BAA-EEF57E1DD9C7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0985-3C36-45EE-BEA8-B0C3F9DD43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1FE2-1B87-4621-8DB0-2BBD22EA8D51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044F-017B-46F3-8714-BF0EB3690C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CC44-EE12-4B8A-B28E-9E7768127A25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7EAC3-793C-4D78-B104-F5FB608304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1B20-717B-44F8-9752-853F3599E592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6840-9724-4990-903A-AE702B3A00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2C8AC-67A3-401B-A6F2-3FCA26CB975F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769F-C297-4FAA-AC04-00E131F78C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9FAC-E09D-4A26-A0D2-EE0EB8C21EE0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67C1-DD05-4C3E-918A-A3A1D66388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EBE4-F3A4-423A-BA74-AF221BB5C791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DA5D-D157-40BA-AAE7-995C865D82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7A9F-1013-44BF-9271-4EE54042DCDF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AE91-FF72-48C5-BC49-D5BA4E8134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17FFE5-2D73-4924-93E8-0311728F18CB}" type="datetimeFigureOut">
              <a:rPr lang="uk-UA"/>
              <a:pPr>
                <a:defRPr/>
              </a:pPr>
              <a:t>17.04.2017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FB31E-8B2B-41E7-99C5-329FA1F537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76463" y="198438"/>
            <a:ext cx="8423025" cy="2785394"/>
          </a:xfrm>
        </p:spPr>
        <p:txBody>
          <a:bodyPr/>
          <a:lstStyle/>
          <a:p>
            <a:pPr eaLnBrk="1" hangingPunct="1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Спіральні галактики та золота спіраль Фібоначчі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125" y="4173538"/>
            <a:ext cx="4384675" cy="1693862"/>
          </a:xfrm>
        </p:spPr>
        <p:txBody>
          <a:bodyPr/>
          <a:lstStyle/>
          <a:p>
            <a:pPr eaLnBrk="1" hangingPunct="1"/>
            <a:r>
              <a:rPr lang="uk-UA">
                <a:latin typeface="Arial" charset="0"/>
                <a:cs typeface="Arial" charset="0"/>
              </a:rPr>
              <a:t>Автор роботи: </a:t>
            </a:r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uk-UA">
                <a:latin typeface="Arial" charset="0"/>
                <a:cs typeface="Arial" charset="0"/>
              </a:rPr>
              <a:t>Опря Єлізавета Дмитрівна, м. Одеса, ОСШ №117, </a:t>
            </a:r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uk-UA">
                <a:latin typeface="Arial" charset="0"/>
                <a:cs typeface="Arial" charset="0"/>
              </a:rPr>
              <a:t>6-</a:t>
            </a:r>
            <a:r>
              <a:rPr lang="en-US">
                <a:latin typeface="Arial" charset="0"/>
                <a:cs typeface="Arial" charset="0"/>
              </a:rPr>
              <a:t>B</a:t>
            </a:r>
            <a:r>
              <a:rPr lang="uk-UA">
                <a:latin typeface="Arial" charset="0"/>
                <a:cs typeface="Arial" charset="0"/>
              </a:rPr>
              <a:t> клас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126038" y="3949700"/>
            <a:ext cx="3683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/>
              <a:t>Науковий керівник: Вірніна Наталя Альбертівна, керівник наукового гуртка «Фомальгаут»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Висновки</a:t>
            </a:r>
            <a:endParaRPr lang="ru-RU"/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628649" y="1825625"/>
            <a:ext cx="8008913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uk-UA" sz="2400" dirty="0"/>
              <a:t>В ході роботи виявлено, що половина проаналізованих галактик (11) на 80-90% відповідає спіралі Фібоначчі;</a:t>
            </a:r>
          </a:p>
          <a:p>
            <a:pPr>
              <a:buFontTx/>
              <a:buChar char="-"/>
            </a:pPr>
            <a:r>
              <a:rPr lang="uk-UA" sz="2400" dirty="0"/>
              <a:t>Розподіливши галактики на групи, я визначила, на скільки відсотків збігаються спіраль Фібоначчі й галактики;</a:t>
            </a:r>
          </a:p>
          <a:p>
            <a:pPr>
              <a:buFontTx/>
              <a:buChar char="-"/>
            </a:pPr>
            <a:r>
              <a:rPr lang="uk-UA" sz="2400" dirty="0"/>
              <a:t>Краще всього зі спіраллю Фібоначчі збігаються рукава одиночних спіральних галактик без бару;</a:t>
            </a:r>
          </a:p>
          <a:p>
            <a:pPr>
              <a:buFontTx/>
              <a:buChar char="-"/>
            </a:pPr>
            <a:r>
              <a:rPr lang="uk-UA" sz="2400" dirty="0"/>
              <a:t>Наявність галактик-супутників не має критичного впливу на форму спіралей, спіралі не збурені, і досить добре лягають на спіраль Фібоначчі;</a:t>
            </a:r>
          </a:p>
          <a:p>
            <a:pPr>
              <a:buFontTx/>
              <a:buChar char="-"/>
            </a:pPr>
            <a:r>
              <a:rPr lang="uk-UA" sz="2400" dirty="0"/>
              <a:t>Галактики з нечіткою структурою майже неможливо </a:t>
            </a:r>
            <a:r>
              <a:rPr lang="uk-UA" sz="2400" dirty="0" err="1"/>
              <a:t>співвіднести</a:t>
            </a:r>
            <a:r>
              <a:rPr lang="uk-UA" sz="2400" dirty="0"/>
              <a:t> зі спіраллю Фібоначчі.</a:t>
            </a:r>
          </a:p>
          <a:p>
            <a:pPr>
              <a:buFontTx/>
              <a:buChar char="-"/>
            </a:pPr>
            <a:endParaRPr lang="uk-UA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6840" y="2546851"/>
            <a:ext cx="3558339" cy="1325563"/>
          </a:xfrm>
        </p:spPr>
        <p:txBody>
          <a:bodyPr/>
          <a:lstStyle/>
          <a:p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Додатки</a:t>
            </a:r>
          </a:p>
        </p:txBody>
      </p:sp>
    </p:spTree>
    <p:extLst>
      <p:ext uri="{BB962C8B-B14F-4D97-AF65-F5344CB8AC3E}">
        <p14:creationId xmlns:p14="http://schemas.microsoft.com/office/powerpoint/2010/main" val="354389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720709"/>
            <a:ext cx="4079631" cy="771083"/>
          </a:xfrm>
        </p:spPr>
        <p:txBody>
          <a:bodyPr/>
          <a:lstStyle/>
          <a:p>
            <a:pPr eaLnBrk="1" hangingPunct="1"/>
            <a:r>
              <a:rPr lang="en-US" sz="4000" dirty="0"/>
              <a:t>RX J1140.1+0307</a:t>
            </a:r>
            <a:endParaRPr lang="uk-UA" sz="4000" dirty="0"/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 l="35846" t="24422" r="36771" b="23851"/>
          <a:stretch>
            <a:fillRect/>
          </a:stretch>
        </p:blipFill>
        <p:spPr bwMode="auto">
          <a:xfrm>
            <a:off x="2489200" y="1901825"/>
            <a:ext cx="489585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5375020" y="720709"/>
            <a:ext cx="3768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/>
              <a:t>Sa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форми:10</a:t>
            </a:r>
            <a:r>
              <a:rPr lang="en-US" sz="2400" dirty="0"/>
              <a:t>0%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0800000" flipH="1" flipV="1">
            <a:off x="3361452" y="3222196"/>
            <a:ext cx="2027201" cy="11767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5242" y="0"/>
            <a:ext cx="7021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Одиночні галактики без бару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0" y="45346"/>
            <a:ext cx="7886700" cy="800143"/>
          </a:xfrm>
        </p:spPr>
        <p:txBody>
          <a:bodyPr/>
          <a:lstStyle/>
          <a:p>
            <a:pPr eaLnBrk="1" hangingPunct="1"/>
            <a:r>
              <a:rPr lang="en-US" sz="4000" dirty="0"/>
              <a:t>NGC 4414</a:t>
            </a:r>
            <a:endParaRPr lang="uk-UA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309189" y="1830584"/>
            <a:ext cx="6010820" cy="4005736"/>
            <a:chOff x="1212937" y="2071214"/>
            <a:chExt cx="6010820" cy="4005736"/>
          </a:xfrm>
        </p:grpSpPr>
        <p:pic>
          <p:nvPicPr>
            <p:cNvPr id="22530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2775" y="2071214"/>
              <a:ext cx="5340982" cy="4005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1873454" flipV="1">
              <a:off x="1212937" y="3078448"/>
              <a:ext cx="4677927" cy="1558573"/>
            </a:xfrm>
            <a:prstGeom prst="rect">
              <a:avLst/>
            </a:prstGeom>
          </p:spPr>
        </p:pic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/>
              <a:t>Sa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9</a:t>
            </a:r>
            <a:r>
              <a:rPr lang="en-US" sz="2400" dirty="0"/>
              <a:t>0%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14492"/>
            <a:ext cx="7886700" cy="563563"/>
          </a:xfrm>
        </p:spPr>
        <p:txBody>
          <a:bodyPr/>
          <a:lstStyle/>
          <a:p>
            <a:pPr eaLnBrk="1" hangingPunct="1"/>
            <a:r>
              <a:rPr lang="en-US" sz="4000" dirty="0"/>
              <a:t>M81</a:t>
            </a:r>
            <a:endParaRPr lang="uk-UA" sz="4000" dirty="0"/>
          </a:p>
        </p:txBody>
      </p:sp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438" y="1844675"/>
            <a:ext cx="537845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369567" flipV="1">
            <a:off x="1278184" y="2893157"/>
            <a:ext cx="5011784" cy="1698768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/>
              <a:t>Sa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95</a:t>
            </a:r>
            <a:r>
              <a:rPr lang="en-US" sz="2400" dirty="0"/>
              <a:t>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0" y="-27367"/>
            <a:ext cx="7886700" cy="872856"/>
          </a:xfrm>
        </p:spPr>
        <p:txBody>
          <a:bodyPr/>
          <a:lstStyle/>
          <a:p>
            <a:pPr eaLnBrk="1" hangingPunct="1"/>
            <a:r>
              <a:rPr lang="en-US" sz="4000" dirty="0"/>
              <a:t>M74</a:t>
            </a:r>
            <a:endParaRPr lang="ru-RU" sz="4000" dirty="0"/>
          </a:p>
        </p:txBody>
      </p:sp>
      <p:pic>
        <p:nvPicPr>
          <p:cNvPr id="29698" name="Picture 4" descr="galaxy-m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1690688"/>
            <a:ext cx="4598988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 flipV="1">
            <a:off x="3658119" y="3209410"/>
            <a:ext cx="3581950" cy="2260752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95%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0" y="61439"/>
            <a:ext cx="8387013" cy="737101"/>
          </a:xfrm>
        </p:spPr>
        <p:txBody>
          <a:bodyPr/>
          <a:lstStyle/>
          <a:p>
            <a:pPr eaLnBrk="1" hangingPunct="1"/>
            <a:r>
              <a:rPr lang="en-US" dirty="0"/>
              <a:t>M101</a:t>
            </a:r>
            <a:endParaRPr lang="ru-RU" dirty="0"/>
          </a:p>
        </p:txBody>
      </p:sp>
      <p:pic>
        <p:nvPicPr>
          <p:cNvPr id="24578" name="Picture 4" descr="М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1423988"/>
            <a:ext cx="5616575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20416968" flipV="1">
            <a:off x="2754775" y="3633982"/>
            <a:ext cx="2799028" cy="1504559"/>
          </a:xfrm>
          <a:prstGeom prst="rect">
            <a:avLst/>
          </a:prstGeom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SAc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80%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1184567"/>
            <a:ext cx="8515350" cy="597401"/>
          </a:xfrm>
        </p:spPr>
        <p:txBody>
          <a:bodyPr/>
          <a:lstStyle/>
          <a:p>
            <a:pPr eaLnBrk="1" hangingPunct="1"/>
            <a:r>
              <a:rPr lang="en-US" sz="4000" dirty="0"/>
              <a:t>NGC 6814</a:t>
            </a:r>
            <a:endParaRPr lang="uk-UA" sz="4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454441" y="2146316"/>
            <a:ext cx="4438149" cy="4439470"/>
            <a:chOff x="1901825" y="1176338"/>
            <a:chExt cx="5327650" cy="5329237"/>
          </a:xfrm>
        </p:grpSpPr>
        <p:pic>
          <p:nvPicPr>
            <p:cNvPr id="26626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1825" y="1176338"/>
              <a:ext cx="5327650" cy="532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flipV="1">
              <a:off x="1984768" y="3037814"/>
              <a:ext cx="3595295" cy="1932576"/>
            </a:xfrm>
            <a:prstGeom prst="rect">
              <a:avLst/>
            </a:prstGeom>
          </p:spPr>
        </p:pic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856" y="1067769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SBc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75%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242" y="0"/>
            <a:ext cx="6846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Одиночні галактики з баром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14492"/>
            <a:ext cx="7905750" cy="971550"/>
          </a:xfrm>
        </p:spPr>
        <p:txBody>
          <a:bodyPr/>
          <a:lstStyle/>
          <a:p>
            <a:pPr eaLnBrk="1" hangingPunct="1"/>
            <a:r>
              <a:rPr lang="en-US" sz="4000" dirty="0"/>
              <a:t>NGC 1566</a:t>
            </a:r>
            <a:endParaRPr lang="uk-UA" sz="4000" dirty="0"/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336675"/>
            <a:ext cx="56896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 flipV="1">
            <a:off x="3756072" y="3330613"/>
            <a:ext cx="3354341" cy="1930704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SBc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6</a:t>
            </a:r>
            <a:r>
              <a:rPr lang="en-US" sz="2400" dirty="0"/>
              <a:t>5%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845489"/>
          </a:xfrm>
        </p:spPr>
        <p:txBody>
          <a:bodyPr/>
          <a:lstStyle/>
          <a:p>
            <a:pPr eaLnBrk="1" hangingPunct="1"/>
            <a:r>
              <a:rPr lang="en-US" sz="4000" dirty="0"/>
              <a:t>NGC 1365</a:t>
            </a:r>
            <a:endParaRPr lang="uk-UA" sz="4000" dirty="0"/>
          </a:p>
        </p:txBody>
      </p:sp>
      <p:pic>
        <p:nvPicPr>
          <p:cNvPr id="3277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1577975"/>
            <a:ext cx="6372225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6560846">
            <a:off x="2116124" y="2490325"/>
            <a:ext cx="2983452" cy="3332961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SBb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6</a:t>
            </a:r>
            <a:r>
              <a:rPr lang="en-US" sz="2400" dirty="0"/>
              <a:t>0%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236538" y="100013"/>
            <a:ext cx="7886700" cy="771525"/>
          </a:xfrm>
        </p:spPr>
        <p:txBody>
          <a:bodyPr/>
          <a:lstStyle/>
          <a:p>
            <a:r>
              <a:rPr lang="uk-UA" dirty="0"/>
              <a:t>Передісторія </a:t>
            </a:r>
            <a:endParaRPr lang="ru-RU" dirty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236538" y="1026695"/>
            <a:ext cx="8526462" cy="461369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минулому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зацікавилася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золотим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перерізом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числами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Фібоначчі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дізналася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форма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спіральних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рукавів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деяких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галактик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золотої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Фібоначчі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Arial" charset="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ru-RU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425700"/>
            <a:ext cx="50736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768350" y="5795545"/>
            <a:ext cx="7994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/>
              <a:t>У цьому році я вирішила перевірити, яка частина галактик відповідає за формою спіралі Фібоначчі</a:t>
            </a:r>
            <a:endParaRPr lang="en-CA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0" y="-43186"/>
            <a:ext cx="7886700" cy="774700"/>
          </a:xfrm>
        </p:spPr>
        <p:txBody>
          <a:bodyPr/>
          <a:lstStyle/>
          <a:p>
            <a:pPr eaLnBrk="1" hangingPunct="1"/>
            <a:r>
              <a:rPr lang="en-US" sz="4000" dirty="0"/>
              <a:t>M83</a:t>
            </a:r>
            <a:endParaRPr lang="ru-RU" sz="4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914525" y="1392238"/>
            <a:ext cx="5967069" cy="4940300"/>
            <a:chOff x="1914525" y="1392238"/>
            <a:chExt cx="5967069" cy="4940300"/>
          </a:xfrm>
        </p:grpSpPr>
        <p:pic>
          <p:nvPicPr>
            <p:cNvPr id="30722" name="Picture 4" descr="M8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4525" y="1392238"/>
              <a:ext cx="5540375" cy="494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2048933" flipH="1" flipV="1">
              <a:off x="2619959" y="3592114"/>
              <a:ext cx="5261635" cy="2465417"/>
            </a:xfrm>
            <a:prstGeom prst="rect">
              <a:avLst/>
            </a:prstGeom>
          </p:spPr>
        </p:pic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SABc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90%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0" y="167675"/>
            <a:ext cx="7774405" cy="578415"/>
          </a:xfrm>
        </p:spPr>
        <p:txBody>
          <a:bodyPr/>
          <a:lstStyle/>
          <a:p>
            <a:pPr eaLnBrk="1" hangingPunct="1"/>
            <a:r>
              <a:rPr lang="en-US" sz="4000" dirty="0"/>
              <a:t>NGC</a:t>
            </a:r>
            <a:r>
              <a:rPr lang="uk-UA" sz="4000" dirty="0"/>
              <a:t> </a:t>
            </a:r>
            <a:r>
              <a:rPr lang="en-US" sz="4000" dirty="0"/>
              <a:t>6217</a:t>
            </a:r>
            <a:endParaRPr lang="ru-RU" sz="4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417258" y="1923637"/>
            <a:ext cx="5574381" cy="4132843"/>
            <a:chOff x="1170907" y="2517195"/>
            <a:chExt cx="5574381" cy="4132843"/>
          </a:xfrm>
        </p:grpSpPr>
        <p:pic>
          <p:nvPicPr>
            <p:cNvPr id="31746" name="Picture 4" descr="ngc6217_hs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2686050"/>
              <a:ext cx="4344988" cy="396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12583236" flipH="1" flipV="1">
              <a:off x="1170907" y="2517195"/>
              <a:ext cx="5384673" cy="2194063"/>
            </a:xfrm>
            <a:prstGeom prst="rect">
              <a:avLst/>
            </a:prstGeom>
          </p:spPr>
        </p:pic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SBbc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5</a:t>
            </a:r>
            <a:r>
              <a:rPr lang="en-US" sz="2400" dirty="0"/>
              <a:t>0%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63501"/>
            <a:ext cx="7886700" cy="677863"/>
          </a:xfrm>
        </p:spPr>
        <p:txBody>
          <a:bodyPr/>
          <a:lstStyle/>
          <a:p>
            <a:pPr eaLnBrk="1" hangingPunct="1"/>
            <a:r>
              <a:rPr lang="en-US" sz="4000" dirty="0"/>
              <a:t>NGC 1300</a:t>
            </a:r>
            <a:endParaRPr lang="uk-UA" sz="4000" dirty="0"/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525" y="1371600"/>
            <a:ext cx="6354763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2144487">
            <a:off x="2258957" y="3618129"/>
            <a:ext cx="6991494" cy="2154893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SBbc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90%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0" y="52387"/>
            <a:ext cx="7886700" cy="878055"/>
          </a:xfrm>
        </p:spPr>
        <p:txBody>
          <a:bodyPr/>
          <a:lstStyle/>
          <a:p>
            <a:pPr eaLnBrk="1" hangingPunct="1"/>
            <a:r>
              <a:rPr lang="en-US" sz="4000" dirty="0"/>
              <a:t>NGC6946</a:t>
            </a:r>
            <a:endParaRPr lang="ru-RU" sz="4000" dirty="0"/>
          </a:p>
        </p:txBody>
      </p:sp>
      <p:pic>
        <p:nvPicPr>
          <p:cNvPr id="25602" name="Picture 4" descr="NGC_6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913" y="1377950"/>
            <a:ext cx="5430837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2483951">
            <a:off x="3181329" y="3747377"/>
            <a:ext cx="4387379" cy="2515164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SBc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8</a:t>
            </a:r>
            <a:r>
              <a:rPr lang="en-US" sz="2400" dirty="0"/>
              <a:t>0%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0" y="193884"/>
            <a:ext cx="8554035" cy="472212"/>
          </a:xfrm>
        </p:spPr>
        <p:txBody>
          <a:bodyPr/>
          <a:lstStyle/>
          <a:p>
            <a:pPr eaLnBrk="1" hangingPunct="1"/>
            <a:r>
              <a:rPr lang="en-US" sz="4000" dirty="0"/>
              <a:t>NGC1232</a:t>
            </a:r>
            <a:endParaRPr lang="ru-RU" sz="4000" dirty="0"/>
          </a:p>
        </p:txBody>
      </p:sp>
      <p:pic>
        <p:nvPicPr>
          <p:cNvPr id="33794" name="Picture 4" descr="NGC-1232-e13926925109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8" y="1423988"/>
            <a:ext cx="7323137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0800000" flipH="1" flipV="1">
            <a:off x="1800664" y="2756012"/>
            <a:ext cx="3717820" cy="2196569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SBc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20</a:t>
            </a:r>
            <a:r>
              <a:rPr lang="en-US" sz="2400" dirty="0"/>
              <a:t>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25" y="2206542"/>
            <a:ext cx="569595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084" y="1265992"/>
            <a:ext cx="7886700" cy="546768"/>
          </a:xfrm>
        </p:spPr>
        <p:txBody>
          <a:bodyPr/>
          <a:lstStyle/>
          <a:p>
            <a:pPr eaLnBrk="1" hangingPunct="1"/>
            <a:r>
              <a:rPr lang="en-US" sz="4000" dirty="0"/>
              <a:t>M51</a:t>
            </a:r>
            <a:endParaRPr lang="uk-UA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20009895" flipV="1">
            <a:off x="2171244" y="4183720"/>
            <a:ext cx="3910896" cy="1527624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153483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SBc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80%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632" y="194147"/>
            <a:ext cx="88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dirty="0"/>
              <a:t>Галактики, що входять до складу системи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0" y="189808"/>
            <a:ext cx="8050129" cy="480364"/>
          </a:xfrm>
        </p:spPr>
        <p:txBody>
          <a:bodyPr/>
          <a:lstStyle/>
          <a:p>
            <a:pPr eaLnBrk="1" hangingPunct="1"/>
            <a:r>
              <a:rPr lang="en-US" sz="4000" dirty="0"/>
              <a:t>NGC 2207</a:t>
            </a:r>
            <a:endParaRPr lang="uk-UA" sz="4000" dirty="0"/>
          </a:p>
        </p:txBody>
      </p:sp>
      <p:pic>
        <p:nvPicPr>
          <p:cNvPr id="3686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2149475"/>
            <a:ext cx="66182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 flipV="1">
            <a:off x="2688124" y="3601329"/>
            <a:ext cx="2472555" cy="1055077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SBb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70%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45489"/>
          </a:xfrm>
        </p:spPr>
        <p:txBody>
          <a:bodyPr/>
          <a:lstStyle/>
          <a:p>
            <a:pPr eaLnBrk="1" hangingPunct="1"/>
            <a:r>
              <a:rPr lang="en-US" sz="4000" dirty="0"/>
              <a:t>Arp 273</a:t>
            </a:r>
            <a:endParaRPr lang="uk-UA" sz="4000" dirty="0"/>
          </a:p>
        </p:txBody>
      </p:sp>
      <p:pic>
        <p:nvPicPr>
          <p:cNvPr id="3789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513" y="1374775"/>
            <a:ext cx="5005387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 flipV="1">
            <a:off x="3350037" y="2067950"/>
            <a:ext cx="3571268" cy="1702191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90%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3417" y="28262"/>
            <a:ext cx="7886700" cy="788988"/>
          </a:xfrm>
        </p:spPr>
        <p:txBody>
          <a:bodyPr/>
          <a:lstStyle/>
          <a:p>
            <a:pPr eaLnBrk="1" hangingPunct="1"/>
            <a:r>
              <a:rPr lang="en-US" sz="4000" dirty="0"/>
              <a:t>Arp 271 </a:t>
            </a:r>
            <a:r>
              <a:rPr lang="uk-UA" sz="4000" dirty="0"/>
              <a:t>та</a:t>
            </a:r>
            <a:r>
              <a:rPr lang="ru-RU" sz="4000" dirty="0"/>
              <a:t> </a:t>
            </a:r>
            <a:r>
              <a:rPr lang="en-US" sz="4000" dirty="0"/>
              <a:t>NGC 5427</a:t>
            </a:r>
            <a:endParaRPr lang="uk-UA" sz="4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816100" y="1401763"/>
            <a:ext cx="5530314" cy="5431438"/>
            <a:chOff x="1816100" y="1401763"/>
            <a:chExt cx="5530314" cy="5431438"/>
          </a:xfrm>
        </p:grpSpPr>
        <p:pic>
          <p:nvPicPr>
            <p:cNvPr id="38914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16100" y="1401763"/>
              <a:ext cx="5511800" cy="517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19386630" flipH="1" flipV="1">
              <a:off x="4801489" y="2230530"/>
              <a:ext cx="2544925" cy="89431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2778809" flipH="1" flipV="1">
              <a:off x="2550682" y="4557204"/>
              <a:ext cx="2832171" cy="1719823"/>
            </a:xfrm>
            <a:prstGeom prst="rect">
              <a:avLst/>
            </a:prstGeom>
          </p:spPr>
        </p:pic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685214" y="14492"/>
            <a:ext cx="44791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Типи галактик: </a:t>
            </a:r>
            <a:r>
              <a:rPr lang="en-US" sz="2400" dirty="0" err="1"/>
              <a:t>Sc</a:t>
            </a:r>
            <a:r>
              <a:rPr lang="en-US" sz="2400" dirty="0"/>
              <a:t> + </a:t>
            </a:r>
            <a:r>
              <a:rPr lang="en-US" sz="2400" dirty="0" err="1"/>
              <a:t>Sc</a:t>
            </a:r>
            <a:r>
              <a:rPr lang="uk-UA" sz="2400" dirty="0"/>
              <a:t> </a:t>
            </a:r>
          </a:p>
          <a:p>
            <a:r>
              <a:rPr lang="uk-UA" sz="2400" dirty="0"/>
              <a:t>співпадіння форми: 5</a:t>
            </a:r>
            <a:r>
              <a:rPr lang="en-US" sz="2400" dirty="0"/>
              <a:t>0%+80%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160420" y="1207501"/>
            <a:ext cx="7726279" cy="886159"/>
          </a:xfrm>
        </p:spPr>
        <p:txBody>
          <a:bodyPr/>
          <a:lstStyle/>
          <a:p>
            <a:pPr eaLnBrk="1" hangingPunct="1"/>
            <a:r>
              <a:rPr lang="en-US" sz="4000" dirty="0"/>
              <a:t>M95</a:t>
            </a:r>
            <a:endParaRPr lang="ru-RU" sz="4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51017" y="2375152"/>
            <a:ext cx="6132850" cy="4176712"/>
            <a:chOff x="1931988" y="1893888"/>
            <a:chExt cx="6132850" cy="4176712"/>
          </a:xfrm>
        </p:grpSpPr>
        <p:pic>
          <p:nvPicPr>
            <p:cNvPr id="39938" name="Picture 6" descr="m95_cf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31988" y="1893888"/>
              <a:ext cx="5327650" cy="417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21356960" flipH="1">
              <a:off x="3425048" y="2417885"/>
              <a:ext cx="4639790" cy="2079708"/>
            </a:xfrm>
            <a:prstGeom prst="rect">
              <a:avLst/>
            </a:prstGeom>
          </p:spPr>
        </p:pic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37458" y="1154871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SBb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20%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021" y="107119"/>
            <a:ext cx="8006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Галактики з нечіткою структурою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333375" y="1136650"/>
            <a:ext cx="8545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Числа </a:t>
            </a:r>
            <a:r>
              <a:rPr lang="ru-RU" sz="2400" b="1" dirty="0" err="1"/>
              <a:t>Фібоначчі</a:t>
            </a:r>
            <a:r>
              <a:rPr lang="ru-RU" sz="2400" b="1" dirty="0"/>
              <a:t>:</a:t>
            </a:r>
          </a:p>
          <a:p>
            <a:r>
              <a:rPr lang="ru-RU" sz="2400" dirty="0"/>
              <a:t>1; 1; 2; 3; 5; 8; 13; 21; 34; 55; 89; 144…           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n</a:t>
            </a:r>
            <a:r>
              <a:rPr lang="ru-RU" sz="2400" baseline="-25000" dirty="0"/>
              <a:t>+1</a:t>
            </a:r>
            <a:r>
              <a:rPr lang="ru-RU" sz="2400" dirty="0"/>
              <a:t> =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n</a:t>
            </a:r>
            <a:r>
              <a:rPr lang="ru-RU" sz="2400" dirty="0"/>
              <a:t>+</a:t>
            </a:r>
            <a:r>
              <a:rPr lang="en-US" sz="2400" i="1" dirty="0" err="1"/>
              <a:t>F</a:t>
            </a:r>
            <a:r>
              <a:rPr lang="en-US" sz="2400" baseline="-25000" dirty="0" err="1"/>
              <a:t>n</a:t>
            </a:r>
            <a:r>
              <a:rPr lang="ru-RU" sz="2400" baseline="-25000" dirty="0"/>
              <a:t>-1</a:t>
            </a:r>
            <a:endParaRPr lang="ru-RU" sz="2400" baseline="30000" dirty="0"/>
          </a:p>
          <a:p>
            <a:endParaRPr lang="ru-RU" sz="2400" dirty="0"/>
          </a:p>
        </p:txBody>
      </p:sp>
      <p:pic>
        <p:nvPicPr>
          <p:cNvPr id="6" name="Рисунок 5" descr="D:\Math-MAH\2016-17\Опря\images\300px-FibonacciBlock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859" y="4791075"/>
            <a:ext cx="31892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 flipV="1">
            <a:off x="5213684" y="2774740"/>
            <a:ext cx="3665266" cy="2315782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3375" y="1998663"/>
            <a:ext cx="538031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err="1">
                <a:latin typeface="Calibri" pitchFamily="34" charset="0"/>
              </a:rPr>
              <a:t>Сумми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квадратів</a:t>
            </a:r>
            <a:r>
              <a:rPr lang="ru-RU" sz="2800" dirty="0">
                <a:latin typeface="Calibri" pitchFamily="34" charset="0"/>
              </a:rPr>
              <a:t> чисел </a:t>
            </a:r>
            <a:r>
              <a:rPr lang="ru-RU" sz="2800" dirty="0" err="1">
                <a:latin typeface="Calibri" pitchFamily="34" charset="0"/>
              </a:rPr>
              <a:t>Фібоначчі</a:t>
            </a:r>
            <a:r>
              <a:rPr lang="ru-RU" sz="2800" dirty="0">
                <a:latin typeface="Calibri" pitchFamily="34" charset="0"/>
              </a:rPr>
              <a:t>:</a:t>
            </a:r>
          </a:p>
          <a:p>
            <a:r>
              <a:rPr lang="ru-RU" sz="2800" dirty="0">
                <a:latin typeface="Calibri" pitchFamily="34" charset="0"/>
              </a:rPr>
              <a:t>1+1+4 = 6 = 2∙3</a:t>
            </a:r>
            <a:endParaRPr lang="uk-UA" sz="2800" dirty="0">
              <a:latin typeface="Calibri" pitchFamily="34" charset="0"/>
            </a:endParaRPr>
          </a:p>
          <a:p>
            <a:r>
              <a:rPr lang="ru-RU" sz="2800" dirty="0">
                <a:latin typeface="Calibri" pitchFamily="34" charset="0"/>
              </a:rPr>
              <a:t>1+1+4+9 = 15 = 3∙5</a:t>
            </a:r>
            <a:endParaRPr lang="uk-UA" sz="2800" dirty="0">
              <a:latin typeface="Calibri" pitchFamily="34" charset="0"/>
            </a:endParaRPr>
          </a:p>
          <a:p>
            <a:r>
              <a:rPr lang="ru-RU" sz="2800" dirty="0">
                <a:latin typeface="Calibri" pitchFamily="34" charset="0"/>
              </a:rPr>
              <a:t>1+1+4+9+25 = 40 = 5∙8</a:t>
            </a:r>
            <a:endParaRPr lang="uk-UA" sz="2800" dirty="0">
              <a:latin typeface="Calibri" pitchFamily="34" charset="0"/>
            </a:endParaRPr>
          </a:p>
          <a:p>
            <a:r>
              <a:rPr lang="ru-RU" sz="2800" dirty="0">
                <a:latin typeface="Calibri" pitchFamily="34" charset="0"/>
              </a:rPr>
              <a:t>1+1+4+9+25+64 = 104 = 8∙13</a:t>
            </a:r>
          </a:p>
        </p:txBody>
      </p:sp>
      <p:sp>
        <p:nvSpPr>
          <p:cNvPr id="16390" name="TextBox 18"/>
          <p:cNvSpPr txBox="1">
            <a:spLocks noChangeArrowheads="1"/>
          </p:cNvSpPr>
          <p:nvPr/>
        </p:nvSpPr>
        <p:spPr bwMode="auto">
          <a:xfrm>
            <a:off x="5833228" y="5345905"/>
            <a:ext cx="27162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dirty="0"/>
              <a:t>Золота спіраль Фібоначчі</a:t>
            </a:r>
            <a:endParaRPr lang="en-CA" sz="2400" dirty="0"/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236538" y="100013"/>
            <a:ext cx="7886700" cy="771525"/>
          </a:xfrm>
        </p:spPr>
        <p:txBody>
          <a:bodyPr/>
          <a:lstStyle/>
          <a:p>
            <a:r>
              <a:rPr lang="uk-UA" dirty="0"/>
              <a:t>Передісторія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3375" y="4363453"/>
            <a:ext cx="4577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Наочне геометричне представлення: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0" y="10444"/>
            <a:ext cx="7886700" cy="882650"/>
          </a:xfrm>
        </p:spPr>
        <p:txBody>
          <a:bodyPr/>
          <a:lstStyle/>
          <a:p>
            <a:pPr eaLnBrk="1" hangingPunct="1"/>
            <a:r>
              <a:rPr lang="en-US" sz="4000" dirty="0"/>
              <a:t>NGC524</a:t>
            </a:r>
            <a:endParaRPr lang="ru-RU" sz="4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03400" y="1488910"/>
            <a:ext cx="6054725" cy="4751388"/>
            <a:chOff x="1803400" y="1488910"/>
            <a:chExt cx="6054725" cy="4751388"/>
          </a:xfrm>
        </p:grpSpPr>
        <p:pic>
          <p:nvPicPr>
            <p:cNvPr id="40962" name="Picture 4" descr="NGC5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03400" y="1488910"/>
              <a:ext cx="6054725" cy="475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10800000" flipH="1">
              <a:off x="1944064" y="3233304"/>
              <a:ext cx="4175382" cy="1980980"/>
            </a:xfrm>
            <a:prstGeom prst="rect">
              <a:avLst/>
            </a:prstGeom>
          </p:spPr>
        </p:pic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5108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SOa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0%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0" y="48376"/>
            <a:ext cx="7886700" cy="797113"/>
          </a:xfrm>
        </p:spPr>
        <p:txBody>
          <a:bodyPr/>
          <a:lstStyle/>
          <a:p>
            <a:pPr eaLnBrk="1" hangingPunct="1"/>
            <a:r>
              <a:rPr lang="en-US" sz="4000" dirty="0"/>
              <a:t>M33</a:t>
            </a:r>
            <a:endParaRPr lang="ru-RU" sz="4000" dirty="0"/>
          </a:p>
        </p:txBody>
      </p:sp>
      <p:pic>
        <p:nvPicPr>
          <p:cNvPr id="41986" name="Picture 5" descr="M33-Subaru-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775" y="2257425"/>
            <a:ext cx="547211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8948681" flipH="1" flipV="1">
            <a:off x="1748146" y="3384376"/>
            <a:ext cx="4361423" cy="1658061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682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 err="1"/>
              <a:t>SAc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40%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0" y="26267"/>
            <a:ext cx="7886700" cy="845065"/>
          </a:xfrm>
        </p:spPr>
        <p:txBody>
          <a:bodyPr/>
          <a:lstStyle/>
          <a:p>
            <a:pPr eaLnBrk="1" hangingPunct="1"/>
            <a:r>
              <a:rPr lang="en-US" sz="4000" dirty="0"/>
              <a:t>NGC4622</a:t>
            </a:r>
            <a:endParaRPr lang="ru-RU" sz="4000" dirty="0"/>
          </a:p>
        </p:txBody>
      </p:sp>
      <p:pic>
        <p:nvPicPr>
          <p:cNvPr id="43010" name="Picture 4" descr="NGC4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013" y="1749425"/>
            <a:ext cx="44704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0800000" flipH="1">
            <a:off x="2239840" y="3303028"/>
            <a:ext cx="3694271" cy="2006783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75020" y="14492"/>
            <a:ext cx="35108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/>
              <a:t>Тип галактики: </a:t>
            </a:r>
            <a:r>
              <a:rPr lang="en-US" sz="2400" dirty="0"/>
              <a:t>Sac</a:t>
            </a:r>
            <a:r>
              <a:rPr lang="uk-UA" sz="2400" dirty="0"/>
              <a:t>; </a:t>
            </a:r>
          </a:p>
          <a:p>
            <a:r>
              <a:rPr lang="uk-UA" sz="2400" dirty="0"/>
              <a:t>співпадіння форми: </a:t>
            </a:r>
            <a:r>
              <a:rPr lang="en-US" sz="2400" dirty="0"/>
              <a:t>0%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95517"/>
          </a:xfrm>
        </p:spPr>
        <p:txBody>
          <a:bodyPr/>
          <a:lstStyle/>
          <a:p>
            <a:r>
              <a:rPr lang="ru-RU" sz="4000" dirty="0"/>
              <a:t>Мета і задач</a:t>
            </a:r>
            <a:r>
              <a:rPr lang="uk-UA" sz="4000" dirty="0"/>
              <a:t>і</a:t>
            </a:r>
            <a:r>
              <a:rPr lang="ru-RU" sz="4000" dirty="0"/>
              <a:t>  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167346" y="1143000"/>
            <a:ext cx="8934450" cy="5346700"/>
          </a:xfrm>
        </p:spPr>
        <p:txBody>
          <a:bodyPr/>
          <a:lstStyle/>
          <a:p>
            <a:pPr marL="0" indent="0">
              <a:lnSpc>
                <a:spcPct val="70000"/>
              </a:lnSpc>
              <a:buFont typeface="Arial" charset="0"/>
              <a:buNone/>
              <a:defRPr/>
            </a:pPr>
            <a:r>
              <a:rPr lang="uk-UA" sz="2400" u="sng" dirty="0"/>
              <a:t>Мета проекту</a:t>
            </a:r>
            <a:r>
              <a:rPr lang="uk-UA" sz="2400" dirty="0"/>
              <a:t>: виявити, який відсоток галактик відповідає за формою спіралі Фібоначчі та спробувати знайти цьому пояснення.</a:t>
            </a:r>
            <a:r>
              <a:rPr lang="ru-RU" sz="2400" dirty="0"/>
              <a:t> </a:t>
            </a:r>
          </a:p>
          <a:p>
            <a:pPr marL="0" indent="0">
              <a:lnSpc>
                <a:spcPct val="70000"/>
              </a:lnSpc>
              <a:buFont typeface="Arial" charset="0"/>
              <a:buNone/>
              <a:defRPr/>
            </a:pPr>
            <a:endParaRPr lang="ru-RU" sz="2000" dirty="0"/>
          </a:p>
          <a:p>
            <a:pPr marL="0" indent="0">
              <a:lnSpc>
                <a:spcPct val="70000"/>
              </a:lnSpc>
              <a:buFont typeface="Arial" charset="0"/>
              <a:buNone/>
              <a:defRPr/>
            </a:pPr>
            <a:r>
              <a:rPr lang="uk-UA" sz="2400" u="sng" dirty="0"/>
              <a:t>Задачі</a:t>
            </a:r>
            <a:r>
              <a:rPr lang="uk-UA" sz="2400" dirty="0"/>
              <a:t>: </a:t>
            </a:r>
          </a:p>
          <a:p>
            <a:pPr>
              <a:lnSpc>
                <a:spcPct val="70000"/>
              </a:lnSpc>
              <a:defRPr/>
            </a:pPr>
            <a:r>
              <a:rPr lang="uk-UA" sz="2400" dirty="0"/>
              <a:t>Вивчити теоретичний матеріал щодо класифікації галактик; підібрати космічні знімки галактик для аналізу.</a:t>
            </a:r>
          </a:p>
          <a:p>
            <a:pPr>
              <a:lnSpc>
                <a:spcPct val="70000"/>
              </a:lnSpc>
              <a:defRPr/>
            </a:pPr>
            <a:r>
              <a:rPr lang="uk-UA" sz="2400" dirty="0"/>
              <a:t>Накласти зображення спіралі Фібоначчі на зображення галактик, підбираючи співвідношення осей згідно до просторової орієнтації галактики.</a:t>
            </a:r>
          </a:p>
          <a:p>
            <a:pPr>
              <a:lnSpc>
                <a:spcPct val="70000"/>
              </a:lnSpc>
              <a:defRPr/>
            </a:pPr>
            <a:r>
              <a:rPr lang="uk-UA" sz="2400" dirty="0"/>
              <a:t>Виявити, на скільки відсотків кожна з галактик за формою спіралей відповідає спіралі Фібоначчі.</a:t>
            </a:r>
          </a:p>
          <a:p>
            <a:pPr>
              <a:lnSpc>
                <a:spcPct val="70000"/>
              </a:lnSpc>
              <a:defRPr/>
            </a:pPr>
            <a:r>
              <a:rPr lang="uk-UA" sz="2400" dirty="0"/>
              <a:t>Виявити закономірності, узагальнити результат та спробувати знайти йому теоретичне пояснення. </a:t>
            </a:r>
          </a:p>
          <a:p>
            <a:pPr marL="0" indent="0">
              <a:lnSpc>
                <a:spcPct val="70000"/>
              </a:lnSpc>
              <a:buNone/>
              <a:defRPr/>
            </a:pPr>
            <a:endParaRPr lang="uk-UA" sz="2400" dirty="0"/>
          </a:p>
          <a:p>
            <a:pPr marL="0" indent="0">
              <a:lnSpc>
                <a:spcPct val="100000"/>
              </a:lnSpc>
              <a:buFont typeface="Arial" charset="0"/>
              <a:buNone/>
              <a:defRPr/>
            </a:pPr>
            <a:r>
              <a:rPr lang="uk-UA" sz="2400" u="sng" dirty="0"/>
              <a:t>Актуальність</a:t>
            </a:r>
            <a:r>
              <a:rPr lang="uk-UA" sz="2400" dirty="0"/>
              <a:t>: на даний момент немає системних досліджень відповідності форми рукавів спіральних галактик спіралі Фібоначчі.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15303" y="76200"/>
            <a:ext cx="7886700" cy="962025"/>
          </a:xfrm>
        </p:spPr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галактик </a:t>
            </a:r>
          </a:p>
        </p:txBody>
      </p:sp>
      <p:pic>
        <p:nvPicPr>
          <p:cNvPr id="1843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859546"/>
            <a:ext cx="8077200" cy="4476750"/>
          </a:xfrm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794250" y="2040521"/>
            <a:ext cx="366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Спіральні галактики без бару</a:t>
            </a:r>
            <a:endParaRPr lang="en-CA">
              <a:solidFill>
                <a:schemeClr val="bg1"/>
              </a:solidFill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4917439" y="5786582"/>
            <a:ext cx="323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Спіральні галактики з баром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892300" y="4691646"/>
            <a:ext cx="266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Лінзовидні галактики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5847" y="121394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Камертон Хаббла</a:t>
            </a:r>
            <a:endParaRPr lang="uk-U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uk-UA" dirty="0"/>
              <a:t>   Матеріали </a:t>
            </a:r>
            <a:endParaRPr lang="ru-RU" dirty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628650" y="1280197"/>
            <a:ext cx="7886700" cy="4029743"/>
          </a:xfrm>
        </p:spPr>
        <p:txBody>
          <a:bodyPr/>
          <a:lstStyle/>
          <a:p>
            <a:r>
              <a:rPr lang="ru-RU" dirty="0" err="1"/>
              <a:t>Спіраль</a:t>
            </a:r>
            <a:r>
              <a:rPr lang="ru-RU" dirty="0"/>
              <a:t> </a:t>
            </a:r>
            <a:r>
              <a:rPr lang="ru-RU" dirty="0" err="1"/>
              <a:t>Фібоначчі</a:t>
            </a:r>
            <a:r>
              <a:rPr lang="ru-RU" dirty="0"/>
              <a:t> на </a:t>
            </a:r>
            <a:r>
              <a:rPr lang="ru-RU" dirty="0" err="1"/>
              <a:t>прозорому</a:t>
            </a:r>
            <a:r>
              <a:rPr lang="ru-RU" dirty="0"/>
              <a:t> </a:t>
            </a:r>
            <a:r>
              <a:rPr lang="ru-RU" dirty="0" err="1"/>
              <a:t>фоні</a:t>
            </a:r>
            <a:r>
              <a:rPr lang="ru-RU" dirty="0"/>
              <a:t>; </a:t>
            </a:r>
          </a:p>
          <a:p>
            <a:r>
              <a:rPr lang="ru-RU" dirty="0" err="1"/>
              <a:t>Знімки</a:t>
            </a:r>
            <a:r>
              <a:rPr lang="ru-RU" dirty="0"/>
              <a:t> </a:t>
            </a:r>
            <a:r>
              <a:rPr lang="ru-RU" dirty="0" err="1"/>
              <a:t>спіральних</a:t>
            </a:r>
            <a:r>
              <a:rPr lang="ru-RU" dirty="0"/>
              <a:t> галактик: </a:t>
            </a:r>
          </a:p>
          <a:p>
            <a:pPr lvl="1"/>
            <a:r>
              <a:rPr lang="ru-RU" dirty="0"/>
              <a:t>5 </a:t>
            </a:r>
            <a:r>
              <a:rPr lang="ru-RU" dirty="0" err="1"/>
              <a:t>одиночних</a:t>
            </a:r>
            <a:r>
              <a:rPr lang="ru-RU" dirty="0"/>
              <a:t> галактик без бару</a:t>
            </a:r>
          </a:p>
          <a:p>
            <a:pPr lvl="1"/>
            <a:r>
              <a:rPr lang="ru-RU" dirty="0"/>
              <a:t>8 галактик з баром </a:t>
            </a:r>
          </a:p>
          <a:p>
            <a:pPr lvl="1"/>
            <a:r>
              <a:rPr lang="ru-RU" dirty="0"/>
              <a:t>5 галактик,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у склад </a:t>
            </a:r>
            <a:r>
              <a:rPr lang="ru-RU" dirty="0" err="1"/>
              <a:t>інших</a:t>
            </a:r>
            <a:r>
              <a:rPr lang="ru-RU" dirty="0"/>
              <a:t> систем</a:t>
            </a:r>
          </a:p>
          <a:p>
            <a:pPr lvl="1"/>
            <a:r>
              <a:rPr lang="ru-RU" dirty="0"/>
              <a:t>4 галактики,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чіткої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  <a:p>
            <a:r>
              <a:rPr lang="ru-RU" dirty="0"/>
              <a:t>Нитка 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спірального</a:t>
            </a:r>
            <a:r>
              <a:rPr lang="ru-RU" dirty="0"/>
              <a:t> рукава,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співпадає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спіраллю</a:t>
            </a:r>
            <a:r>
              <a:rPr lang="ru-RU" dirty="0"/>
              <a:t> </a:t>
            </a:r>
            <a:r>
              <a:rPr lang="ru-RU" dirty="0" err="1"/>
              <a:t>Фібоначчі</a:t>
            </a:r>
            <a:r>
              <a:rPr lang="ru-RU" dirty="0"/>
              <a:t>.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98" y="5069335"/>
            <a:ext cx="2174207" cy="16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7295" y="5069335"/>
            <a:ext cx="1801260" cy="16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4045" y="5069335"/>
            <a:ext cx="2238843" cy="16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NGC5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8378" y="5069335"/>
            <a:ext cx="2139729" cy="16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dirty="0"/>
              <a:t>   Х</a:t>
            </a:r>
            <a:r>
              <a:rPr lang="uk-UA" dirty="0"/>
              <a:t>і</a:t>
            </a:r>
            <a:r>
              <a:rPr lang="ru-RU" dirty="0"/>
              <a:t>д </a:t>
            </a:r>
            <a:r>
              <a:rPr lang="ru-RU" dirty="0" err="1"/>
              <a:t>роботи</a:t>
            </a:r>
            <a:endParaRPr lang="ru-RU" dirty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55933" y="1591260"/>
            <a:ext cx="8659729" cy="43513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2400" b="1" dirty="0"/>
              <a:t>1.</a:t>
            </a:r>
            <a:r>
              <a:rPr lang="uk-UA" sz="2400" dirty="0"/>
              <a:t> Накладалася спіраль Фібоначчі на зображення галактик.</a:t>
            </a:r>
          </a:p>
          <a:p>
            <a:pPr marL="0" indent="0">
              <a:buFont typeface="Arial" charset="0"/>
              <a:buNone/>
            </a:pPr>
            <a:r>
              <a:rPr lang="uk-UA" sz="2400" b="1" dirty="0"/>
              <a:t>2.</a:t>
            </a:r>
            <a:r>
              <a:rPr lang="uk-UA" sz="2400" dirty="0"/>
              <a:t> Підбиралися: </a:t>
            </a:r>
          </a:p>
          <a:p>
            <a:pPr marL="0" indent="0">
              <a:buFont typeface="Arial" charset="0"/>
              <a:buNone/>
            </a:pPr>
            <a:r>
              <a:rPr lang="uk-UA" sz="2400" dirty="0"/>
              <a:t>	- напрямок розгортання спіралі, </a:t>
            </a:r>
          </a:p>
          <a:p>
            <a:pPr marL="0" indent="0">
              <a:buFont typeface="Arial" charset="0"/>
              <a:buNone/>
            </a:pPr>
            <a:r>
              <a:rPr lang="uk-UA" sz="2400" dirty="0"/>
              <a:t>	- масштаб, </a:t>
            </a:r>
          </a:p>
          <a:p>
            <a:pPr marL="0" indent="0">
              <a:buFont typeface="Arial" charset="0"/>
              <a:buNone/>
            </a:pPr>
            <a:r>
              <a:rPr lang="uk-UA" sz="2400" dirty="0"/>
              <a:t>	- положення спіралі відносно центру галактики, </a:t>
            </a:r>
          </a:p>
          <a:p>
            <a:pPr marL="0" indent="0">
              <a:buFont typeface="Arial" charset="0"/>
              <a:buNone/>
            </a:pPr>
            <a:r>
              <a:rPr lang="uk-UA" sz="2400" dirty="0"/>
              <a:t>	- співвідношення висоти та ширини спіралі відповідно до нахилу галактики у просторі.</a:t>
            </a:r>
          </a:p>
          <a:p>
            <a:pPr marL="0" indent="0">
              <a:buFont typeface="Arial" charset="0"/>
              <a:buNone/>
            </a:pPr>
            <a:r>
              <a:rPr lang="uk-UA" sz="2400" b="1" dirty="0"/>
              <a:t>3.</a:t>
            </a:r>
            <a:r>
              <a:rPr lang="uk-UA" sz="2400" dirty="0"/>
              <a:t> Вимірювалася частина рукава, що співпадає зі спіраллю з точністю до 5%.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88681"/>
          </a:xfrm>
        </p:spPr>
        <p:txBody>
          <a:bodyPr/>
          <a:lstStyle/>
          <a:p>
            <a:r>
              <a:rPr lang="uk-UA" dirty="0"/>
              <a:t>  Результати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25126" y="988681"/>
            <a:ext cx="3305929" cy="2435391"/>
            <a:chOff x="1212937" y="2071214"/>
            <a:chExt cx="6010820" cy="4005736"/>
          </a:xfrm>
        </p:grpSpPr>
        <p:pic>
          <p:nvPicPr>
            <p:cNvPr id="8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2775" y="2071214"/>
              <a:ext cx="5340982" cy="4005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1873454" flipV="1">
              <a:off x="1212937" y="3078448"/>
              <a:ext cx="4677927" cy="15585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244167" y="3438210"/>
            <a:ext cx="223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Галактики без бару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264591" y="513374"/>
            <a:ext cx="3515643" cy="2910698"/>
            <a:chOff x="1914525" y="1392238"/>
            <a:chExt cx="5967069" cy="4940300"/>
          </a:xfrm>
        </p:grpSpPr>
        <p:pic>
          <p:nvPicPr>
            <p:cNvPr id="14" name="Picture 4" descr="M8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14525" y="1392238"/>
              <a:ext cx="5540375" cy="494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2048933" flipH="1" flipV="1">
              <a:off x="2619959" y="3592114"/>
              <a:ext cx="5261635" cy="2465417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5277569" y="3438210"/>
            <a:ext cx="215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Галактики з баром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881814" y="4006911"/>
            <a:ext cx="2949241" cy="2314389"/>
            <a:chOff x="1803400" y="1488910"/>
            <a:chExt cx="6054725" cy="4751388"/>
          </a:xfrm>
        </p:grpSpPr>
        <p:pic>
          <p:nvPicPr>
            <p:cNvPr id="18" name="Picture 4" descr="NGC5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03400" y="1488910"/>
              <a:ext cx="6054725" cy="475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10800000" flipH="1">
              <a:off x="1944064" y="3233304"/>
              <a:ext cx="4175382" cy="198098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65864" y="6336003"/>
            <a:ext cx="370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Галактики з нечіткою структурою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277569" y="3975315"/>
            <a:ext cx="2470768" cy="2426593"/>
            <a:chOff x="1816100" y="1401763"/>
            <a:chExt cx="5530314" cy="5431438"/>
          </a:xfrm>
        </p:grpSpPr>
        <p:pic>
          <p:nvPicPr>
            <p:cNvPr id="25" name="Рисунок 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16100" y="1401763"/>
              <a:ext cx="5511800" cy="517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19386630" flipH="1" flipV="1">
              <a:off x="4801489" y="2230530"/>
              <a:ext cx="2544925" cy="89431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rot="2778809" flipH="1" flipV="1">
              <a:off x="2550682" y="4557204"/>
              <a:ext cx="2832171" cy="1719823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619748" y="6332391"/>
            <a:ext cx="452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Галактики, що входять у складу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151557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88681"/>
          </a:xfrm>
        </p:spPr>
        <p:txBody>
          <a:bodyPr/>
          <a:lstStyle/>
          <a:p>
            <a:r>
              <a:rPr lang="uk-UA" dirty="0"/>
              <a:t>  Результати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758" y="3250618"/>
            <a:ext cx="8710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63225"/>
              </p:ext>
            </p:extLst>
          </p:nvPr>
        </p:nvGraphicFramePr>
        <p:xfrm>
          <a:off x="1060754" y="988681"/>
          <a:ext cx="6962274" cy="5070908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81137">
                  <a:extLst>
                    <a:ext uri="{9D8B030D-6E8A-4147-A177-3AD203B41FA5}">
                      <a16:colId xmlns:a16="http://schemas.microsoft.com/office/drawing/2014/main" val="4264097117"/>
                    </a:ext>
                  </a:extLst>
                </a:gridCol>
                <a:gridCol w="3481137">
                  <a:extLst>
                    <a:ext uri="{9D8B030D-6E8A-4147-A177-3AD203B41FA5}">
                      <a16:colId xmlns:a16="http://schemas.microsoft.com/office/drawing/2014/main" val="3877547772"/>
                    </a:ext>
                  </a:extLst>
                </a:gridCol>
              </a:tblGrid>
              <a:tr h="1001027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Група галактик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Відповідність спіралі Фібоначчі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165851"/>
                  </a:ext>
                </a:extLst>
              </a:tr>
              <a:tr h="1001027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Одиночні галактики без бару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80-100%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388101"/>
                  </a:ext>
                </a:extLst>
              </a:tr>
              <a:tr h="1001027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Одиночні галактики з баром (крім </a:t>
                      </a:r>
                      <a:r>
                        <a:rPr lang="en-US" sz="2400" dirty="0"/>
                        <a:t>NGC1232</a:t>
                      </a:r>
                      <a:r>
                        <a:rPr lang="uk-UA" sz="24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50-90%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811746"/>
                  </a:ext>
                </a:extLst>
              </a:tr>
              <a:tr h="1001027">
                <a:tc>
                  <a:txBody>
                    <a:bodyPr/>
                    <a:lstStyle/>
                    <a:p>
                      <a:r>
                        <a:rPr lang="uk-UA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Такі, що входять до складу систем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50-90%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2826484"/>
                  </a:ext>
                </a:extLst>
              </a:tr>
              <a:tr h="1001027">
                <a:tc>
                  <a:txBody>
                    <a:bodyPr/>
                    <a:lstStyle/>
                    <a:p>
                      <a:r>
                        <a:rPr lang="uk-UA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Галактики з нечіткою структурою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0-40%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9075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1379" y="6343552"/>
            <a:ext cx="788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</a:t>
            </a:r>
            <a:r>
              <a:rPr lang="uk-UA" dirty="0"/>
              <a:t>і розглянуті у проекті галактики містяться у Додатках, після Висновків</a:t>
            </a:r>
          </a:p>
        </p:txBody>
      </p:sp>
    </p:spTree>
    <p:extLst>
      <p:ext uri="{BB962C8B-B14F-4D97-AF65-F5344CB8AC3E}">
        <p14:creationId xmlns:p14="http://schemas.microsoft.com/office/powerpoint/2010/main" val="1490978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764</Words>
  <Application>Microsoft Office PowerPoint</Application>
  <PresentationFormat>Экран (4:3)</PresentationFormat>
  <Paragraphs>143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Спіральні галактики та золота спіраль Фібоначчі</vt:lpstr>
      <vt:lpstr>Передісторія </vt:lpstr>
      <vt:lpstr>Передісторія </vt:lpstr>
      <vt:lpstr>Мета і задачі  </vt:lpstr>
      <vt:lpstr>Класифікація галактик </vt:lpstr>
      <vt:lpstr>   Матеріали </vt:lpstr>
      <vt:lpstr>   Хід роботи</vt:lpstr>
      <vt:lpstr>  Результати</vt:lpstr>
      <vt:lpstr>  Результати</vt:lpstr>
      <vt:lpstr>Висновки</vt:lpstr>
      <vt:lpstr>Додатки</vt:lpstr>
      <vt:lpstr>RX J1140.1+0307</vt:lpstr>
      <vt:lpstr>NGC 4414</vt:lpstr>
      <vt:lpstr>M81</vt:lpstr>
      <vt:lpstr>M74</vt:lpstr>
      <vt:lpstr>M101</vt:lpstr>
      <vt:lpstr>NGC 6814</vt:lpstr>
      <vt:lpstr>NGC 1566</vt:lpstr>
      <vt:lpstr>NGC 1365</vt:lpstr>
      <vt:lpstr>M83</vt:lpstr>
      <vt:lpstr>NGC 6217</vt:lpstr>
      <vt:lpstr>NGC 1300</vt:lpstr>
      <vt:lpstr>NGC6946</vt:lpstr>
      <vt:lpstr>NGC1232</vt:lpstr>
      <vt:lpstr>M51</vt:lpstr>
      <vt:lpstr>NGC 2207</vt:lpstr>
      <vt:lpstr>Arp 273</vt:lpstr>
      <vt:lpstr>Arp 271 та NGC 5427</vt:lpstr>
      <vt:lpstr>M95</vt:lpstr>
      <vt:lpstr>NGC524</vt:lpstr>
      <vt:lpstr>M33</vt:lpstr>
      <vt:lpstr>NGC4622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Virnina</dc:creator>
  <cp:lastModifiedBy>Natalia Virnina</cp:lastModifiedBy>
  <cp:revision>87</cp:revision>
  <dcterms:created xsi:type="dcterms:W3CDTF">2017-01-16T09:54:36Z</dcterms:created>
  <dcterms:modified xsi:type="dcterms:W3CDTF">2017-04-17T15:15:02Z</dcterms:modified>
</cp:coreProperties>
</file>