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38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AD4DB3-9030-42CC-AD29-6DB8F065A84C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48863C-8143-4E7B-8A89-87F05FCD3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24DB-1A90-48E8-96C5-F4EFDFFA3AF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3FDC-5CD7-4EE3-9F53-B69B95D62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857BE-0AA6-48CE-9DB3-319C18A9E3FA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930F3-31DE-4DA7-B3CE-45616E66E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167A7-A22F-496D-B30E-1DC629669562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EDF4-9642-4A92-BFB2-2E6588E05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4F0EE2-FE19-4DC0-9810-3E223077F11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D364C4-D008-47CC-8FF4-798AE3CC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7CBC-8740-4846-8BCB-3A1E1F21EA49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BF34-28A8-4B80-A3A9-CFCD5A6B36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4A52BF-3575-4081-9204-03392E333191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9FB79C-B438-44D1-A305-B4C07292D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9540-B99A-4356-A1EE-CCDD1A16B192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604AC-488E-4412-90C7-E7F83EDB4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92E23C-109D-48D9-93B5-14EAFCB0CD3A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3472E8-C2FC-4F50-AEFB-2171EAF1C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F03618-DD01-4B10-986E-5749AD63254F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E4E0BB-855A-422E-B87F-787ED8247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1B89B-B96E-4B76-B2F1-ACD23BA452B0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4F902A-45AF-43C5-B6BA-2B081B9F2F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18EB67B-7501-45ED-8681-8F0715D91F54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918B686-596F-4DE5-96A4-8264A4171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22" r:id="rId5"/>
    <p:sldLayoutId id="2147483717" r:id="rId6"/>
    <p:sldLayoutId id="2147483723" r:id="rId7"/>
    <p:sldLayoutId id="2147483724" r:id="rId8"/>
    <p:sldLayoutId id="2147483725" r:id="rId9"/>
    <p:sldLayoutId id="2147483716" r:id="rId10"/>
    <p:sldLayoutId id="2147483715" r:id="rId11"/>
  </p:sldLayoutIdLst>
  <p:transition spd="med"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F4259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3789363"/>
            <a:ext cx="4071938" cy="1871662"/>
          </a:xfrm>
        </p:spPr>
        <p:txBody>
          <a:bodyPr/>
          <a:lstStyle/>
          <a:p>
            <a:pPr marL="26988" eaLnBrk="1" hangingPunct="1"/>
            <a: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  <a:t>Виконала: Назаренко Яна Володимирівна </a:t>
            </a:r>
            <a:b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  <a:t>учениця 10 класу </a:t>
            </a:r>
            <a:b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  <a:t>Богодухівського колегіуму №2 </a:t>
            </a:r>
            <a:b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  <a:t>Богодухівської районної ради</a:t>
            </a:r>
          </a:p>
          <a:p>
            <a:pPr marL="26988" eaLnBrk="1" hangingPunct="1"/>
            <a:r>
              <a:rPr lang="uk-UA" sz="2000" smtClean="0">
                <a:solidFill>
                  <a:schemeClr val="tx1"/>
                </a:solidFill>
                <a:latin typeface="Times New Roman" pitchFamily="18" charset="0"/>
              </a:rPr>
              <a:t>Харківської області</a:t>
            </a:r>
            <a:r>
              <a:rPr lang="uk-UA" sz="16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uk-UA" sz="1600" smtClean="0">
                <a:solidFill>
                  <a:schemeClr val="tx1"/>
                </a:solidFill>
                <a:latin typeface="Times New Roman" pitchFamily="18" charset="0"/>
              </a:rPr>
            </a:br>
            <a:endParaRPr lang="uk-UA" sz="160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26988" eaLnBrk="1" hangingPunct="1"/>
            <a:r>
              <a:rPr lang="uk-UA" sz="1600" smtClean="0">
                <a:solidFill>
                  <a:schemeClr val="tx1"/>
                </a:solidFill>
              </a:rPr>
              <a:t/>
            </a:r>
            <a:br>
              <a:rPr lang="uk-UA" sz="1600" smtClean="0">
                <a:solidFill>
                  <a:schemeClr val="tx1"/>
                </a:solidFill>
              </a:rPr>
            </a:br>
            <a:endParaRPr lang="uk-UA" sz="1600" smtClean="0">
              <a:solidFill>
                <a:schemeClr val="tx1"/>
              </a:solidFill>
            </a:endParaRPr>
          </a:p>
          <a:p>
            <a:pPr marL="26988" eaLnBrk="1" hangingPunct="1"/>
            <a:endParaRPr lang="ru-RU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38" y="428625"/>
            <a:ext cx="7315200" cy="17145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90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Богодухів у житті та творчості     Миколи Хвильового</a:t>
            </a:r>
            <a:r>
              <a:rPr lang="uk-UA" sz="3900" smtClean="0">
                <a:solidFill>
                  <a:srgbClr val="0D0D0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3900" smtClean="0">
              <a:solidFill>
                <a:srgbClr val="0D0D0D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315" name="Picture 2" descr="C:\Users\Hozya\Desktop\Mikola_Hvilov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2214563"/>
            <a:ext cx="285750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142875"/>
            <a:ext cx="4851400" cy="571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857250" y="142875"/>
            <a:ext cx="8077200" cy="7000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700" smtClean="0">
                <a:solidFill>
                  <a:schemeClr val="tx2"/>
                </a:solidFill>
                <a:latin typeface="Times New Roman" pitchFamily="18" charset="0"/>
              </a:rPr>
              <a:t>Події описані в цьому оповіданні відбуваються на </a:t>
            </a:r>
            <a:r>
              <a:rPr lang="ru-RU" sz="1700" i="1" smtClean="0">
                <a:solidFill>
                  <a:schemeClr val="tx2"/>
                </a:solidFill>
                <a:latin typeface="Times New Roman" pitchFamily="18" charset="0"/>
              </a:rPr>
              <a:t>Слобожанщині</a:t>
            </a:r>
            <a:r>
              <a:rPr lang="ru-RU" sz="1700" smtClean="0">
                <a:solidFill>
                  <a:schemeClr val="tx2"/>
                </a:solidFill>
                <a:latin typeface="Times New Roman" pitchFamily="18" charset="0"/>
              </a:rPr>
              <a:t>, у нашому повітовому містечку </a:t>
            </a:r>
            <a:r>
              <a:rPr lang="ru-RU" sz="1700" i="1" smtClean="0">
                <a:solidFill>
                  <a:schemeClr val="tx2"/>
                </a:solidFill>
                <a:latin typeface="Times New Roman" pitchFamily="18" charset="0"/>
              </a:rPr>
              <a:t>Богодухові</a:t>
            </a:r>
            <a:r>
              <a:rPr lang="ru-RU" sz="1700" smtClean="0">
                <a:solidFill>
                  <a:schemeClr val="tx2"/>
                </a:solidFill>
                <a:latin typeface="Times New Roman" pitchFamily="18" charset="0"/>
              </a:rPr>
              <a:t>, </a:t>
            </a:r>
            <a:r>
              <a:rPr lang="ru-RU" sz="1700" b="1" smtClean="0">
                <a:solidFill>
                  <a:schemeClr val="tx2"/>
                </a:solidFill>
                <a:latin typeface="Times New Roman" pitchFamily="18" charset="0"/>
              </a:rPr>
              <a:t>1900 року. В 1900 </a:t>
            </a:r>
            <a:r>
              <a:rPr lang="ru-RU" sz="1700" smtClean="0">
                <a:solidFill>
                  <a:schemeClr val="tx2"/>
                </a:solidFill>
                <a:latin typeface="Times New Roman" pitchFamily="18" charset="0"/>
              </a:rPr>
              <a:t>році Микола проживав у Богодухові на Дем’янівці.</a:t>
            </a:r>
          </a:p>
          <a:p>
            <a:pPr eaLnBrk="1" hangingPunct="1">
              <a:lnSpc>
                <a:spcPct val="80000"/>
              </a:lnSpc>
            </a:pPr>
            <a:r>
              <a:rPr lang="ru-RU" sz="1700" smtClean="0">
                <a:solidFill>
                  <a:schemeClr val="tx2"/>
                </a:solidFill>
                <a:latin typeface="Times New Roman" pitchFamily="18" charset="0"/>
              </a:rPr>
              <a:t>Щодо географічних назв, то в оповіданні їх декілька. Це перш за все, </a:t>
            </a:r>
            <a:r>
              <a:rPr lang="ru-RU" sz="1700" i="1" smtClean="0">
                <a:solidFill>
                  <a:schemeClr val="tx2"/>
                </a:solidFill>
                <a:latin typeface="Times New Roman" pitchFamily="18" charset="0"/>
              </a:rPr>
              <a:t>вулиця Монастирська</a:t>
            </a:r>
            <a:r>
              <a:rPr lang="ru-RU" sz="1700" smtClean="0">
                <a:solidFill>
                  <a:schemeClr val="tx2"/>
                </a:solidFill>
                <a:latin typeface="Times New Roman" pitchFamily="18" charset="0"/>
              </a:rPr>
              <a:t>, де жила героїня, та </a:t>
            </a:r>
            <a:r>
              <a:rPr lang="ru-RU" sz="1700" i="1" smtClean="0">
                <a:solidFill>
                  <a:schemeClr val="tx2"/>
                </a:solidFill>
                <a:latin typeface="Times New Roman" pitchFamily="18" charset="0"/>
              </a:rPr>
              <a:t>Соболі</a:t>
            </a:r>
            <a:r>
              <a:rPr lang="ru-RU" sz="1700" smtClean="0">
                <a:solidFill>
                  <a:schemeClr val="tx2"/>
                </a:solidFill>
                <a:latin typeface="Times New Roman" pitchFamily="18" charset="0"/>
              </a:rPr>
              <a:t>, де жили її дідусь і </a:t>
            </a:r>
            <a:r>
              <a:rPr lang="uk-UA" sz="270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1700" smtClean="0">
                <a:solidFill>
                  <a:schemeClr val="tx2"/>
                </a:solidFill>
                <a:latin typeface="Times New Roman" pitchFamily="18" charset="0"/>
              </a:rPr>
              <a:t>бабуся. Микола Хвильовий дуже точно описує Богодухів. Зрозуміти, як багато значило у житті письменника наше місто допомагають такі описи :“ </a:t>
            </a:r>
            <a:r>
              <a:rPr lang="uk-UA" sz="1700" i="1" u="sng" smtClean="0">
                <a:solidFill>
                  <a:schemeClr val="tx2"/>
                </a:solidFill>
                <a:latin typeface="Times New Roman" pitchFamily="18" charset="0"/>
              </a:rPr>
              <a:t>Ночі були чарівні, завжди пахло небо, і зорі, і весь світ. Над Богодуховом часто стояв ніжний провінціальний місяць, і тоді  щось йокало в грудях, і хотілося летіти в голубу височінь.</a:t>
            </a:r>
            <a:r>
              <a:rPr lang="uk-UA" sz="1700" i="1" smtClean="0">
                <a:solidFill>
                  <a:schemeClr val="tx2"/>
                </a:solidFill>
                <a:latin typeface="Times New Roman" pitchFamily="18" charset="0"/>
              </a:rPr>
              <a:t>”..</a:t>
            </a:r>
          </a:p>
          <a:p>
            <a:pPr eaLnBrk="1" hangingPunct="1">
              <a:lnSpc>
                <a:spcPct val="80000"/>
              </a:lnSpc>
            </a:pPr>
            <a:r>
              <a:rPr lang="uk-UA" sz="1700" i="1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uk-UA" sz="1700" smtClean="0">
                <a:solidFill>
                  <a:schemeClr val="tx2"/>
                </a:solidFill>
                <a:latin typeface="Times New Roman" pitchFamily="18" charset="0"/>
              </a:rPr>
              <a:t>Також в своїх розповідях письменник згадував про  </a:t>
            </a:r>
            <a:r>
              <a:rPr lang="uk-UA" sz="1700" i="1" smtClean="0">
                <a:solidFill>
                  <a:schemeClr val="tx2"/>
                </a:solidFill>
                <a:latin typeface="Times New Roman" pitchFamily="18" charset="0"/>
              </a:rPr>
              <a:t>Свято-Троїцький жіночій монастир</a:t>
            </a:r>
            <a:r>
              <a:rPr lang="uk-UA" sz="1700" smtClean="0">
                <a:solidFill>
                  <a:schemeClr val="tx2"/>
                </a:solidFill>
                <a:latin typeface="Times New Roman" pitchFamily="18" charset="0"/>
              </a:rPr>
              <a:t>. Старожили розповідають, що він був найвизначнішою архітектурною спорудою міста, а , оскільки, вулиці міста називалися від споруд, чи людей, що там проживали,  то можна припустити, що</a:t>
            </a:r>
            <a:r>
              <a:rPr lang="uk-UA" sz="1700" i="1" smtClean="0">
                <a:solidFill>
                  <a:schemeClr val="tx2"/>
                </a:solidFill>
                <a:latin typeface="Times New Roman" pitchFamily="18" charset="0"/>
              </a:rPr>
              <a:t> Варя жила в районі Свято-Троїцького монастиря</a:t>
            </a:r>
            <a:r>
              <a:rPr lang="uk-UA" sz="1700" smtClean="0">
                <a:solidFill>
                  <a:schemeClr val="tx2"/>
                </a:solidFill>
                <a:latin typeface="Times New Roman" pitchFamily="18" charset="0"/>
              </a:rPr>
              <a:t>. Зараз ця вулиця також називається </a:t>
            </a:r>
            <a:r>
              <a:rPr lang="uk-UA" sz="1700" i="1" smtClean="0">
                <a:solidFill>
                  <a:schemeClr val="tx2"/>
                </a:solidFill>
                <a:latin typeface="Times New Roman" pitchFamily="18" charset="0"/>
              </a:rPr>
              <a:t>Монастирською.</a:t>
            </a:r>
            <a:endParaRPr lang="ru-RU" sz="1700" i="1" smtClean="0">
              <a:solidFill>
                <a:schemeClr val="tx2"/>
              </a:solidFill>
            </a:endParaRPr>
          </a:p>
        </p:txBody>
      </p:sp>
      <p:pic>
        <p:nvPicPr>
          <p:cNvPr id="22531" name="Picture 4" descr="монаст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770313"/>
            <a:ext cx="48260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1116013" y="620713"/>
            <a:ext cx="7791450" cy="3816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19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tx2"/>
                </a:solidFill>
                <a:latin typeface="Times New Roman" pitchFamily="18" charset="0"/>
              </a:rPr>
              <a:t>В оповіданні “</a:t>
            </a:r>
            <a:r>
              <a:rPr lang="uk-UA" sz="2400" i="1" smtClean="0">
                <a:solidFill>
                  <a:schemeClr val="tx2"/>
                </a:solidFill>
                <a:latin typeface="Times New Roman" pitchFamily="18" charset="0"/>
              </a:rPr>
              <a:t>Варина біографія</a:t>
            </a:r>
            <a:r>
              <a:rPr lang="uk-UA" sz="2400" smtClean="0">
                <a:solidFill>
                  <a:schemeClr val="tx2"/>
                </a:solidFill>
                <a:latin typeface="Times New Roman" pitchFamily="18" charset="0"/>
              </a:rPr>
              <a:t>” Микола Хвильовий показав як світле, так і темне в провінційному побуті. Він зобразив людські почуття в історичних рамках. Це шок, це страх перемішаний з  фізичним станом. Здавалося, як можуть змінити життя  історичні події? Але ж змінили. Такий Микола Хвильовий. На прикладі однієї особи показав життя всієї країни.</a:t>
            </a:r>
            <a:br>
              <a:rPr lang="uk-UA" sz="240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400" i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23555" name="Picture 4" descr="базарна площ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141663"/>
            <a:ext cx="5334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C:\Users\Hozya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857250"/>
            <a:ext cx="8150225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274638"/>
            <a:ext cx="7862887" cy="62976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33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Життя, що залишило багато нерозгаданого</a:t>
            </a:r>
            <a:br>
              <a:rPr lang="uk-UA" sz="33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Творчість Миколи Хвильового є важкою для сприйняття. </a:t>
            </a:r>
            <a:r>
              <a:rPr lang="uk-UA" sz="2400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За кордоном  його творчість вважають творчістю людини з порушенням психіки</a:t>
            </a:r>
            <a:r>
              <a:rPr lang="uk-UA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 Миколу Хвильового довго вважали “</a:t>
            </a:r>
            <a:r>
              <a:rPr lang="uk-UA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ворогом народу</a:t>
            </a:r>
            <a:r>
              <a:rPr lang="uk-UA" sz="2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”, його твори заборонялися, сама біографія його є дуже заплутаною.</a:t>
            </a:r>
            <a:r>
              <a:rPr lang="uk-UA" sz="33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uk-UA" sz="33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330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0"/>
            <a:ext cx="7862887" cy="6858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uk-UA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Микола Хвильовий був звичайною людиною, він жив, бунтував, сумнівався, боровся і утверджувався великий талант. Цей талант тягнувся до зір. </a:t>
            </a:r>
            <a:br>
              <a:rPr lang="uk-UA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Але смерть ...Це був останній протест чесної людини, яка вірила в ідеали революції, проти насильства з боку держави, проти наступу на права людини, проти обмежень свободи творчості. М. Хвильовий – одна з перших жертв культу особи, який набирав жахливих масштабів.</a:t>
            </a:r>
            <a:br>
              <a:rPr lang="uk-UA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 можна не сказати, що немає в  Богодухові меморіальних дощок, що не шанують тут пам’ять видатних людей. Що не знають про бійця богодухівського загону червоних партизан в роки громадянської війни, письменника, що однією своєю “богодухівською богородицею” уславив місто. </a:t>
            </a:r>
            <a:endParaRPr lang="ru-RU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03350" y="260350"/>
            <a:ext cx="7499350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uk-UA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626" name="Picture 3" descr="богодухов загальн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500438"/>
            <a:ext cx="46815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велика вулиц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2060575"/>
            <a:ext cx="474345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скл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052513"/>
            <a:ext cx="37433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350" y="260350"/>
            <a:ext cx="7499350" cy="5826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39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</a:t>
            </a:r>
            <a:endParaRPr lang="ru-RU" sz="39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Содержимое 3"/>
          <p:cNvSpPr>
            <a:spLocks noGrp="1"/>
          </p:cNvSpPr>
          <p:nvPr>
            <p:ph idx="1"/>
          </p:nvPr>
        </p:nvSpPr>
        <p:spPr>
          <a:xfrm>
            <a:off x="1435100" y="549275"/>
            <a:ext cx="7499350" cy="5699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smtClean="0">
                <a:solidFill>
                  <a:schemeClr val="tx2"/>
                </a:solidFill>
                <a:latin typeface="Times New Roman" pitchFamily="18" charset="0"/>
              </a:rPr>
              <a:t>Мета даного дослідження полягає в тому, щоб </a:t>
            </a:r>
            <a:r>
              <a:rPr lang="uk-UA" sz="2400" i="1" smtClean="0">
                <a:solidFill>
                  <a:schemeClr val="tx2"/>
                </a:solidFill>
                <a:latin typeface="Times New Roman" pitchFamily="18" charset="0"/>
              </a:rPr>
              <a:t>з’ясувати деталі моментів життя Миколи Хвильового, які були пов’язані з Богодуховом</a:t>
            </a:r>
            <a:r>
              <a:rPr lang="uk-UA" sz="2400" smtClean="0">
                <a:solidFill>
                  <a:schemeClr val="tx2"/>
                </a:solidFill>
                <a:latin typeface="Times New Roman" pitchFamily="18" charset="0"/>
              </a:rPr>
              <a:t> та </a:t>
            </a:r>
            <a:r>
              <a:rPr lang="uk-UA" sz="2400" i="1" smtClean="0">
                <a:solidFill>
                  <a:schemeClr val="tx2"/>
                </a:solidFill>
                <a:latin typeface="Times New Roman" pitchFamily="18" charset="0"/>
              </a:rPr>
              <a:t>простежити часову, географічну площини змальовані в оповіданні “Із Вариної біографії”, події якого відбуваються в Богодухові</a:t>
            </a:r>
            <a:r>
              <a:rPr lang="uk-UA" sz="2000" i="1" smtClean="0">
                <a:solidFill>
                  <a:schemeClr val="tx2"/>
                </a:solidFill>
                <a:latin typeface="Times New Roman" pitchFamily="18" charset="0"/>
              </a:rPr>
              <a:t>. </a:t>
            </a:r>
            <a:br>
              <a:rPr lang="uk-UA" sz="2000" i="1" smtClean="0">
                <a:solidFill>
                  <a:schemeClr val="tx2"/>
                </a:solidFill>
                <a:latin typeface="Times New Roman" pitchFamily="18" charset="0"/>
              </a:rPr>
            </a:br>
            <a:endParaRPr lang="uk-UA" sz="2000" i="1" smtClean="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14339" name="Picture 4" descr="C:\Users\Hozya\Desktop\21723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636838"/>
            <a:ext cx="6281738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35100" y="0"/>
            <a:ext cx="4422775" cy="65722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2000" i="1" smtClean="0">
                <a:solidFill>
                  <a:srgbClr val="2122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Багатогранна творчість, незвичайна постать Миколи Хвильового мали величезне значення в літературному процесі 20-х років, справляли значний вплив на розвиток українського письменства, культури, суспільно-політичної думки всього </a:t>
            </a:r>
            <a:r>
              <a:rPr lang="en-US" sz="2000" i="1" smtClean="0">
                <a:solidFill>
                  <a:srgbClr val="2122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XX</a:t>
            </a:r>
            <a:r>
              <a:rPr lang="uk-UA" sz="2000" i="1" smtClean="0">
                <a:solidFill>
                  <a:srgbClr val="21222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століття, він започаткував знамениту літературну дискусію 1925-1928 рр. і був незамінним детонатором гострої критичної політики про шляхи розвитку пожовтневої української культури.</a:t>
            </a:r>
            <a:r>
              <a:rPr lang="uk-UA" sz="2000" i="1" smtClean="0">
                <a:solidFill>
                  <a:srgbClr val="21222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z="2000" i="1" smtClean="0">
              <a:solidFill>
                <a:srgbClr val="21222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2" name="Picture 3" descr="C:\Users\Hozya\Desktop\hviliovy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1571625"/>
            <a:ext cx="28051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1000125" y="1500188"/>
            <a:ext cx="8143875" cy="5357812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Народився </a:t>
            </a:r>
            <a:r>
              <a:rPr lang="uk-UA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Микола Фітільов </a:t>
            </a:r>
            <a:r>
              <a:rPr lang="uk-UA" sz="2400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13 грудня 1893</a:t>
            </a:r>
            <a:r>
              <a:rPr lang="uk-UA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року у селищі </a:t>
            </a:r>
            <a:r>
              <a:rPr lang="uk-UA" sz="2400" i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Тростянець Охтирського повіту на Харківщині</a:t>
            </a:r>
            <a:r>
              <a:rPr lang="uk-UA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(тепер райцентр Сумської області) в родині вчителів. Микола Хвильовий згадував своє дитинство : “</a:t>
            </a:r>
            <a:r>
              <a:rPr lang="uk-UA" sz="2400" i="1" u="sng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Батько ніколи не говорив по-українськи, зате бабуся не тільки говорила, а й в глухі слобожанські вечори розказувала мені багато казок про домовиків, лісовиків і т.п. Від бабусі </a:t>
            </a:r>
            <a:r>
              <a:rPr lang="ru-RU" sz="2400" i="1" u="sng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— українська мова, від батька — народницький «душок</a:t>
            </a:r>
            <a:r>
              <a:rPr lang="ru-RU" sz="240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».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6386" name="Содержимое 4" descr="i - копия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785938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Содержимое 7"/>
          <p:cNvSpPr>
            <a:spLocks noGrp="1"/>
          </p:cNvSpPr>
          <p:nvPr>
            <p:ph idx="1"/>
          </p:nvPr>
        </p:nvSpPr>
        <p:spPr>
          <a:xfrm>
            <a:off x="971550" y="188913"/>
            <a:ext cx="7934325" cy="3571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200" smtClean="0">
                <a:solidFill>
                  <a:srgbClr val="21222B"/>
                </a:solidFill>
              </a:rPr>
              <a:t> </a:t>
            </a:r>
            <a:r>
              <a:rPr lang="uk-UA" sz="2200" smtClean="0">
                <a:solidFill>
                  <a:srgbClr val="21222B"/>
                </a:solidFill>
                <a:latin typeface="Times New Roman" pitchFamily="18" charset="0"/>
              </a:rPr>
              <a:t>Найперші свідомі роки дитинства і революційної юності пов’язані у Миколи Хвильового з Богодуховом. Мати ж була для майбутнього письменника втіленням жіночності, інтелігентності, найсвітлішим образом. 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i="1" smtClean="0">
                <a:solidFill>
                  <a:srgbClr val="21222B"/>
                </a:solidFill>
                <a:latin typeface="Times New Roman" pitchFamily="18" charset="0"/>
              </a:rPr>
              <a:t>На початку 1900-х років проживала Єлизавета Іванівна зі своїми дітьми, на Дем’янівці, чи не наймальовничішому куточку Богодухова</a:t>
            </a:r>
            <a:r>
              <a:rPr lang="uk-UA" sz="2200" smtClean="0">
                <a:solidFill>
                  <a:srgbClr val="21222B"/>
                </a:solidFill>
                <a:latin typeface="Times New Roman" pitchFamily="18" charset="0"/>
              </a:rPr>
              <a:t>.</a:t>
            </a:r>
            <a:endParaRPr lang="ru-RU" sz="2200" smtClean="0">
              <a:solidFill>
                <a:srgbClr val="21222B"/>
              </a:solidFill>
              <a:latin typeface="Times New Roman" pitchFamily="18" charset="0"/>
            </a:endParaRPr>
          </a:p>
        </p:txBody>
      </p:sp>
      <p:sp>
        <p:nvSpPr>
          <p:cNvPr id="17411" name="TextBox 17"/>
          <p:cNvSpPr txBox="1">
            <a:spLocks noChangeArrowheads="1"/>
          </p:cNvSpPr>
          <p:nvPr/>
        </p:nvSpPr>
        <p:spPr bwMode="auto">
          <a:xfrm>
            <a:off x="1403350" y="5229225"/>
            <a:ext cx="638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orbel" pitchFamily="34" charset="0"/>
              </a:rPr>
              <a:t>Пейзажі Дем’янівки</a:t>
            </a:r>
            <a:endParaRPr lang="ru-RU">
              <a:latin typeface="Corbel" pitchFamily="34" charset="0"/>
            </a:endParaRPr>
          </a:p>
        </p:txBody>
      </p:sp>
      <p:pic>
        <p:nvPicPr>
          <p:cNvPr id="17412" name="Picture 4" descr="C:\Users\Hozya\Desktop\ShmvyTRrLG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716338"/>
            <a:ext cx="44513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Hozya\Desktop\FCfJEnJaKC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276475"/>
            <a:ext cx="4286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Содержимое 3"/>
          <p:cNvSpPr>
            <a:spLocks noGrp="1"/>
          </p:cNvSpPr>
          <p:nvPr>
            <p:ph idx="1"/>
          </p:nvPr>
        </p:nvSpPr>
        <p:spPr>
          <a:xfrm>
            <a:off x="928688" y="785813"/>
            <a:ext cx="8005762" cy="54625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200" smtClean="0">
                <a:solidFill>
                  <a:schemeClr val="tx2"/>
                </a:solidFill>
              </a:rPr>
              <a:t> </a:t>
            </a:r>
            <a:r>
              <a:rPr lang="uk-UA" sz="2200" smtClean="0">
                <a:solidFill>
                  <a:schemeClr val="tx2"/>
                </a:solidFill>
                <a:latin typeface="Times New Roman" pitchFamily="18" charset="0"/>
              </a:rPr>
              <a:t>У Миколиного дядька 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— </a:t>
            </a:r>
            <a:r>
              <a:rPr lang="ru-RU" sz="2200" i="1" smtClean="0">
                <a:solidFill>
                  <a:schemeClr val="tx2"/>
                </a:solidFill>
                <a:latin typeface="Times New Roman" pitchFamily="18" charset="0"/>
              </a:rPr>
              <a:t>земського діяча Савича</a:t>
            </a: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 була велика бібліотека, котрою охоче користувався племінник. З його ім’ям у Богодухові</a:t>
            </a:r>
            <a:r>
              <a:rPr lang="uk-UA" sz="2200" smtClean="0">
                <a:solidFill>
                  <a:schemeClr val="tx2"/>
                </a:solidFill>
                <a:latin typeface="Times New Roman" pitchFamily="18" charset="0"/>
              </a:rPr>
              <a:t> пов’язаний розвиток культури, і зокрема відкриття громадських бібліотек. Звичайно родинні зв’язки з земським діячем Савичем, що підтримував стосунки з </a:t>
            </a:r>
            <a:r>
              <a:rPr lang="uk-UA" sz="2200" i="1" smtClean="0">
                <a:solidFill>
                  <a:schemeClr val="tx2"/>
                </a:solidFill>
                <a:latin typeface="Times New Roman" pitchFamily="18" charset="0"/>
              </a:rPr>
              <a:t>Х. Алчевською, </a:t>
            </a:r>
            <a:r>
              <a:rPr lang="uk-UA" sz="2200" smtClean="0">
                <a:solidFill>
                  <a:schemeClr val="tx2"/>
                </a:solidFill>
                <a:latin typeface="Times New Roman" pitchFamily="18" charset="0"/>
              </a:rPr>
              <a:t>сприяв культурному розвитку рідного краю, впливали на формування світогляду майбутнього письменника.</a:t>
            </a:r>
          </a:p>
          <a:p>
            <a:pPr eaLnBrk="1" hangingPunct="1">
              <a:lnSpc>
                <a:spcPct val="80000"/>
              </a:lnSpc>
            </a:pPr>
            <a:r>
              <a:rPr lang="uk-UA" sz="2200" smtClean="0">
                <a:solidFill>
                  <a:schemeClr val="tx2"/>
                </a:solidFill>
                <a:latin typeface="Times New Roman" pitchFamily="18" charset="0"/>
              </a:rPr>
              <a:t>Сам Микола Хвильовий в “</a:t>
            </a:r>
            <a:r>
              <a:rPr lang="uk-UA" sz="2200" i="1" smtClean="0">
                <a:solidFill>
                  <a:schemeClr val="tx2"/>
                </a:solidFill>
                <a:latin typeface="Times New Roman" pitchFamily="18" charset="0"/>
              </a:rPr>
              <a:t>Краткой биографии</a:t>
            </a:r>
            <a:r>
              <a:rPr lang="uk-UA" sz="2200" smtClean="0">
                <a:solidFill>
                  <a:schemeClr val="tx2"/>
                </a:solidFill>
                <a:latin typeface="Times New Roman" pitchFamily="18" charset="0"/>
              </a:rPr>
              <a:t>”  про періоди , зв’язані з Богодуховом писав:” </a:t>
            </a:r>
            <a:r>
              <a:rPr lang="ru-RU" sz="2200" i="1" u="sng" smtClean="0">
                <a:solidFill>
                  <a:schemeClr val="tx2"/>
                </a:solidFill>
                <a:latin typeface="Times New Roman" pitchFamily="18" charset="0"/>
              </a:rPr>
              <a:t>Сначала я пытаюсь поступить в экономию помещика Дурново ( в то время мои родные жили в деревне Демьяновке) в качестве чернорабочего, чтобы вести тут среди батраков агитацию против существовавшего тогда строя (результат воспитания отца-народника); потом когда это мне не удается, я живу некоторое время у родных, «шалопайничаю» – по словам местной сельской интеллигенции</a:t>
            </a:r>
            <a:r>
              <a:rPr lang="ru-RU" sz="2000" i="1" u="sng" smtClean="0">
                <a:solidFill>
                  <a:schemeClr val="tx2"/>
                </a:solidFill>
                <a:latin typeface="Times New Roman" pitchFamily="18" charset="0"/>
              </a:rPr>
              <a:t>» </a:t>
            </a:r>
            <a:endParaRPr lang="ru-RU" sz="22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C:\Users\Hozya\Desktop\i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928688"/>
            <a:ext cx="8072437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>
            <a:off x="900113" y="2060575"/>
            <a:ext cx="8005762" cy="43100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tx2"/>
                </a:solidFill>
                <a:latin typeface="Times New Roman" pitchFamily="18" charset="0"/>
              </a:rPr>
              <a:t>1918 </a:t>
            </a:r>
            <a:r>
              <a:rPr lang="ru-RU" sz="2800" smtClean="0">
                <a:solidFill>
                  <a:schemeClr val="tx2"/>
                </a:solidFill>
                <a:latin typeface="Times New Roman" pitchFamily="18" charset="0"/>
              </a:rPr>
              <a:t>році був демобілізований з фронту, сповнений сил і енергії воював у повстанському загоні, що діяв на Богодухівщині ( за деякими даними, він був організатором і командиром цього загону) Про це пише і сам Микола Хвильовий: «</a:t>
            </a:r>
            <a:r>
              <a:rPr lang="ru-RU" sz="2800" i="1" u="sng" smtClean="0">
                <a:solidFill>
                  <a:schemeClr val="tx2"/>
                </a:solidFill>
                <a:latin typeface="Times New Roman" pitchFamily="18" charset="0"/>
              </a:rPr>
              <a:t>Поселившись тайно в Рублевской волости, я тотчас же организовал повстанческий отряд»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C:\Users\Hozya\Desktop\historians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357188"/>
            <a:ext cx="7958137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260350"/>
            <a:ext cx="2708275" cy="2968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i="1" u="sng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uk-UA" sz="2400" i="1" u="sng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400" i="1" u="sng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Содержимое 5"/>
          <p:cNvSpPr>
            <a:spLocks noGrp="1"/>
          </p:cNvSpPr>
          <p:nvPr>
            <p:ph idx="1"/>
          </p:nvPr>
        </p:nvSpPr>
        <p:spPr>
          <a:xfrm>
            <a:off x="928688" y="1341438"/>
            <a:ext cx="8005762" cy="4906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Приблизно на ту пору Микола Фітільов одружився з молодою вчителькою Катериною Гащенко. У них народилася дочка Іраїда. Але цей шлюб не був тривалий.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  Світло на цей момент в житті Миколи Хвильового проливає той факт, що до </a:t>
            </a: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1998 </a:t>
            </a: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року була живою менша дочка Катерини Гащенко </a:t>
            </a:r>
            <a:r>
              <a:rPr lang="ru-RU" sz="2400" i="1" smtClean="0">
                <a:solidFill>
                  <a:schemeClr val="tx2"/>
                </a:solidFill>
                <a:latin typeface="Times New Roman" pitchFamily="18" charset="0"/>
              </a:rPr>
              <a:t>Надія Дмитрівна Кривич-Шуба</a:t>
            </a:r>
            <a:r>
              <a:rPr lang="ru-RU" sz="2400" smtClean="0">
                <a:solidFill>
                  <a:schemeClr val="tx2"/>
                </a:solidFill>
                <a:latin typeface="Times New Roman" pitchFamily="18" charset="0"/>
              </a:rPr>
              <a:t>. Саме вона розповідала вчителям місцевої школи про те, що таємниці народження Іраїди ніколи не розголошувались. Дівчинка вчилась у школі з прізвищем другого чоловіка Катерини Кривич.</a:t>
            </a: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uk-UA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</a:t>
            </a:r>
            <a:br>
              <a:rPr lang="uk-UA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Богодухів початку ХХ століття в оповіданні “</a:t>
            </a:r>
            <a:r>
              <a:rPr lang="uk-UA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Із                               Вариної біографії”</a:t>
            </a:r>
            <a:endParaRPr lang="ru-RU" sz="2800" i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1506" name="Содержимое 3"/>
          <p:cNvSpPr>
            <a:spLocks noGrp="1"/>
          </p:cNvSpPr>
          <p:nvPr>
            <p:ph idx="1"/>
          </p:nvPr>
        </p:nvSpPr>
        <p:spPr>
          <a:xfrm>
            <a:off x="3643313" y="2276475"/>
            <a:ext cx="5500687" cy="49942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1600" smtClean="0">
                <a:solidFill>
                  <a:schemeClr val="tx2"/>
                </a:solidFill>
                <a:latin typeface="Times New Roman" pitchFamily="18" charset="0"/>
              </a:rPr>
              <a:t>1928 року Микола Хвильовий вперше надрукував  оповідання, в якому йдеться про митарства в буремних подіях громадянської війни  молодої богодухівки, котра в жорстокий час народила дитя, і потрапив під шквал критики. </a:t>
            </a:r>
            <a:br>
              <a:rPr lang="uk-UA" sz="16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uk-UA" sz="1600" smtClean="0">
                <a:solidFill>
                  <a:schemeClr val="tx2"/>
                </a:solidFill>
                <a:latin typeface="Times New Roman" pitchFamily="18" charset="0"/>
              </a:rPr>
              <a:t>Микола характеризував свою Варю так:”</a:t>
            </a:r>
            <a:r>
              <a:rPr lang="uk-UA" sz="1600" i="1" u="sng" smtClean="0">
                <a:solidFill>
                  <a:schemeClr val="tx2"/>
                </a:solidFill>
                <a:latin typeface="Times New Roman" pitchFamily="18" charset="0"/>
              </a:rPr>
              <a:t>  Це образ типовий. Чи може без окулярів не видно, що  богодухівська Варя – не одна, що це тисячі Вар, і не тільки богодухівських?”   </a:t>
            </a:r>
            <a:r>
              <a:rPr lang="uk-UA" sz="1600" smtClean="0">
                <a:solidFill>
                  <a:schemeClr val="tx2"/>
                </a:solidFill>
                <a:latin typeface="Times New Roman" pitchFamily="18" charset="0"/>
              </a:rPr>
              <a:t>І далі, відповідаючи на напади критиків: “ </a:t>
            </a:r>
            <a:r>
              <a:rPr lang="uk-UA" sz="1600" i="1" u="sng" smtClean="0">
                <a:solidFill>
                  <a:schemeClr val="tx2"/>
                </a:solidFill>
                <a:latin typeface="Times New Roman" pitchFamily="18" charset="0"/>
              </a:rPr>
              <a:t>Перед першим демосфеном я схиляю чоло  і роблю юму елегантний кніксен. Він  має рацію жалкувати, що я зробив з героїні  “ робітничо-селянську богородицю” , бо “з неї я справді нічого іншого  й не міг зробити”…”І коли буржуазна Варя з Монастирської, народивши сина, не знайшла найсвітліших порівнянь, як порівняти себе з богородицею, то чому автор мусить робити з неї щось інакше?”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sz="1600" smtClean="0">
                <a:solidFill>
                  <a:schemeClr val="tx2"/>
                </a:solidFill>
              </a:rPr>
              <a:t/>
            </a:r>
            <a:br>
              <a:rPr lang="uk-UA" sz="1600" smtClean="0">
                <a:solidFill>
                  <a:schemeClr val="tx2"/>
                </a:solidFill>
              </a:rPr>
            </a:br>
            <a:r>
              <a:rPr lang="uk-UA" sz="1600" smtClean="0">
                <a:solidFill>
                  <a:schemeClr val="tx2"/>
                </a:solidFill>
              </a:rPr>
              <a:t/>
            </a:r>
            <a:br>
              <a:rPr lang="uk-UA" sz="1600" smtClean="0">
                <a:solidFill>
                  <a:schemeClr val="tx2"/>
                </a:solidFill>
              </a:rPr>
            </a:br>
            <a:r>
              <a:rPr lang="uk-UA" sz="1400" smtClean="0">
                <a:solidFill>
                  <a:schemeClr val="tx2"/>
                </a:solidFill>
              </a:rPr>
              <a:t/>
            </a:r>
            <a:br>
              <a:rPr lang="uk-UA" sz="1400" smtClean="0">
                <a:solidFill>
                  <a:schemeClr val="tx2"/>
                </a:solidFill>
              </a:rPr>
            </a:br>
            <a:endParaRPr lang="uk-UA" sz="1400" smtClean="0">
              <a:solidFill>
                <a:schemeClr val="tx2"/>
              </a:solidFill>
            </a:endParaRPr>
          </a:p>
        </p:txBody>
      </p:sp>
      <p:pic>
        <p:nvPicPr>
          <p:cNvPr id="21507" name="Picture 2" descr="C:\Users\Hozya\Desktop\20d949d8c0fdd3a678591d7ad7a3d415-500x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86063"/>
            <a:ext cx="28575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49326" y="1528749"/>
            <a:ext cx="2857520" cy="1428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uk-UA" b="1">
                <a:solidFill>
                  <a:schemeClr val="tx2"/>
                </a:solidFill>
                <a:cs typeface="Arial" charset="0"/>
              </a:rPr>
              <a:t> </a:t>
            </a:r>
            <a:r>
              <a:rPr lang="uk-UA" sz="16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1914-1917 рр. Цей період у житті письменника є найменш дослідженим, але саме цей період ліг в основу оповідання “</a:t>
            </a:r>
            <a:r>
              <a:rPr lang="uk-UA" sz="1600" b="1" u="sng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Із Вариної біозгафії</a:t>
            </a:r>
            <a:r>
              <a:rPr lang="uk-UA" sz="1600" b="1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”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639</TotalTime>
  <Words>916</Words>
  <PresentationFormat>Экран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Богодухів у житті та творчості     Миколи Хвильового </vt:lpstr>
      <vt:lpstr>                           </vt:lpstr>
      <vt:lpstr>Багатогранна творчість, незвичайна постать Миколи Хвильового мали величезне значення в літературному процесі 20-х років, справляли значний вплив на розвиток українського письменства, культури, суспільно-політичної думки всього XX століття, він започаткував знамениту літературну дискусію 1925-1928 рр. і був незамінним детонатором гострої критичної політики про шляхи розвитку пожовтневої української культури. </vt:lpstr>
      <vt:lpstr>Народився Микола Фітільов 13 грудня 1893 року у селищі Тростянець Охтирського повіту на Харківщині (тепер райцентр Сумської області) в родині вчителів. Микола Хвильовий згадував своє дитинство : “Батько ніколи не говорив по-українськи, зате бабуся не тільки говорила, а й в глухі слобожанські вечори розказувала мені багато казок про домовиків, лісовиків і т.п. Від бабусі — українська мова, від батька — народницький «душок». </vt:lpstr>
      <vt:lpstr> </vt:lpstr>
      <vt:lpstr> </vt:lpstr>
      <vt:lpstr> </vt:lpstr>
      <vt:lpstr> </vt:lpstr>
      <vt:lpstr>                                      Богодухів початку ХХ століття в оповіданні “Із                               Вариної біографії”</vt:lpstr>
      <vt:lpstr> </vt:lpstr>
      <vt:lpstr> </vt:lpstr>
      <vt:lpstr>Життя, що залишило багато нерозгаданого Творчість Миколи Хвильового є важкою для сприйняття. За кордоном  його творчість вважають творчістю людини з порушенням психіки. Миколу Хвильового довго вважали “ворогом народу”, його твори заборонялися, сама біографія його є дуже заплутаною. </vt:lpstr>
      <vt:lpstr>Микола Хвильовий був звичайною людиною, він жив, бунтував, сумнівався, боровся і утверджувався великий талант. Цей талант тягнувся до зір.  Але смерть ...Це був останній протест чесної людини, яка вірила в ідеали революції, проти насильства з боку держави, проти наступу на права людини, проти обмежень свободи творчості. М. Хвильовий – одна з перших жертв культу особи, який набирав жахливих масштабів. Не можна не сказати, що немає в  Богодухові меморіальних дощок, що не шанують тут пам’ять видатних людей. Що не знають про бійця богодухівського загону червоних партизан в роки громадянської війни, письменника, що однією своєю “богодухівською богородицею” уславив місто.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Богодухів у житті та творчості Миколи Хвильового </dc:title>
  <dc:creator>Hozya</dc:creator>
  <cp:lastModifiedBy>1</cp:lastModifiedBy>
  <cp:revision>64</cp:revision>
  <dcterms:created xsi:type="dcterms:W3CDTF">2017-04-09T13:19:11Z</dcterms:created>
  <dcterms:modified xsi:type="dcterms:W3CDTF">2017-04-13T10:15:03Z</dcterms:modified>
</cp:coreProperties>
</file>