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256" r:id="rId2"/>
    <p:sldId id="274" r:id="rId3"/>
    <p:sldId id="258" r:id="rId4"/>
    <p:sldId id="261" r:id="rId5"/>
    <p:sldId id="280" r:id="rId6"/>
    <p:sldId id="284" r:id="rId7"/>
    <p:sldId id="281" r:id="rId8"/>
    <p:sldId id="260" r:id="rId9"/>
    <p:sldId id="262" r:id="rId10"/>
    <p:sldId id="264" r:id="rId11"/>
    <p:sldId id="269" r:id="rId12"/>
    <p:sldId id="278" r:id="rId13"/>
    <p:sldId id="273" r:id="rId14"/>
    <p:sldId id="283" r:id="rId15"/>
    <p:sldId id="267"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3300"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B47057E-4E20-424E-B0C9-BF45BD745290}" type="datetimeFigureOut">
              <a:rPr lang="ru-RU" smtClean="0"/>
              <a:pPr/>
              <a:t>12.04.2017</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75B5492-E257-4E94-A0D5-202E59252F09}" type="slidenum">
              <a:rPr lang="ru-RU" smtClean="0"/>
              <a:pPr/>
              <a:t>‹#›</a:t>
            </a:fld>
            <a:endParaRPr lang="ru-RU"/>
          </a:p>
        </p:txBody>
      </p:sp>
    </p:spTree>
    <p:extLst>
      <p:ext uri="{BB962C8B-B14F-4D97-AF65-F5344CB8AC3E}">
        <p14:creationId xmlns:p14="http://schemas.microsoft.com/office/powerpoint/2010/main" val="1900634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67C1C6-E8C5-4E71-9EF6-0D9F6D8589ED}" type="datetimeFigureOut">
              <a:rPr lang="ru-RU" smtClean="0"/>
              <a:pPr/>
              <a:t>12.04.2017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41EE52-ABA9-4305-B8B6-B7D057180717}" type="slidenum">
              <a:rPr lang="ru-RU" smtClean="0"/>
              <a:pPr/>
              <a:t>‹#›</a:t>
            </a:fld>
            <a:endParaRPr lang="ru-RU"/>
          </a:p>
        </p:txBody>
      </p:sp>
    </p:spTree>
    <p:extLst>
      <p:ext uri="{BB962C8B-B14F-4D97-AF65-F5344CB8AC3E}">
        <p14:creationId xmlns:p14="http://schemas.microsoft.com/office/powerpoint/2010/main" val="1122559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baseline="0" dirty="0" smtClean="0"/>
          </a:p>
          <a:p>
            <a:endParaRPr lang="ru-RU" dirty="0"/>
          </a:p>
        </p:txBody>
      </p:sp>
      <p:sp>
        <p:nvSpPr>
          <p:cNvPr id="4" name="Номер слайда 3"/>
          <p:cNvSpPr>
            <a:spLocks noGrp="1"/>
          </p:cNvSpPr>
          <p:nvPr>
            <p:ph type="sldNum" sz="quarter" idx="10"/>
          </p:nvPr>
        </p:nvSpPr>
        <p:spPr/>
        <p:txBody>
          <a:bodyPr/>
          <a:lstStyle/>
          <a:p>
            <a:fld id="{6641EE52-ABA9-4305-B8B6-B7D057180717}" type="slidenum">
              <a:rPr lang="ru-RU" smtClean="0"/>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6641EE52-ABA9-4305-B8B6-B7D057180717}" type="slidenum">
              <a:rPr lang="ru-RU" smtClean="0"/>
              <a:pPr/>
              <a:t>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477DBD5-4BF4-4FA2-B38A-4A4C1179A534}" type="datetime1">
              <a:rPr lang="ru-RU" smtClean="0"/>
              <a:pPr/>
              <a:t>12.04.2017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C04F74E-87E3-4B59-9E87-2E297F912FF4}" type="slidenum">
              <a:rPr lang="ru-RU" smtClean="0"/>
              <a:pPr/>
              <a:t>‹#›</a:t>
            </a:fld>
            <a:endParaRPr lang="ru-RU"/>
          </a:p>
        </p:txBody>
      </p:sp>
    </p:spTree>
  </p:cSld>
  <p:clrMapOvr>
    <a:masterClrMapping/>
  </p:clrMapOvr>
  <p:transitio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3328EFC-F7D8-4DD8-89B0-C86F64F7A1FC}" type="datetime1">
              <a:rPr lang="ru-RU" smtClean="0"/>
              <a:pPr/>
              <a:t>12.04.2017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C04F74E-87E3-4B59-9E87-2E297F912FF4}" type="slidenum">
              <a:rPr lang="ru-RU" smtClean="0"/>
              <a:pPr/>
              <a:t>‹#›</a:t>
            </a:fld>
            <a:endParaRPr lang="ru-RU"/>
          </a:p>
        </p:txBody>
      </p:sp>
    </p:spTree>
  </p:cSld>
  <p:clrMapOvr>
    <a:masterClrMapping/>
  </p:clrMapOvr>
  <p:transitio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4FEDBF4-34D1-4E1E-BF5C-AA982B44BAAA}" type="datetime1">
              <a:rPr lang="ru-RU" smtClean="0"/>
              <a:pPr/>
              <a:t>12.04.2017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C04F74E-87E3-4B59-9E87-2E297F912FF4}" type="slidenum">
              <a:rPr lang="ru-RU" smtClean="0"/>
              <a:pPr/>
              <a:t>‹#›</a:t>
            </a:fld>
            <a:endParaRPr lang="ru-RU"/>
          </a:p>
        </p:txBody>
      </p:sp>
    </p:spTree>
  </p:cSld>
  <p:clrMapOvr>
    <a:masterClrMapping/>
  </p:clrMapOvr>
  <p:transition spd="slow">
    <p:pu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Пользовательский макет">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1143000"/>
          </a:xfrm>
        </p:spPr>
        <p:txBody>
          <a:bodyPr/>
          <a:lstStyle/>
          <a:p>
            <a:r>
              <a:rPr lang="ru-RU" dirty="0" smtClean="0"/>
              <a:t>Образец заголовка</a:t>
            </a:r>
            <a:endParaRPr lang="ru-RU" dirty="0"/>
          </a:p>
        </p:txBody>
      </p:sp>
      <p:sp>
        <p:nvSpPr>
          <p:cNvPr id="3" name="Дата 2"/>
          <p:cNvSpPr>
            <a:spLocks noGrp="1"/>
          </p:cNvSpPr>
          <p:nvPr>
            <p:ph type="dt" sz="half" idx="10"/>
          </p:nvPr>
        </p:nvSpPr>
        <p:spPr/>
        <p:txBody>
          <a:bodyPr/>
          <a:lstStyle/>
          <a:p>
            <a:fld id="{CB2A15A7-2927-4ACE-AECB-9D427DEBE8F5}" type="datetime1">
              <a:rPr lang="ru-RU" smtClean="0"/>
              <a:pPr/>
              <a:t>12.04.2017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A00933E-8E9E-46F7-A2F2-BCFA8E62F16D}" type="slidenum">
              <a:rPr lang="ru-RU" smtClean="0"/>
              <a:pPr/>
              <a:t>‹#›</a:t>
            </a:fld>
            <a:endParaRPr lang="ru-RU"/>
          </a:p>
        </p:txBody>
      </p:sp>
    </p:spTree>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6484F7F-C1F7-449D-BC66-213ACFE2D5D3}" type="datetime1">
              <a:rPr lang="ru-RU" smtClean="0"/>
              <a:pPr/>
              <a:t>12.04.2017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C04F74E-87E3-4B59-9E87-2E297F912FF4}" type="slidenum">
              <a:rPr lang="ru-RU" smtClean="0"/>
              <a:pPr/>
              <a:t>‹#›</a:t>
            </a:fld>
            <a:endParaRPr lang="ru-RU"/>
          </a:p>
        </p:txBody>
      </p:sp>
    </p:spTree>
  </p:cSld>
  <p:clrMapOvr>
    <a:masterClrMapping/>
  </p:clrMapOvr>
  <p:transitio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1E61CA1-3D05-479F-91EB-D5716936F331}" type="datetime1">
              <a:rPr lang="ru-RU" smtClean="0"/>
              <a:pPr/>
              <a:t>12.04.2017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C04F74E-87E3-4B59-9E87-2E297F912FF4}" type="slidenum">
              <a:rPr lang="ru-RU" smtClean="0"/>
              <a:pPr/>
              <a:t>‹#›</a:t>
            </a:fld>
            <a:endParaRPr lang="ru-RU"/>
          </a:p>
        </p:txBody>
      </p:sp>
    </p:spTree>
  </p:cSld>
  <p:clrMapOvr>
    <a:masterClrMapping/>
  </p:clrMapOvr>
  <p:transitio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1AC268E-C1CD-4529-B0B6-E1801FF8894B}" type="datetime1">
              <a:rPr lang="ru-RU" smtClean="0"/>
              <a:pPr/>
              <a:t>12.04.2017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C04F74E-87E3-4B59-9E87-2E297F912FF4}" type="slidenum">
              <a:rPr lang="ru-RU" smtClean="0"/>
              <a:pPr/>
              <a:t>‹#›</a:t>
            </a:fld>
            <a:endParaRPr lang="ru-RU"/>
          </a:p>
        </p:txBody>
      </p:sp>
    </p:spTree>
  </p:cSld>
  <p:clrMapOvr>
    <a:masterClrMapping/>
  </p:clrMapOvr>
  <p:transitio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B1FF731-3FD9-4B92-9054-972E215E452F}" type="datetime1">
              <a:rPr lang="ru-RU" smtClean="0"/>
              <a:pPr/>
              <a:t>12.04.2017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C04F74E-87E3-4B59-9E87-2E297F912FF4}" type="slidenum">
              <a:rPr lang="ru-RU" smtClean="0"/>
              <a:pPr/>
              <a:t>‹#›</a:t>
            </a:fld>
            <a:endParaRPr lang="ru-RU"/>
          </a:p>
        </p:txBody>
      </p:sp>
    </p:spTree>
  </p:cSld>
  <p:clrMapOvr>
    <a:masterClrMapping/>
  </p:clrMapOvr>
  <p:transitio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ED7D207-3E6B-4C26-9571-2195310695CD}" type="datetime1">
              <a:rPr lang="ru-RU" smtClean="0"/>
              <a:pPr/>
              <a:t>12.04.2017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C04F74E-87E3-4B59-9E87-2E297F912FF4}" type="slidenum">
              <a:rPr lang="ru-RU" smtClean="0"/>
              <a:pPr/>
              <a:t>‹#›</a:t>
            </a:fld>
            <a:endParaRPr lang="ru-RU"/>
          </a:p>
        </p:txBody>
      </p:sp>
    </p:spTree>
  </p:cSld>
  <p:clrMapOvr>
    <a:masterClrMapping/>
  </p:clrMapOvr>
  <p:transitio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1BAE7CB-F894-4F88-A28D-A73936FCE633}" type="datetime1">
              <a:rPr lang="ru-RU" smtClean="0"/>
              <a:pPr/>
              <a:t>12.04.2017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C04F74E-87E3-4B59-9E87-2E297F912FF4}" type="slidenum">
              <a:rPr lang="ru-RU" smtClean="0"/>
              <a:pPr/>
              <a:t>‹#›</a:t>
            </a:fld>
            <a:endParaRPr lang="ru-RU"/>
          </a:p>
        </p:txBody>
      </p:sp>
    </p:spTree>
  </p:cSld>
  <p:clrMapOvr>
    <a:masterClrMapping/>
  </p:clrMapOvr>
  <p:transitio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BF7A4D9-D632-4C0A-9D99-13CC5EDA17B8}" type="datetime1">
              <a:rPr lang="ru-RU" smtClean="0"/>
              <a:pPr/>
              <a:t>12.04.2017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C04F74E-87E3-4B59-9E87-2E297F912FF4}" type="slidenum">
              <a:rPr lang="ru-RU" smtClean="0"/>
              <a:pPr/>
              <a:t>‹#›</a:t>
            </a:fld>
            <a:endParaRPr lang="ru-RU"/>
          </a:p>
        </p:txBody>
      </p:sp>
    </p:spTree>
  </p:cSld>
  <p:clrMapOvr>
    <a:masterClrMapping/>
  </p:clrMapOvr>
  <p:transitio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7F55226-D1DD-41FA-80EA-80303D5E9443}" type="datetime1">
              <a:rPr lang="ru-RU" smtClean="0"/>
              <a:pPr/>
              <a:t>12.04.2017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C04F74E-87E3-4B59-9E87-2E297F912FF4}" type="slidenum">
              <a:rPr lang="ru-RU" smtClean="0"/>
              <a:pPr/>
              <a:t>‹#›</a:t>
            </a:fld>
            <a:endParaRPr lang="ru-RU"/>
          </a:p>
        </p:txBody>
      </p:sp>
    </p:spTree>
  </p:cSld>
  <p:clrMapOvr>
    <a:masterClrMapping/>
  </p:clrMapOvr>
  <p:transition spd="slow">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CCE6DD-3EFF-4684-9227-338758ED67F5}" type="datetime1">
              <a:rPr lang="ru-RU" smtClean="0"/>
              <a:pPr/>
              <a:t>12.04.2017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04F74E-87E3-4B59-9E87-2E297F912FF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push/>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одзаголовок 2"/>
          <p:cNvSpPr>
            <a:spLocks noGrp="1"/>
          </p:cNvSpPr>
          <p:nvPr>
            <p:ph type="subTitle" idx="1"/>
          </p:nvPr>
        </p:nvSpPr>
        <p:spPr>
          <a:xfrm>
            <a:off x="971600" y="764704"/>
            <a:ext cx="7200800" cy="5688632"/>
          </a:xfrm>
        </p:spPr>
        <p:txBody>
          <a:bodyPr>
            <a:noAutofit/>
          </a:bodyPr>
          <a:lstStyle/>
          <a:p>
            <a:pPr algn="l">
              <a:spcBef>
                <a:spcPts val="0"/>
              </a:spcBef>
            </a:pPr>
            <a:endParaRPr lang="ru-RU" sz="2400" i="1" dirty="0" smtClean="0">
              <a:solidFill>
                <a:schemeClr val="tx1"/>
              </a:solidFill>
              <a:latin typeface="Times New Roman" pitchFamily="18" charset="0"/>
              <a:cs typeface="Times New Roman" pitchFamily="18" charset="0"/>
            </a:endParaRPr>
          </a:p>
          <a:p>
            <a:pPr>
              <a:spcBef>
                <a:spcPts val="0"/>
              </a:spcBef>
            </a:pPr>
            <a:r>
              <a:rPr lang="uk-UA" b="1" dirty="0" smtClean="0">
                <a:solidFill>
                  <a:schemeClr val="accent1">
                    <a:lumMod val="75000"/>
                  </a:schemeClr>
                </a:solidFill>
              </a:rPr>
              <a:t>“ Він слугував народові своєму,  </a:t>
            </a:r>
          </a:p>
          <a:p>
            <a:pPr>
              <a:spcBef>
                <a:spcPts val="0"/>
              </a:spcBef>
            </a:pPr>
            <a:r>
              <a:rPr lang="uk-UA" b="1" dirty="0" smtClean="0">
                <a:solidFill>
                  <a:schemeClr val="accent1">
                    <a:lumMod val="75000"/>
                  </a:schemeClr>
                </a:solidFill>
              </a:rPr>
              <a:t>Боліючи душею разом з ним.”</a:t>
            </a:r>
          </a:p>
          <a:p>
            <a:pPr>
              <a:spcBef>
                <a:spcPts val="0"/>
              </a:spcBef>
            </a:pPr>
            <a:r>
              <a:rPr lang="uk-UA" sz="2000" b="1" dirty="0" smtClean="0">
                <a:solidFill>
                  <a:schemeClr val="accent1">
                    <a:lumMod val="75000"/>
                  </a:schemeClr>
                </a:solidFill>
              </a:rPr>
              <a:t>Ман – юніор дослідник. Історія</a:t>
            </a:r>
          </a:p>
          <a:p>
            <a:pPr algn="l">
              <a:spcBef>
                <a:spcPts val="0"/>
              </a:spcBef>
            </a:pPr>
            <a:r>
              <a:rPr lang="uk-UA" sz="2000" b="1" dirty="0" smtClean="0">
                <a:solidFill>
                  <a:schemeClr val="accent1">
                    <a:lumMod val="75000"/>
                  </a:schemeClr>
                </a:solidFill>
              </a:rPr>
              <a:t>				</a:t>
            </a:r>
            <a:endParaRPr lang="uk-UA" sz="2000" b="1" i="1" dirty="0" smtClean="0">
              <a:solidFill>
                <a:schemeClr val="accent1">
                  <a:lumMod val="75000"/>
                </a:schemeClr>
              </a:solidFill>
              <a:latin typeface="Times New Roman" pitchFamily="18" charset="0"/>
              <a:cs typeface="Times New Roman" pitchFamily="18" charset="0"/>
            </a:endParaRPr>
          </a:p>
          <a:p>
            <a:pPr algn="r"/>
            <a:r>
              <a:rPr lang="uk-UA" sz="1600" dirty="0" smtClean="0">
                <a:solidFill>
                  <a:schemeClr val="tx1"/>
                </a:solidFill>
                <a:latin typeface="Times New Roman" pitchFamily="18" charset="0"/>
                <a:cs typeface="Times New Roman" pitchFamily="18" charset="0"/>
              </a:rPr>
              <a:t>Роботу виконала:</a:t>
            </a:r>
          </a:p>
          <a:p>
            <a:pPr algn="r"/>
            <a:r>
              <a:rPr lang="uk-UA" sz="1600" dirty="0" err="1" smtClean="0">
                <a:solidFill>
                  <a:schemeClr val="tx1"/>
                </a:solidFill>
                <a:latin typeface="Times New Roman" pitchFamily="18" charset="0"/>
                <a:cs typeface="Times New Roman" pitchFamily="18" charset="0"/>
              </a:rPr>
              <a:t>Лєсконог</a:t>
            </a:r>
            <a:r>
              <a:rPr lang="uk-UA" sz="1600" dirty="0" smtClean="0">
                <a:solidFill>
                  <a:schemeClr val="tx1"/>
                </a:solidFill>
                <a:latin typeface="Times New Roman" pitchFamily="18" charset="0"/>
                <a:cs typeface="Times New Roman" pitchFamily="18" charset="0"/>
              </a:rPr>
              <a:t> Марина Сергіївна,</a:t>
            </a:r>
          </a:p>
          <a:p>
            <a:pPr algn="r"/>
            <a:r>
              <a:rPr lang="uk-UA" sz="1600" dirty="0" smtClean="0">
                <a:solidFill>
                  <a:schemeClr val="tx1"/>
                </a:solidFill>
                <a:latin typeface="Times New Roman" pitchFamily="18" charset="0"/>
                <a:cs typeface="Times New Roman" pitchFamily="18" charset="0"/>
              </a:rPr>
              <a:t>учениця 9 класу </a:t>
            </a:r>
          </a:p>
          <a:p>
            <a:pPr algn="r"/>
            <a:r>
              <a:rPr lang="uk-UA" sz="1600" dirty="0" smtClean="0">
                <a:solidFill>
                  <a:schemeClr val="tx1"/>
                </a:solidFill>
                <a:latin typeface="Times New Roman" pitchFamily="18" charset="0"/>
                <a:cs typeface="Times New Roman" pitchFamily="18" charset="0"/>
              </a:rPr>
              <a:t>Златоустівської ЗОШ</a:t>
            </a:r>
          </a:p>
          <a:p>
            <a:pPr algn="r"/>
            <a:r>
              <a:rPr lang="uk-UA" sz="1600" dirty="0" smtClean="0">
                <a:solidFill>
                  <a:schemeClr val="tx1"/>
                </a:solidFill>
                <a:latin typeface="Times New Roman" pitchFamily="18" charset="0"/>
                <a:cs typeface="Times New Roman" pitchFamily="18" charset="0"/>
              </a:rPr>
              <a:t>І – ІІІ ступенів </a:t>
            </a:r>
          </a:p>
          <a:p>
            <a:pPr algn="r"/>
            <a:r>
              <a:rPr lang="uk-UA" sz="1600" dirty="0" smtClean="0">
                <a:solidFill>
                  <a:schemeClr val="tx1"/>
                </a:solidFill>
                <a:latin typeface="Times New Roman" pitchFamily="18" charset="0"/>
                <a:cs typeface="Times New Roman" pitchFamily="18" charset="0"/>
              </a:rPr>
              <a:t>Волноваського району </a:t>
            </a:r>
          </a:p>
          <a:p>
            <a:pPr algn="r"/>
            <a:r>
              <a:rPr lang="uk-UA" sz="1600" dirty="0" smtClean="0">
                <a:solidFill>
                  <a:schemeClr val="tx1"/>
                </a:solidFill>
                <a:latin typeface="Times New Roman" pitchFamily="18" charset="0"/>
                <a:cs typeface="Times New Roman" pitchFamily="18" charset="0"/>
              </a:rPr>
              <a:t>Донецької області</a:t>
            </a:r>
          </a:p>
          <a:p>
            <a:pPr algn="r"/>
            <a:endParaRPr lang="uk-UA" sz="1600" dirty="0" smtClean="0">
              <a:solidFill>
                <a:schemeClr val="tx1"/>
              </a:solidFill>
              <a:latin typeface="Times New Roman" pitchFamily="18" charset="0"/>
              <a:cs typeface="Times New Roman" pitchFamily="18" charset="0"/>
            </a:endParaRPr>
          </a:p>
          <a:p>
            <a:pPr algn="r"/>
            <a:r>
              <a:rPr lang="uk-UA" sz="1600" dirty="0" smtClean="0">
                <a:solidFill>
                  <a:schemeClr val="tx1"/>
                </a:solidFill>
                <a:latin typeface="Times New Roman" pitchFamily="18" charset="0"/>
                <a:cs typeface="Times New Roman" pitchFamily="18" charset="0"/>
              </a:rPr>
              <a:t>Науковий керівник:</a:t>
            </a:r>
          </a:p>
          <a:p>
            <a:pPr algn="r"/>
            <a:r>
              <a:rPr lang="uk-UA" sz="1600" dirty="0" smtClean="0">
                <a:solidFill>
                  <a:schemeClr val="tx1"/>
                </a:solidFill>
                <a:latin typeface="Times New Roman" pitchFamily="18" charset="0"/>
                <a:cs typeface="Times New Roman" pitchFamily="18" charset="0"/>
              </a:rPr>
              <a:t>Шведова Алла Михайлівна,</a:t>
            </a:r>
          </a:p>
          <a:p>
            <a:pPr algn="r"/>
            <a:r>
              <a:rPr lang="uk-UA" sz="1600" dirty="0" smtClean="0">
                <a:solidFill>
                  <a:schemeClr val="tx1"/>
                </a:solidFill>
                <a:latin typeface="Times New Roman" pitchFamily="18" charset="0"/>
                <a:cs typeface="Times New Roman" pitchFamily="18" charset="0"/>
              </a:rPr>
              <a:t>учитель української мови і</a:t>
            </a:r>
          </a:p>
          <a:p>
            <a:pPr algn="r"/>
            <a:r>
              <a:rPr lang="uk-UA" sz="1600" dirty="0" smtClean="0">
                <a:solidFill>
                  <a:schemeClr val="tx1"/>
                </a:solidFill>
                <a:latin typeface="Times New Roman" pitchFamily="18" charset="0"/>
                <a:cs typeface="Times New Roman" pitchFamily="18" charset="0"/>
              </a:rPr>
              <a:t> літератури</a:t>
            </a:r>
          </a:p>
          <a:p>
            <a:r>
              <a:rPr lang="uk-UA" sz="1600" dirty="0" smtClean="0">
                <a:solidFill>
                  <a:schemeClr val="tx1"/>
                </a:solidFill>
                <a:latin typeface="Times New Roman" pitchFamily="18" charset="0"/>
                <a:cs typeface="Times New Roman" pitchFamily="18" charset="0"/>
              </a:rPr>
              <a:t>2017</a:t>
            </a:r>
          </a:p>
          <a:p>
            <a:pPr algn="l">
              <a:spcBef>
                <a:spcPts val="0"/>
              </a:spcBef>
            </a:pPr>
            <a:endParaRPr lang="uk-UA" sz="1600" b="1" i="1" dirty="0" smtClean="0">
              <a:solidFill>
                <a:schemeClr val="tx1"/>
              </a:solidFill>
              <a:latin typeface="Times New Roman" pitchFamily="18" charset="0"/>
              <a:cs typeface="Times New Roman" pitchFamily="18" charset="0"/>
            </a:endParaRPr>
          </a:p>
          <a:p>
            <a:pPr algn="l">
              <a:spcBef>
                <a:spcPts val="0"/>
              </a:spcBef>
            </a:pPr>
            <a:endParaRPr lang="uk-UA" sz="3600" b="1" i="1" dirty="0" smtClean="0">
              <a:solidFill>
                <a:schemeClr val="tx1"/>
              </a:solidFill>
              <a:latin typeface="Times New Roman" pitchFamily="18" charset="0"/>
              <a:cs typeface="Times New Roman" pitchFamily="18" charset="0"/>
            </a:endParaRPr>
          </a:p>
          <a:p>
            <a:pPr algn="l">
              <a:spcBef>
                <a:spcPts val="0"/>
              </a:spcBef>
            </a:pPr>
            <a:endParaRPr lang="uk-UA" sz="3600" b="1" i="1" dirty="0" smtClean="0">
              <a:solidFill>
                <a:schemeClr val="tx1"/>
              </a:solidFill>
              <a:latin typeface="Times New Roman" pitchFamily="18" charset="0"/>
              <a:cs typeface="Times New Roman" pitchFamily="18" charset="0"/>
            </a:endParaRPr>
          </a:p>
          <a:p>
            <a:pPr algn="r">
              <a:spcBef>
                <a:spcPts val="0"/>
              </a:spcBef>
            </a:pPr>
            <a:endParaRPr lang="uk-UA" sz="3600" b="1" i="1" dirty="0">
              <a:solidFill>
                <a:schemeClr val="tx1"/>
              </a:solidFill>
              <a:latin typeface="Times New Roman" pitchFamily="18" charset="0"/>
              <a:cs typeface="Times New Roman" pitchFamily="18" charset="0"/>
            </a:endParaRPr>
          </a:p>
        </p:txBody>
      </p:sp>
    </p:spTree>
  </p:cSld>
  <p:clrMapOvr>
    <a:masterClrMapping/>
  </p:clrMapOvr>
  <p:transition spd="slow">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323528" y="332656"/>
            <a:ext cx="8280920" cy="5174035"/>
          </a:xfrm>
        </p:spPr>
        <p:txBody>
          <a:bodyPr>
            <a:normAutofit/>
          </a:bodyPr>
          <a:lstStyle/>
          <a:p>
            <a:pPr algn="just">
              <a:buNone/>
            </a:pPr>
            <a:r>
              <a:rPr lang="uk-UA" sz="2400" dirty="0" smtClean="0"/>
              <a:t>		</a:t>
            </a:r>
            <a:r>
              <a:rPr lang="uk-UA" sz="1800" dirty="0" smtClean="0"/>
              <a:t>Важливим моментом світоглядно-художньої еволюції Коцюбинського було оповідання “Лялечка” (1901). У “Лялечці” Коцюбинський постає визначним майстром психологічного аналізу. Зосередження уваги на психологічних колізіях стає визначальною рисою творчості Коцюбинського. Дещо окремо в доробку Коцюбинського стоять твори на теми з минулого українського народу — </a:t>
            </a:r>
            <a:r>
              <a:rPr lang="uk-UA" sz="1800" dirty="0" err="1" smtClean="0"/>
              <a:t>“На</a:t>
            </a:r>
            <a:r>
              <a:rPr lang="uk-UA" sz="1800" dirty="0" smtClean="0"/>
              <a:t> крилах </a:t>
            </a:r>
            <a:r>
              <a:rPr lang="uk-UA" sz="1800" dirty="0" err="1" smtClean="0"/>
              <a:t>пісні”</a:t>
            </a:r>
            <a:r>
              <a:rPr lang="uk-UA" sz="1800" dirty="0" smtClean="0"/>
              <a:t> (1895) і </a:t>
            </a:r>
            <a:r>
              <a:rPr lang="uk-UA" sz="1800" dirty="0" err="1" smtClean="0"/>
              <a:t>“Дорогою</a:t>
            </a:r>
            <a:r>
              <a:rPr lang="uk-UA" sz="1800" dirty="0" smtClean="0"/>
              <a:t> </a:t>
            </a:r>
            <a:r>
              <a:rPr lang="uk-UA" sz="1800" dirty="0" err="1" smtClean="0"/>
              <a:t>ціною”</a:t>
            </a:r>
            <a:r>
              <a:rPr lang="uk-UA" sz="1800" dirty="0" smtClean="0"/>
              <a:t> (1901). Їх єднає романтично-піднесена, героїчна тональність.</a:t>
            </a:r>
            <a:endParaRPr lang="ru-RU" sz="1800" dirty="0" smtClean="0"/>
          </a:p>
          <a:p>
            <a:pPr>
              <a:buNone/>
            </a:pPr>
            <a:endParaRPr lang="en-US" dirty="0"/>
          </a:p>
        </p:txBody>
      </p:sp>
      <p:pic>
        <p:nvPicPr>
          <p:cNvPr id="5" name="Рисунок 4" descr="Без названия (8).jpg"/>
          <p:cNvPicPr>
            <a:picLocks noChangeAspect="1"/>
          </p:cNvPicPr>
          <p:nvPr/>
        </p:nvPicPr>
        <p:blipFill>
          <a:blip r:embed="rId2" cstate="print"/>
          <a:stretch>
            <a:fillRect/>
          </a:stretch>
        </p:blipFill>
        <p:spPr>
          <a:xfrm>
            <a:off x="1331640" y="2420888"/>
            <a:ext cx="1473867" cy="2088232"/>
          </a:xfrm>
          <a:prstGeom prst="rect">
            <a:avLst/>
          </a:prstGeom>
          <a:ln>
            <a:noFill/>
          </a:ln>
          <a:effectLst>
            <a:outerShdw blurRad="292100" dist="139700" dir="2700000" algn="tl" rotWithShape="0">
              <a:srgbClr val="333333">
                <a:alpha val="65000"/>
              </a:srgbClr>
            </a:outerShdw>
          </a:effectLst>
        </p:spPr>
      </p:pic>
      <p:pic>
        <p:nvPicPr>
          <p:cNvPr id="8" name="Рисунок 7" descr="Без названия (5).jpg"/>
          <p:cNvPicPr>
            <a:picLocks noChangeAspect="1"/>
          </p:cNvPicPr>
          <p:nvPr/>
        </p:nvPicPr>
        <p:blipFill>
          <a:blip r:embed="rId3" cstate="print"/>
          <a:stretch>
            <a:fillRect/>
          </a:stretch>
        </p:blipFill>
        <p:spPr>
          <a:xfrm>
            <a:off x="4067944" y="2492896"/>
            <a:ext cx="1373750" cy="2184108"/>
          </a:xfrm>
          <a:prstGeom prst="rect">
            <a:avLst/>
          </a:prstGeom>
          <a:ln>
            <a:noFill/>
          </a:ln>
          <a:effectLst>
            <a:outerShdw blurRad="292100" dist="139700" dir="2700000" algn="tl" rotWithShape="0">
              <a:srgbClr val="333333">
                <a:alpha val="65000"/>
              </a:srgbClr>
            </a:outerShdw>
          </a:effectLst>
        </p:spPr>
      </p:pic>
      <p:sp>
        <p:nvSpPr>
          <p:cNvPr id="9" name="Прямоугольник 8"/>
          <p:cNvSpPr/>
          <p:nvPr/>
        </p:nvSpPr>
        <p:spPr>
          <a:xfrm>
            <a:off x="1835696" y="4725144"/>
            <a:ext cx="6984776" cy="2031325"/>
          </a:xfrm>
          <a:prstGeom prst="rect">
            <a:avLst/>
          </a:prstGeom>
        </p:spPr>
        <p:txBody>
          <a:bodyPr wrap="square">
            <a:spAutoFit/>
          </a:bodyPr>
          <a:lstStyle/>
          <a:p>
            <a:pPr algn="just">
              <a:buNone/>
            </a:pPr>
            <a:r>
              <a:rPr lang="uk-UA" dirty="0" smtClean="0"/>
              <a:t>      У п'ятиліття перед революцією 1905 — 1907 рр. Коцюбинський написав і опублікував оповідання </a:t>
            </a:r>
            <a:r>
              <a:rPr lang="uk-UA" dirty="0" err="1" smtClean="0"/>
              <a:t>“Fata</a:t>
            </a:r>
            <a:r>
              <a:rPr lang="uk-UA" dirty="0" smtClean="0"/>
              <a:t> </a:t>
            </a:r>
            <a:r>
              <a:rPr lang="uk-UA" dirty="0" err="1" smtClean="0"/>
              <a:t>morgana”</a:t>
            </a:r>
            <a:r>
              <a:rPr lang="uk-UA" dirty="0" smtClean="0"/>
              <a:t> (</a:t>
            </a:r>
            <a:r>
              <a:rPr lang="uk-UA" dirty="0" err="1" smtClean="0"/>
              <a:t>Киевская</a:t>
            </a:r>
            <a:r>
              <a:rPr lang="uk-UA" dirty="0" smtClean="0"/>
              <a:t> старина, 1904), в якому вловив ті головні зрушення у свідомості селянства і нові тенденції в еволюції соціальної психології села, які на повну силу виявилися під час революції. Революція остаточно відкрила світові нове село, а Коцюбинський без будь-якого втручання в текст оповідання продовжив його як другу частину повісті. </a:t>
            </a:r>
          </a:p>
        </p:txBody>
      </p:sp>
      <p:pic>
        <p:nvPicPr>
          <p:cNvPr id="10" name="Рисунок 9" descr="Без названия (9).jpg"/>
          <p:cNvPicPr>
            <a:picLocks noChangeAspect="1"/>
          </p:cNvPicPr>
          <p:nvPr/>
        </p:nvPicPr>
        <p:blipFill>
          <a:blip r:embed="rId4" cstate="print"/>
          <a:srcRect r="-1357" b="14706"/>
          <a:stretch>
            <a:fillRect/>
          </a:stretch>
        </p:blipFill>
        <p:spPr>
          <a:xfrm>
            <a:off x="6804248" y="2420888"/>
            <a:ext cx="1512168" cy="2088232"/>
          </a:xfrm>
          <a:prstGeom prst="rect">
            <a:avLst/>
          </a:prstGeom>
          <a:ln>
            <a:noFill/>
          </a:ln>
          <a:effectLst>
            <a:outerShdw blurRad="292100" dist="139700" dir="2700000" algn="tl" rotWithShape="0">
              <a:srgbClr val="333333">
                <a:alpha val="65000"/>
              </a:srgbClr>
            </a:outerShdw>
          </a:effectLst>
        </p:spPr>
      </p:pic>
      <p:sp>
        <p:nvSpPr>
          <p:cNvPr id="7" name="Номер слайда 6"/>
          <p:cNvSpPr>
            <a:spLocks noGrp="1"/>
          </p:cNvSpPr>
          <p:nvPr>
            <p:ph type="sldNum" sz="quarter" idx="12"/>
          </p:nvPr>
        </p:nvSpPr>
        <p:spPr/>
        <p:txBody>
          <a:bodyPr/>
          <a:lstStyle/>
          <a:p>
            <a:fld id="{5C04F74E-87E3-4B59-9E87-2E297F912FF4}" type="slidenum">
              <a:rPr lang="ru-RU" smtClean="0"/>
              <a:pPr/>
              <a:t>10</a:t>
            </a:fld>
            <a:endParaRPr lang="ru-RU"/>
          </a:p>
        </p:txBody>
      </p:sp>
    </p:spTree>
  </p:cSld>
  <p:clrMapOvr>
    <a:masterClrMapping/>
  </p:clrMapOvr>
  <p:transition spd="slow">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148064" y="1844824"/>
            <a:ext cx="3528392" cy="369332"/>
          </a:xfrm>
          <a:prstGeom prst="rect">
            <a:avLst/>
          </a:prstGeom>
        </p:spPr>
        <p:txBody>
          <a:bodyPr wrap="square">
            <a:spAutoFit/>
          </a:bodyPr>
          <a:lstStyle/>
          <a:p>
            <a:pPr algn="just"/>
            <a:r>
              <a:rPr lang="uk-UA" dirty="0" smtClean="0"/>
              <a:t>	.</a:t>
            </a:r>
            <a:endParaRPr lang="ru-RU" dirty="0"/>
          </a:p>
        </p:txBody>
      </p:sp>
      <p:sp>
        <p:nvSpPr>
          <p:cNvPr id="6" name="Содержимое 5"/>
          <p:cNvSpPr>
            <a:spLocks noGrp="1"/>
          </p:cNvSpPr>
          <p:nvPr>
            <p:ph idx="1"/>
          </p:nvPr>
        </p:nvSpPr>
        <p:spPr>
          <a:xfrm>
            <a:off x="683568" y="692697"/>
            <a:ext cx="7704856" cy="2304255"/>
          </a:xfrm>
        </p:spPr>
        <p:txBody>
          <a:bodyPr>
            <a:normAutofit fontScale="55000" lnSpcReduction="20000"/>
          </a:bodyPr>
          <a:lstStyle/>
          <a:p>
            <a:pPr algn="just">
              <a:lnSpc>
                <a:spcPct val="120000"/>
              </a:lnSpc>
              <a:buNone/>
            </a:pPr>
            <a:r>
              <a:rPr lang="uk-UA" sz="3300" dirty="0" smtClean="0"/>
              <a:t>		Провідним жанром малої прози Коцюбинського  після 1901р. стає соціально-психологічна новела. У 1906 — 1912 рр. крім другої частини “Fata morgana” М.Коцюбинський створює новели “Сміх”, “Він іде” (1906), “Невідомий”, “Intermezzo”, “В дорозі” (1907), “Persona grata”, “Як ми їздили до Криниці” (1908), “Дебют” (1909), “Сон”, “Лист” (1911), “Подарунок на іменини”, “Коні не винні”, образки-етюди “Хвала життю!”, “На острові” (1912), а також повість “Тіні забутих предків” (1911). </a:t>
            </a:r>
          </a:p>
          <a:p>
            <a:endParaRPr lang="ru-RU" sz="3300" dirty="0"/>
          </a:p>
        </p:txBody>
      </p:sp>
      <p:pic>
        <p:nvPicPr>
          <p:cNvPr id="6146" name="Picture 2" descr="Картинки по запросу коцюбинський"/>
          <p:cNvPicPr>
            <a:picLocks noChangeAspect="1" noChangeArrowheads="1"/>
          </p:cNvPicPr>
          <p:nvPr/>
        </p:nvPicPr>
        <p:blipFill>
          <a:blip r:embed="rId2" cstate="print"/>
          <a:srcRect/>
          <a:stretch>
            <a:fillRect/>
          </a:stretch>
        </p:blipFill>
        <p:spPr bwMode="auto">
          <a:xfrm>
            <a:off x="1619672" y="3356992"/>
            <a:ext cx="1905000" cy="2847976"/>
          </a:xfrm>
          <a:prstGeom prst="rect">
            <a:avLst/>
          </a:prstGeom>
          <a:noFill/>
        </p:spPr>
      </p:pic>
      <p:sp>
        <p:nvSpPr>
          <p:cNvPr id="7" name="Прямоугольник 6"/>
          <p:cNvSpPr/>
          <p:nvPr/>
        </p:nvSpPr>
        <p:spPr>
          <a:xfrm>
            <a:off x="3851920" y="2636912"/>
            <a:ext cx="4464496" cy="38164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dirty="0" smtClean="0">
                <a:solidFill>
                  <a:schemeClr val="tx1"/>
                </a:solidFill>
              </a:rPr>
              <a:t>Новела </a:t>
            </a:r>
            <a:r>
              <a:rPr lang="uk-UA" dirty="0" err="1" smtClean="0">
                <a:solidFill>
                  <a:schemeClr val="tx1"/>
                </a:solidFill>
              </a:rPr>
              <a:t>“Цвіт</a:t>
            </a:r>
            <a:r>
              <a:rPr lang="uk-UA" dirty="0" smtClean="0">
                <a:solidFill>
                  <a:schemeClr val="tx1"/>
                </a:solidFill>
              </a:rPr>
              <a:t> </a:t>
            </a:r>
            <a:r>
              <a:rPr lang="uk-UA" dirty="0" err="1" smtClean="0">
                <a:solidFill>
                  <a:schemeClr val="tx1"/>
                </a:solidFill>
              </a:rPr>
              <a:t>яблуні”</a:t>
            </a:r>
            <a:r>
              <a:rPr lang="uk-UA" dirty="0" smtClean="0">
                <a:solidFill>
                  <a:schemeClr val="tx1"/>
                </a:solidFill>
              </a:rPr>
              <a:t> була в українській літературі новаторською за темою: порушувалась проблема ставлення письменника до дійсності, говорилося, що митець за будь-яких обставин не може забувати про свій громадянсько-професійний обов'язок, повинен боліти чужим горем, як власним. Наступний розвиток української літератури Коцюбинський бачив у розширенні її тематичних та ідейних обріїв, пошукові нових художніх форм.</a:t>
            </a:r>
            <a:endParaRPr lang="ru-RU" dirty="0">
              <a:solidFill>
                <a:schemeClr val="tx1"/>
              </a:solidFill>
            </a:endParaRPr>
          </a:p>
        </p:txBody>
      </p:sp>
      <p:sp>
        <p:nvSpPr>
          <p:cNvPr id="8" name="Номер слайда 7"/>
          <p:cNvSpPr>
            <a:spLocks noGrp="1"/>
          </p:cNvSpPr>
          <p:nvPr>
            <p:ph type="sldNum" sz="quarter" idx="12"/>
          </p:nvPr>
        </p:nvSpPr>
        <p:spPr/>
        <p:txBody>
          <a:bodyPr/>
          <a:lstStyle/>
          <a:p>
            <a:fld id="{5C04F74E-87E3-4B59-9E87-2E297F912FF4}" type="slidenum">
              <a:rPr lang="ru-RU" smtClean="0"/>
              <a:pPr/>
              <a:t>11</a:t>
            </a:fld>
            <a:endParaRPr lang="ru-RU"/>
          </a:p>
        </p:txBody>
      </p:sp>
    </p:spTree>
  </p:cSld>
  <p:clrMapOvr>
    <a:masterClrMapping/>
  </p:clrMapOvr>
  <p:transition spd="slow">
    <p:pu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b="1" dirty="0" smtClean="0">
                <a:solidFill>
                  <a:schemeClr val="accent1">
                    <a:lumMod val="75000"/>
                  </a:schemeClr>
                </a:solidFill>
                <a:latin typeface="+mn-lt"/>
              </a:rPr>
              <a:t>М.Котляревський як фольклорист</a:t>
            </a:r>
            <a:endParaRPr lang="ru-RU" sz="3200" b="1" dirty="0">
              <a:solidFill>
                <a:schemeClr val="accent1">
                  <a:lumMod val="75000"/>
                </a:schemeClr>
              </a:solidFill>
              <a:latin typeface="+mn-lt"/>
            </a:endParaRPr>
          </a:p>
        </p:txBody>
      </p:sp>
      <p:sp>
        <p:nvSpPr>
          <p:cNvPr id="3" name="Содержимое 2"/>
          <p:cNvSpPr>
            <a:spLocks noGrp="1"/>
          </p:cNvSpPr>
          <p:nvPr>
            <p:ph idx="1"/>
          </p:nvPr>
        </p:nvSpPr>
        <p:spPr>
          <a:xfrm>
            <a:off x="457200" y="1268760"/>
            <a:ext cx="8229600" cy="4857403"/>
          </a:xfrm>
        </p:spPr>
        <p:txBody>
          <a:bodyPr>
            <a:noAutofit/>
          </a:bodyPr>
          <a:lstStyle/>
          <a:p>
            <a:pPr algn="just"/>
            <a:r>
              <a:rPr lang="uk-UA" sz="1800" dirty="0" smtClean="0"/>
              <a:t>Письменник не мислить плідної літературної діяльності без старанного вивчення фольклору. Де б не бував М.Коцюбинський – в рідному краї чи за кордоном, він усюди цікавився народними повір’ями, обрядами, звичаями.</a:t>
            </a:r>
            <a:endParaRPr lang="ru-RU" sz="1800" dirty="0" smtClean="0"/>
          </a:p>
          <a:p>
            <a:pPr algn="just"/>
            <a:r>
              <a:rPr lang="uk-UA" sz="1800" dirty="0" smtClean="0"/>
              <a:t>Архіви письменника, його записні книжки, спогади сучасників говорять, що з нього був справжній учений і дослідник народної творчості. Ще в 1899 році Михайло Михайлович надіслав біля 100 українських народних пісень, записаних на Поділлі, Б.Грінченкові в Чернігів для збірника «</a:t>
            </a:r>
            <a:r>
              <a:rPr lang="ru-RU" sz="1800" dirty="0" smtClean="0"/>
              <a:t>Этнографические материалы, собранные в Черниговской и соседних с ней губерниях</a:t>
            </a:r>
            <a:r>
              <a:rPr lang="uk-UA" sz="1800" dirty="0" smtClean="0"/>
              <a:t>».</a:t>
            </a:r>
            <a:r>
              <a:rPr lang="ru-RU" sz="1800" dirty="0" smtClean="0"/>
              <a:t> П</a:t>
            </a:r>
            <a:r>
              <a:rPr lang="uk-UA" sz="1800" dirty="0" err="1" smtClean="0"/>
              <a:t>ізніше</a:t>
            </a:r>
            <a:r>
              <a:rPr lang="uk-UA" sz="1800" dirty="0" smtClean="0"/>
              <a:t>, вже працюючи в Чернігові на посаді секретаря «</a:t>
            </a:r>
            <a:r>
              <a:rPr lang="ru-RU" sz="1800" dirty="0" smtClean="0"/>
              <a:t>Земского сборника Черниговской губернии</a:t>
            </a:r>
            <a:r>
              <a:rPr lang="uk-UA" sz="1800" dirty="0" smtClean="0"/>
              <a:t>», М.Коцюбинський видав 4 томи «</a:t>
            </a:r>
            <a:r>
              <a:rPr lang="ru-RU" sz="1800" dirty="0" smtClean="0"/>
              <a:t>Этнографических материалов</a:t>
            </a:r>
            <a:r>
              <a:rPr lang="uk-UA" sz="1800" dirty="0" smtClean="0"/>
              <a:t>»  під назвою «</a:t>
            </a:r>
            <a:r>
              <a:rPr lang="ru-RU" sz="1800" dirty="0" smtClean="0"/>
              <a:t>Из уст народа. Малорусские рассказы, сказки и пр.</a:t>
            </a:r>
            <a:r>
              <a:rPr lang="uk-UA" sz="1800" dirty="0" smtClean="0"/>
              <a:t>»</a:t>
            </a:r>
            <a:r>
              <a:rPr lang="ru-RU" sz="1800" dirty="0" smtClean="0"/>
              <a:t>. </a:t>
            </a:r>
            <a:r>
              <a:rPr lang="uk-UA" sz="1800" dirty="0" smtClean="0"/>
              <a:t>До цього збірника ввійшли зібрані М.Коцюбинським прислів’я, приказки, оповідання, а також фольклорний запис про Кармелюка. </a:t>
            </a:r>
            <a:endParaRPr lang="ru-RU" sz="1800" dirty="0" smtClean="0"/>
          </a:p>
          <a:p>
            <a:pPr algn="just"/>
            <a:r>
              <a:rPr lang="uk-UA" sz="1800" dirty="0" smtClean="0"/>
              <a:t>В Чернігові була створена Губернська вчена архівна комісія. М.Коцюбинський активно працював у цій комісії, був автором розділу програми «Народна словесність і бандуристи (кобзарі) та лірники». Вихід у світ етнографічної програми в Чернігові був помітним явищем в українській етнографії.</a:t>
            </a:r>
            <a:endParaRPr lang="ru-RU" sz="1800" dirty="0"/>
          </a:p>
        </p:txBody>
      </p:sp>
      <p:sp>
        <p:nvSpPr>
          <p:cNvPr id="4" name="Номер слайда 3"/>
          <p:cNvSpPr>
            <a:spLocks noGrp="1"/>
          </p:cNvSpPr>
          <p:nvPr>
            <p:ph type="sldNum" sz="quarter" idx="12"/>
          </p:nvPr>
        </p:nvSpPr>
        <p:spPr/>
        <p:txBody>
          <a:bodyPr/>
          <a:lstStyle/>
          <a:p>
            <a:fld id="{5C04F74E-87E3-4B59-9E87-2E297F912FF4}" type="slidenum">
              <a:rPr lang="ru-RU" smtClean="0"/>
              <a:pPr/>
              <a:t>12</a:t>
            </a:fld>
            <a:endParaRPr lang="ru-RU"/>
          </a:p>
        </p:txBody>
      </p:sp>
    </p:spTree>
  </p:cSld>
  <p:clrMapOvr>
    <a:masterClrMapping/>
  </p:clrMapOvr>
  <p:transition spd="slow">
    <p:pu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p:spPr>
        <p:txBody>
          <a:bodyPr>
            <a:normAutofit/>
          </a:bodyPr>
          <a:lstStyle/>
          <a:p>
            <a:pPr algn="just">
              <a:buNone/>
            </a:pPr>
            <a:r>
              <a:rPr lang="ru-RU" dirty="0" smtClean="0"/>
              <a:t> 		</a:t>
            </a:r>
            <a:r>
              <a:rPr lang="uk-UA" sz="1800" dirty="0" smtClean="0"/>
              <a:t>Мовна практика Коцюбинського — один з яскравих прикладів широкого підходу до розвитку літературної мови. Не заперечуючи ваги різних стилів української літературної мови, слів-новотворів, оригінальних виразів, конструкцій, він головним джерелом збагачення мови літератури вважав загальнонародну розмову. Творчість Коцюбинського служить художнім прикладом уже не одному поколінню українських письменників. </a:t>
            </a:r>
          </a:p>
          <a:p>
            <a:pPr>
              <a:buNone/>
            </a:pPr>
            <a:endParaRPr lang="ru-RU" dirty="0"/>
          </a:p>
        </p:txBody>
      </p:sp>
      <p:pic>
        <p:nvPicPr>
          <p:cNvPr id="6" name="Picture 2" descr="https://i.mycdn.me/image?id=580879532410&amp;t=0&amp;plc=WEB&amp;tkn=*XUV4M35IjvouVukZykp5It4c3uo"/>
          <p:cNvPicPr>
            <a:picLocks noChangeAspect="1" noChangeArrowheads="1"/>
          </p:cNvPicPr>
          <p:nvPr/>
        </p:nvPicPr>
        <p:blipFill>
          <a:blip r:embed="rId2" cstate="print"/>
          <a:srcRect r="1000" b="13333"/>
          <a:stretch>
            <a:fillRect/>
          </a:stretch>
        </p:blipFill>
        <p:spPr bwMode="auto">
          <a:xfrm>
            <a:off x="827584" y="2780928"/>
            <a:ext cx="7627309" cy="2448272"/>
          </a:xfrm>
          <a:prstGeom prst="rect">
            <a:avLst/>
          </a:prstGeom>
          <a:ln>
            <a:noFill/>
          </a:ln>
          <a:effectLst>
            <a:outerShdw blurRad="292100" dist="139700" dir="2700000" algn="tl" rotWithShape="0">
              <a:srgbClr val="333333">
                <a:alpha val="65000"/>
              </a:srgbClr>
            </a:outerShdw>
          </a:effectLst>
        </p:spPr>
      </p:pic>
      <p:sp>
        <p:nvSpPr>
          <p:cNvPr id="4" name="Номер слайда 3"/>
          <p:cNvSpPr>
            <a:spLocks noGrp="1"/>
          </p:cNvSpPr>
          <p:nvPr>
            <p:ph type="sldNum" sz="quarter" idx="12"/>
          </p:nvPr>
        </p:nvSpPr>
        <p:spPr/>
        <p:txBody>
          <a:bodyPr/>
          <a:lstStyle/>
          <a:p>
            <a:fld id="{5C04F74E-87E3-4B59-9E87-2E297F912FF4}" type="slidenum">
              <a:rPr lang="ru-RU" smtClean="0"/>
              <a:pPr/>
              <a:t>13</a:t>
            </a:fld>
            <a:endParaRPr lang="ru-RU"/>
          </a:p>
        </p:txBody>
      </p:sp>
    </p:spTree>
  </p:cSld>
  <p:clrMapOvr>
    <a:masterClrMapping/>
  </p:clrMapOvr>
  <p:transition spd="slow">
    <p:pu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b="1" dirty="0" smtClean="0">
                <a:solidFill>
                  <a:schemeClr val="accent1">
                    <a:lumMod val="75000"/>
                  </a:schemeClr>
                </a:solidFill>
                <a:latin typeface="+mn-lt"/>
              </a:rPr>
              <a:t>Висновок</a:t>
            </a:r>
            <a:endParaRPr lang="ru-RU" sz="3200" dirty="0">
              <a:latin typeface="+mn-lt"/>
            </a:endParaRPr>
          </a:p>
        </p:txBody>
      </p:sp>
      <p:sp>
        <p:nvSpPr>
          <p:cNvPr id="3" name="Содержимое 2"/>
          <p:cNvSpPr>
            <a:spLocks noGrp="1"/>
          </p:cNvSpPr>
          <p:nvPr>
            <p:ph idx="1"/>
          </p:nvPr>
        </p:nvSpPr>
        <p:spPr>
          <a:xfrm>
            <a:off x="457200" y="1196752"/>
            <a:ext cx="8229600" cy="5472608"/>
          </a:xfrm>
        </p:spPr>
        <p:txBody>
          <a:bodyPr>
            <a:normAutofit fontScale="32500" lnSpcReduction="20000"/>
          </a:bodyPr>
          <a:lstStyle/>
          <a:p>
            <a:pPr algn="just">
              <a:lnSpc>
                <a:spcPct val="120000"/>
              </a:lnSpc>
              <a:buNone/>
            </a:pPr>
            <a:r>
              <a:rPr lang="uk-UA" sz="5500" dirty="0" smtClean="0"/>
              <a:t>		Здавалося б всі проблеми, мрії письменника вирішені. То що ж ми, сучасники, у новому столітті знову шукаємо в Коцюбинського, відкриваючи, перечитуючи його твори?! </a:t>
            </a:r>
            <a:endParaRPr lang="ru-RU" sz="5500" dirty="0" smtClean="0"/>
          </a:p>
          <a:p>
            <a:pPr algn="just">
              <a:lnSpc>
                <a:spcPct val="120000"/>
              </a:lnSpc>
              <a:buNone/>
            </a:pPr>
            <a:r>
              <a:rPr lang="uk-UA" sz="5500" dirty="0" smtClean="0"/>
              <a:t>		Мабуть, усвідомлення проблем хворого суспільства. На новому витку історії крізь століття повторюються подібні проблеми, підняті у творах письменника: вирізані заводи, 5 мільйонів українців (лише за офіційними даними) виїхали за кордон у пошуках заробітку. Саме тому зараз державі потрібні патріоти, інтелігенти з душею сівача, котрі врятують майбутнє держави.</a:t>
            </a:r>
            <a:endParaRPr lang="ru-RU" sz="5500" dirty="0" smtClean="0"/>
          </a:p>
          <a:p>
            <a:pPr lvl="5" algn="just">
              <a:buNone/>
            </a:pPr>
            <a:r>
              <a:rPr lang="uk-UA" sz="5500" dirty="0" smtClean="0"/>
              <a:t>Завітайте сюди, в Коцюбинського дім,</a:t>
            </a:r>
            <a:endParaRPr lang="ru-RU" sz="5500" dirty="0" smtClean="0"/>
          </a:p>
          <a:p>
            <a:pPr lvl="5" algn="just">
              <a:buNone/>
            </a:pPr>
            <a:r>
              <a:rPr lang="uk-UA" sz="5500" dirty="0" smtClean="0"/>
              <a:t>Від безмірної ніжності танучи.</a:t>
            </a:r>
            <a:endParaRPr lang="ru-RU" sz="5500" dirty="0" smtClean="0"/>
          </a:p>
          <a:p>
            <a:pPr lvl="5" algn="just">
              <a:buNone/>
            </a:pPr>
            <a:r>
              <a:rPr lang="uk-UA" sz="5500" dirty="0" smtClean="0"/>
              <a:t>Небагато речей залишилося в нім, -</a:t>
            </a:r>
            <a:endParaRPr lang="ru-RU" sz="5500" dirty="0" smtClean="0"/>
          </a:p>
          <a:p>
            <a:pPr lvl="5" algn="just">
              <a:buNone/>
            </a:pPr>
            <a:r>
              <a:rPr lang="uk-UA" sz="5500" dirty="0" smtClean="0"/>
              <a:t>Та зосталися квіти нев’янучі.</a:t>
            </a:r>
            <a:endParaRPr lang="ru-RU" sz="5500" dirty="0" smtClean="0"/>
          </a:p>
          <a:p>
            <a:pPr lvl="5" algn="just">
              <a:buNone/>
            </a:pPr>
            <a:r>
              <a:rPr lang="uk-UA" sz="5500" dirty="0" smtClean="0"/>
              <a:t> </a:t>
            </a:r>
            <a:endParaRPr lang="ru-RU" sz="5500" dirty="0" smtClean="0"/>
          </a:p>
          <a:p>
            <a:pPr lvl="5" algn="just">
              <a:buNone/>
            </a:pPr>
            <a:r>
              <a:rPr lang="uk-UA" sz="5500" dirty="0" smtClean="0"/>
              <a:t>Покладімо ж і ми у шанобі квітки, -</a:t>
            </a:r>
            <a:endParaRPr lang="ru-RU" sz="5500" dirty="0" smtClean="0"/>
          </a:p>
          <a:p>
            <a:pPr lvl="5" algn="just">
              <a:buNone/>
            </a:pPr>
            <a:r>
              <a:rPr lang="uk-UA" sz="5500" dirty="0" smtClean="0"/>
              <a:t>Їх любов’ю любив надзвичайною!</a:t>
            </a:r>
            <a:endParaRPr lang="ru-RU" sz="5500" dirty="0" smtClean="0"/>
          </a:p>
          <a:p>
            <a:pPr lvl="5" algn="just">
              <a:buNone/>
            </a:pPr>
            <a:r>
              <a:rPr lang="uk-UA" sz="5500" dirty="0" err="1" smtClean="0"/>
              <a:t>Проводжаєм</a:t>
            </a:r>
            <a:r>
              <a:rPr lang="uk-UA" sz="5500" dirty="0" smtClean="0"/>
              <a:t> його крізь роки і віки, -</a:t>
            </a:r>
            <a:endParaRPr lang="ru-RU" sz="5500" dirty="0" smtClean="0"/>
          </a:p>
          <a:p>
            <a:pPr lvl="5" algn="just">
              <a:buNone/>
            </a:pPr>
            <a:r>
              <a:rPr lang="uk-UA" sz="5500" dirty="0" smtClean="0"/>
              <a:t>Так, немовби щодня зустрічаємо.  </a:t>
            </a:r>
            <a:endParaRPr lang="ru-RU" sz="5500" dirty="0" smtClean="0"/>
          </a:p>
          <a:p>
            <a:endParaRPr lang="ru-RU" dirty="0" smtClean="0"/>
          </a:p>
          <a:p>
            <a:endParaRPr lang="ru-RU" dirty="0"/>
          </a:p>
        </p:txBody>
      </p:sp>
      <p:sp>
        <p:nvSpPr>
          <p:cNvPr id="4" name="Номер слайда 3"/>
          <p:cNvSpPr>
            <a:spLocks noGrp="1"/>
          </p:cNvSpPr>
          <p:nvPr>
            <p:ph type="sldNum" sz="quarter" idx="12"/>
          </p:nvPr>
        </p:nvSpPr>
        <p:spPr/>
        <p:txBody>
          <a:bodyPr/>
          <a:lstStyle/>
          <a:p>
            <a:fld id="{5C04F74E-87E3-4B59-9E87-2E297F912FF4}" type="slidenum">
              <a:rPr lang="ru-RU" smtClean="0"/>
              <a:pPr/>
              <a:t>14</a:t>
            </a:fld>
            <a:endParaRPr lang="ru-RU"/>
          </a:p>
        </p:txBody>
      </p:sp>
    </p:spTree>
  </p:cSld>
  <p:clrMapOvr>
    <a:masterClrMapping/>
  </p:clrMapOvr>
  <p:transition spd="slow">
    <p:pu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r>
              <a:rPr lang="ru-RU" sz="3200" b="1" dirty="0" smtClean="0">
                <a:solidFill>
                  <a:schemeClr val="tx2"/>
                </a:solidFill>
                <a:latin typeface="+mn-lt"/>
              </a:rPr>
              <a:t>Список </a:t>
            </a:r>
            <a:r>
              <a:rPr lang="uk-UA" sz="3200" b="1" dirty="0" smtClean="0">
                <a:solidFill>
                  <a:schemeClr val="tx2"/>
                </a:solidFill>
                <a:latin typeface="+mn-lt"/>
              </a:rPr>
              <a:t>літератури</a:t>
            </a:r>
            <a:endParaRPr lang="uk-UA" sz="3200" b="1" dirty="0">
              <a:solidFill>
                <a:schemeClr val="tx2"/>
              </a:solidFill>
              <a:latin typeface="+mn-lt"/>
            </a:endParaRPr>
          </a:p>
        </p:txBody>
      </p:sp>
      <p:sp>
        <p:nvSpPr>
          <p:cNvPr id="3" name="Содержимое 2"/>
          <p:cNvSpPr>
            <a:spLocks noGrp="1"/>
          </p:cNvSpPr>
          <p:nvPr>
            <p:ph idx="1"/>
          </p:nvPr>
        </p:nvSpPr>
        <p:spPr>
          <a:xfrm>
            <a:off x="971600" y="1052736"/>
            <a:ext cx="7797552" cy="5289451"/>
          </a:xfrm>
        </p:spPr>
        <p:txBody>
          <a:bodyPr>
            <a:normAutofit fontScale="25000" lnSpcReduction="20000"/>
          </a:bodyPr>
          <a:lstStyle/>
          <a:p>
            <a:pPr algn="just">
              <a:buNone/>
            </a:pPr>
            <a:r>
              <a:rPr lang="uk-UA" sz="2600" dirty="0" smtClean="0"/>
              <a:t>  		</a:t>
            </a:r>
          </a:p>
          <a:p>
            <a:r>
              <a:rPr lang="uk-UA" sz="7200" dirty="0" smtClean="0"/>
              <a:t>Енциклопедія «Черкащина». Упорядник Віктор </a:t>
            </a:r>
            <a:r>
              <a:rPr lang="uk-UA" sz="7200" dirty="0" err="1" smtClean="0"/>
              <a:t>Жадько</a:t>
            </a:r>
            <a:r>
              <a:rPr lang="uk-UA" sz="7200" dirty="0" smtClean="0"/>
              <a:t>. — К., 2010. — С. 470.</a:t>
            </a:r>
          </a:p>
          <a:p>
            <a:r>
              <a:rPr lang="uk-UA" sz="7200" dirty="0" err="1" smtClean="0"/>
              <a:t>Балабко</a:t>
            </a:r>
            <a:r>
              <a:rPr lang="uk-UA" sz="7200" dirty="0" smtClean="0"/>
              <a:t> О. В. Мальви у Вічному місті: Стежками українців у світах: </a:t>
            </a:r>
            <a:r>
              <a:rPr lang="uk-UA" sz="7200" dirty="0" err="1" smtClean="0"/>
              <a:t>Есеї</a:t>
            </a:r>
            <a:r>
              <a:rPr lang="uk-UA" sz="7200" dirty="0" smtClean="0"/>
              <a:t>, нариси, зарисовки. — К.: Фенікс, 2006. — 348 с.: іл.</a:t>
            </a:r>
          </a:p>
          <a:p>
            <a:r>
              <a:rPr lang="uk-UA" sz="7200" dirty="0" err="1" smtClean="0"/>
              <a:t>Балабко</a:t>
            </a:r>
            <a:r>
              <a:rPr lang="uk-UA" sz="7200" dirty="0" smtClean="0"/>
              <a:t> О. В. Рай і Пекло Коцюбинського: </a:t>
            </a:r>
            <a:r>
              <a:rPr lang="uk-UA" sz="7200" dirty="0" err="1" smtClean="0"/>
              <a:t>есеїстична</a:t>
            </a:r>
            <a:r>
              <a:rPr lang="uk-UA" sz="7200" dirty="0" smtClean="0"/>
              <a:t> повість / О.</a:t>
            </a:r>
            <a:r>
              <a:rPr lang="uk-UA" sz="7200" dirty="0" err="1" smtClean="0"/>
              <a:t>Балабко</a:t>
            </a:r>
            <a:r>
              <a:rPr lang="uk-UA" sz="7200" dirty="0" smtClean="0"/>
              <a:t>. / Новели «Сон», «Хвала життю», «На острові» М. Коцюбинського; </a:t>
            </a:r>
            <a:r>
              <a:rPr lang="uk-UA" sz="7200" dirty="0" err="1" smtClean="0"/>
              <a:t>передм</a:t>
            </a:r>
            <a:r>
              <a:rPr lang="uk-UA" sz="7200" dirty="0" smtClean="0"/>
              <a:t>. В.Панченка. — Чернівці: </a:t>
            </a:r>
            <a:r>
              <a:rPr lang="uk-UA" sz="7200" dirty="0" err="1" smtClean="0"/>
              <a:t>Букрек</a:t>
            </a:r>
            <a:r>
              <a:rPr lang="uk-UA" sz="7200" dirty="0" smtClean="0"/>
              <a:t>, 2014. — 216 с.: іл.</a:t>
            </a:r>
          </a:p>
          <a:p>
            <a:r>
              <a:rPr lang="uk-UA" sz="7200" dirty="0" smtClean="0"/>
              <a:t>С.Єфремов. Михайло Коцюбинський. — Київ; </a:t>
            </a:r>
            <a:r>
              <a:rPr lang="uk-UA" sz="7200" dirty="0" err="1" smtClean="0"/>
              <a:t>Ляйпціґ</a:t>
            </a:r>
            <a:r>
              <a:rPr lang="uk-UA" sz="7200" dirty="0" smtClean="0"/>
              <a:t>, 1920</a:t>
            </a:r>
          </a:p>
          <a:p>
            <a:r>
              <a:rPr lang="uk-UA" sz="7200" dirty="0" smtClean="0"/>
              <a:t>Спогади і розповіді про М. М. Коцюбинського. — К.: Дніпро, 1965. — 201 с.</a:t>
            </a:r>
          </a:p>
          <a:p>
            <a:r>
              <a:rPr lang="uk-UA" sz="7200" dirty="0" smtClean="0"/>
              <a:t>Горький М. М. М. </a:t>
            </a:r>
            <a:r>
              <a:rPr lang="uk-UA" sz="7200" dirty="0" err="1" smtClean="0"/>
              <a:t>Коцюбинский</a:t>
            </a:r>
            <a:r>
              <a:rPr lang="uk-UA" sz="7200" dirty="0" smtClean="0"/>
              <a:t> (некролог) // </a:t>
            </a:r>
            <a:r>
              <a:rPr lang="uk-UA" sz="7200" dirty="0" err="1" smtClean="0"/>
              <a:t>Вестник</a:t>
            </a:r>
            <a:r>
              <a:rPr lang="uk-UA" sz="7200" dirty="0" smtClean="0"/>
              <a:t> </a:t>
            </a:r>
            <a:r>
              <a:rPr lang="uk-UA" sz="7200" dirty="0" err="1" smtClean="0"/>
              <a:t>Европы</a:t>
            </a:r>
            <a:r>
              <a:rPr lang="uk-UA" sz="7200" dirty="0" smtClean="0"/>
              <a:t>, 1913.</a:t>
            </a:r>
          </a:p>
          <a:p>
            <a:r>
              <a:rPr lang="uk-UA" sz="7200" dirty="0" smtClean="0"/>
              <a:t>Горький М. М. М. </a:t>
            </a:r>
            <a:r>
              <a:rPr lang="uk-UA" sz="7200" dirty="0" err="1" smtClean="0"/>
              <a:t>Коцюбинский</a:t>
            </a:r>
            <a:r>
              <a:rPr lang="uk-UA" sz="7200" dirty="0" smtClean="0"/>
              <a:t> // </a:t>
            </a:r>
            <a:r>
              <a:rPr lang="uk-UA" sz="7200" dirty="0" err="1" smtClean="0"/>
              <a:t>Собр</a:t>
            </a:r>
            <a:r>
              <a:rPr lang="uk-UA" sz="7200" dirty="0" smtClean="0"/>
              <a:t>. </a:t>
            </a:r>
            <a:r>
              <a:rPr lang="uk-UA" sz="7200" dirty="0" err="1" smtClean="0"/>
              <a:t>соч</a:t>
            </a:r>
            <a:r>
              <a:rPr lang="uk-UA" sz="7200" dirty="0" smtClean="0"/>
              <a:t>., т. XVI, </a:t>
            </a:r>
            <a:r>
              <a:rPr lang="uk-UA" sz="7200" dirty="0" err="1" smtClean="0"/>
              <a:t>Гиз</a:t>
            </a:r>
            <a:r>
              <a:rPr lang="uk-UA" sz="7200" dirty="0" smtClean="0"/>
              <a:t>. — М.;Л., 1924.</a:t>
            </a:r>
          </a:p>
          <a:p>
            <a:r>
              <a:rPr lang="uk-UA" sz="7200" dirty="0" smtClean="0"/>
              <a:t>Остап Грицай. Коцюбинський як артист. // Ілюстрована Україна. — 1913. — 1 лип.</a:t>
            </a:r>
          </a:p>
          <a:p>
            <a:r>
              <a:rPr lang="uk-UA" sz="7200" dirty="0" err="1" smtClean="0"/>
              <a:t>Ілюченко</a:t>
            </a:r>
            <a:r>
              <a:rPr lang="uk-UA" sz="7200" dirty="0" smtClean="0"/>
              <a:t> Г. М. Коцюбинський у Житомирі. Спогади про Михайла Коцюбинського // М. Коцюбинський. Твори в двох томах, Т. 2. — К.: Дніпро, 1966.</a:t>
            </a:r>
          </a:p>
          <a:p>
            <a:r>
              <a:rPr lang="uk-UA" sz="7200" dirty="0" smtClean="0"/>
              <a:t>Козуб С. Молодий Коцюбинський. — </a:t>
            </a:r>
            <a:r>
              <a:rPr lang="uk-UA" sz="7200" dirty="0" err="1" smtClean="0"/>
              <a:t>Книгоспілка</a:t>
            </a:r>
            <a:r>
              <a:rPr lang="uk-UA" sz="7200" dirty="0" smtClean="0"/>
              <a:t>, 1927.</a:t>
            </a:r>
          </a:p>
          <a:p>
            <a:r>
              <a:rPr lang="uk-UA" sz="7200" dirty="0" smtClean="0"/>
              <a:t>Коряк В. Поет української інтелігенції М. Коцюбинський. — </a:t>
            </a:r>
            <a:r>
              <a:rPr lang="uk-UA" sz="7200" dirty="0" err="1" smtClean="0"/>
              <a:t>Книгоспілка</a:t>
            </a:r>
            <a:r>
              <a:rPr lang="uk-UA" sz="7200" dirty="0" smtClean="0"/>
              <a:t>, 1923</a:t>
            </a:r>
            <a:endParaRPr lang="uk-UA" dirty="0"/>
          </a:p>
        </p:txBody>
      </p:sp>
      <p:sp>
        <p:nvSpPr>
          <p:cNvPr id="5" name="Номер слайда 4"/>
          <p:cNvSpPr>
            <a:spLocks noGrp="1"/>
          </p:cNvSpPr>
          <p:nvPr>
            <p:ph type="sldNum" sz="quarter" idx="12"/>
          </p:nvPr>
        </p:nvSpPr>
        <p:spPr/>
        <p:txBody>
          <a:bodyPr/>
          <a:lstStyle/>
          <a:p>
            <a:fld id="{5C04F74E-87E3-4B59-9E87-2E297F912FF4}" type="slidenum">
              <a:rPr lang="ru-RU" smtClean="0"/>
              <a:pPr/>
              <a:t>15</a:t>
            </a:fld>
            <a:endParaRPr lang="ru-RU"/>
          </a:p>
        </p:txBody>
      </p:sp>
    </p:spTree>
  </p:cSld>
  <p:clrMapOvr>
    <a:masterClrMapping/>
  </p:clrMapOvr>
  <p:transition spd="slow">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1143000"/>
          </a:xfrm>
        </p:spPr>
        <p:txBody>
          <a:bodyPr>
            <a:normAutofit fontScale="90000"/>
          </a:bodyPr>
          <a:lstStyle/>
          <a:p>
            <a:r>
              <a:rPr lang="uk-UA" b="1" dirty="0" smtClean="0">
                <a:solidFill>
                  <a:schemeClr val="accent1">
                    <a:lumMod val="75000"/>
                  </a:schemeClr>
                </a:solidFill>
              </a:rPr>
              <a:t>Михайло Коцюбинський</a:t>
            </a:r>
            <a:br>
              <a:rPr lang="uk-UA" b="1" dirty="0" smtClean="0">
                <a:solidFill>
                  <a:schemeClr val="accent1">
                    <a:lumMod val="75000"/>
                  </a:schemeClr>
                </a:solidFill>
              </a:rPr>
            </a:br>
            <a:r>
              <a:rPr lang="uk-UA" b="1" dirty="0" smtClean="0">
                <a:solidFill>
                  <a:schemeClr val="accent1">
                    <a:lumMod val="75000"/>
                  </a:schemeClr>
                </a:solidFill>
              </a:rPr>
              <a:t>( 1864-1915)</a:t>
            </a:r>
            <a:endParaRPr lang="ru-RU" dirty="0"/>
          </a:p>
        </p:txBody>
      </p:sp>
      <p:sp>
        <p:nvSpPr>
          <p:cNvPr id="3" name="Содержимое 2"/>
          <p:cNvSpPr>
            <a:spLocks noGrp="1"/>
          </p:cNvSpPr>
          <p:nvPr>
            <p:ph sz="half" idx="1"/>
          </p:nvPr>
        </p:nvSpPr>
        <p:spPr>
          <a:xfrm>
            <a:off x="611560" y="1628801"/>
            <a:ext cx="4402832" cy="4320480"/>
          </a:xfrm>
        </p:spPr>
        <p:txBody>
          <a:bodyPr>
            <a:normAutofit/>
          </a:bodyPr>
          <a:lstStyle/>
          <a:p>
            <a:pPr algn="just">
              <a:buNone/>
            </a:pPr>
            <a:r>
              <a:rPr lang="uk-UA" dirty="0" smtClean="0"/>
              <a:t>		</a:t>
            </a:r>
            <a:r>
              <a:rPr lang="uk-UA" sz="1800" dirty="0" smtClean="0"/>
              <a:t>Історія української культури кінця ХІХ - початку ХХ століть позначена надзвичайною кількістю постатей. Цікаво те, що, здається, всі ці люди жили однією великою громадою – такими щільними були їх взаємовідносини, прошиті родинними зв’язками, особистою дружбою або приязню, численними листуваннями, зустрічами, фінансовими та громадськими справами, а найголовніше, своїм українством.</a:t>
            </a:r>
            <a:endParaRPr lang="ru-RU" sz="1800" dirty="0" smtClean="0"/>
          </a:p>
          <a:p>
            <a:pPr algn="just">
              <a:buNone/>
            </a:pPr>
            <a:r>
              <a:rPr lang="uk-UA" sz="1800" dirty="0" smtClean="0"/>
              <a:t>		</a:t>
            </a:r>
            <a:endParaRPr lang="ru-RU" sz="1800" dirty="0"/>
          </a:p>
        </p:txBody>
      </p:sp>
      <p:sp>
        <p:nvSpPr>
          <p:cNvPr id="4" name="Содержимое 3"/>
          <p:cNvSpPr>
            <a:spLocks noGrp="1"/>
          </p:cNvSpPr>
          <p:nvPr>
            <p:ph sz="half" idx="2"/>
          </p:nvPr>
        </p:nvSpPr>
        <p:spPr>
          <a:xfrm>
            <a:off x="4788024" y="2996952"/>
            <a:ext cx="4038600" cy="4525963"/>
          </a:xfrm>
        </p:spPr>
        <p:txBody>
          <a:bodyPr>
            <a:normAutofit/>
          </a:bodyPr>
          <a:lstStyle/>
          <a:p>
            <a:pPr algn="just">
              <a:buNone/>
            </a:pPr>
            <a:r>
              <a:rPr lang="uk-UA" dirty="0" smtClean="0"/>
              <a:t>		</a:t>
            </a:r>
            <a:r>
              <a:rPr lang="uk-UA" sz="1800" dirty="0" smtClean="0"/>
              <a:t>М.М.Коцюбинський в тодішній «сім’ї» української інтелігенції був підкреслено поважною постаттю. Сьогодні для нас Коцюбинський є центральною фігурою, призмою, через яку ми дивимось на оточуючих його людей і намагаємось визначити їх внесок в розвиток української культури.</a:t>
            </a:r>
            <a:endParaRPr lang="ru-RU" sz="1800" dirty="0" smtClean="0"/>
          </a:p>
          <a:p>
            <a:pPr>
              <a:buNone/>
            </a:pPr>
            <a:endParaRPr lang="ru-RU" dirty="0"/>
          </a:p>
        </p:txBody>
      </p:sp>
      <p:pic>
        <p:nvPicPr>
          <p:cNvPr id="5" name="Рисунок 4" descr="Без названия (2).jpg"/>
          <p:cNvPicPr>
            <a:picLocks noChangeAspect="1"/>
          </p:cNvPicPr>
          <p:nvPr/>
        </p:nvPicPr>
        <p:blipFill>
          <a:blip r:embed="rId3" cstate="print"/>
          <a:srcRect r="3871" b="13938"/>
          <a:stretch>
            <a:fillRect/>
          </a:stretch>
        </p:blipFill>
        <p:spPr>
          <a:xfrm>
            <a:off x="6660232" y="1124744"/>
            <a:ext cx="1656184" cy="1944216"/>
          </a:xfrm>
          <a:prstGeom prst="rect">
            <a:avLst/>
          </a:prstGeom>
          <a:ln>
            <a:noFill/>
          </a:ln>
          <a:effectLst>
            <a:outerShdw blurRad="292100" dist="139700" dir="2700000" algn="tl" rotWithShape="0">
              <a:srgbClr val="333333">
                <a:alpha val="65000"/>
              </a:srgbClr>
            </a:outerShdw>
          </a:effectLst>
        </p:spPr>
      </p:pic>
      <p:sp>
        <p:nvSpPr>
          <p:cNvPr id="6" name="Номер слайда 5"/>
          <p:cNvSpPr>
            <a:spLocks noGrp="1"/>
          </p:cNvSpPr>
          <p:nvPr>
            <p:ph type="sldNum" sz="quarter" idx="12"/>
          </p:nvPr>
        </p:nvSpPr>
        <p:spPr/>
        <p:txBody>
          <a:bodyPr/>
          <a:lstStyle/>
          <a:p>
            <a:fld id="{5C04F74E-87E3-4B59-9E87-2E297F912FF4}" type="slidenum">
              <a:rPr lang="ru-RU" smtClean="0"/>
              <a:pPr/>
              <a:t>2</a:t>
            </a:fld>
            <a:endParaRPr lang="ru-RU"/>
          </a:p>
        </p:txBody>
      </p:sp>
    </p:spTree>
  </p:cSld>
  <p:clrMapOvr>
    <a:masterClrMapping/>
  </p:clrMapOvr>
  <p:transition spd="slow">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259632" y="620688"/>
            <a:ext cx="7128792" cy="48965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одержимое 6"/>
          <p:cNvSpPr>
            <a:spLocks noGrp="1"/>
          </p:cNvSpPr>
          <p:nvPr>
            <p:ph idx="1"/>
          </p:nvPr>
        </p:nvSpPr>
        <p:spPr>
          <a:xfrm>
            <a:off x="3563888" y="476672"/>
            <a:ext cx="5111750" cy="4785395"/>
          </a:xfrm>
        </p:spPr>
        <p:txBody>
          <a:bodyPr>
            <a:normAutofit/>
          </a:bodyPr>
          <a:lstStyle/>
          <a:p>
            <a:pPr algn="just">
              <a:buNone/>
            </a:pPr>
            <a:r>
              <a:rPr lang="uk-UA" sz="2400" dirty="0" smtClean="0"/>
              <a:t>		</a:t>
            </a:r>
            <a:r>
              <a:rPr lang="uk-UA" sz="1800" dirty="0" smtClean="0"/>
              <a:t>Коцюбинський почав пробувати свої сили в літературі рано, брався за поезію, переклади, нариси, та швидко головним полем його письменницької діяльності, справжнім покликанням стає художня проза. З перших спроб </a:t>
            </a:r>
            <a:r>
              <a:rPr lang="uk-UA" sz="1800" dirty="0" err="1" smtClean="0"/>
              <a:t>Коцюбинського-прозаїка</a:t>
            </a:r>
            <a:r>
              <a:rPr lang="uk-UA" sz="1800" dirty="0" smtClean="0"/>
              <a:t> до нас дійшли оповідання </a:t>
            </a:r>
            <a:r>
              <a:rPr lang="uk-UA" sz="1800" dirty="0" err="1" smtClean="0"/>
              <a:t>“Андрій</a:t>
            </a:r>
            <a:r>
              <a:rPr lang="uk-UA" sz="1800" dirty="0" smtClean="0"/>
              <a:t> </a:t>
            </a:r>
            <a:r>
              <a:rPr lang="uk-UA" sz="1800" dirty="0" err="1" smtClean="0"/>
              <a:t>Соловійко</a:t>
            </a:r>
            <a:r>
              <a:rPr lang="uk-UA" sz="1800" dirty="0" smtClean="0"/>
              <a:t>, або </a:t>
            </a:r>
            <a:r>
              <a:rPr lang="uk-UA" sz="1800" dirty="0" err="1" smtClean="0"/>
              <a:t>Вченіє</a:t>
            </a:r>
            <a:r>
              <a:rPr lang="uk-UA" sz="1800" dirty="0" smtClean="0"/>
              <a:t> світ, а </a:t>
            </a:r>
            <a:r>
              <a:rPr lang="uk-UA" sz="1800" dirty="0" err="1" smtClean="0"/>
              <a:t>невченіє</a:t>
            </a:r>
            <a:r>
              <a:rPr lang="uk-UA" sz="1800" dirty="0" smtClean="0"/>
              <a:t> </a:t>
            </a:r>
            <a:r>
              <a:rPr lang="uk-UA" sz="1800" dirty="0" err="1" smtClean="0"/>
              <a:t>тьма”</a:t>
            </a:r>
            <a:r>
              <a:rPr lang="uk-UA" sz="1800" dirty="0" smtClean="0"/>
              <a:t> (1884), “21-го грудня, на </a:t>
            </a:r>
            <a:r>
              <a:rPr lang="uk-UA" sz="1800" dirty="0" err="1" smtClean="0"/>
              <a:t>введеніє”</a:t>
            </a:r>
            <a:r>
              <a:rPr lang="uk-UA" sz="1800" dirty="0" smtClean="0"/>
              <a:t> (1885), </a:t>
            </a:r>
            <a:r>
              <a:rPr lang="uk-UA" sz="1800" dirty="0" err="1" smtClean="0"/>
              <a:t>“Дядько</a:t>
            </a:r>
            <a:r>
              <a:rPr lang="uk-UA" sz="1800" dirty="0" smtClean="0"/>
              <a:t> та </a:t>
            </a:r>
            <a:r>
              <a:rPr lang="uk-UA" sz="1800" dirty="0" err="1" smtClean="0"/>
              <a:t>тітка”</a:t>
            </a:r>
            <a:r>
              <a:rPr lang="uk-UA" sz="1800" dirty="0" smtClean="0"/>
              <a:t> (1885).</a:t>
            </a:r>
            <a:endParaRPr lang="ru-RU" sz="1800" dirty="0"/>
          </a:p>
        </p:txBody>
      </p:sp>
      <p:sp>
        <p:nvSpPr>
          <p:cNvPr id="8" name="Текст 7"/>
          <p:cNvSpPr>
            <a:spLocks noGrp="1"/>
          </p:cNvSpPr>
          <p:nvPr>
            <p:ph type="body" sz="half" idx="2"/>
          </p:nvPr>
        </p:nvSpPr>
        <p:spPr>
          <a:xfrm>
            <a:off x="395536" y="692696"/>
            <a:ext cx="3528392" cy="4691063"/>
          </a:xfrm>
        </p:spPr>
        <p:txBody>
          <a:bodyPr>
            <a:noAutofit/>
          </a:bodyPr>
          <a:lstStyle/>
          <a:p>
            <a:pPr algn="just"/>
            <a:r>
              <a:rPr lang="uk-UA" sz="2000" dirty="0" smtClean="0"/>
              <a:t>	</a:t>
            </a:r>
            <a:r>
              <a:rPr lang="uk-UA" sz="1800" dirty="0" smtClean="0"/>
              <a:t>Михайло Михайлович Коцюбинський народився 17 вересня 1864р. в м. Вінниці в сім'ї дрібного урядовця. Дитинство та юність майбутнього письменника минули в містечках і селах Поділля, куди переводили батька по службі. Освіту здобував у Барській початковій школі (1875 — 1876) та </a:t>
            </a:r>
            <a:r>
              <a:rPr lang="uk-UA" sz="1800" dirty="0" err="1" smtClean="0"/>
              <a:t>Шаргородському</a:t>
            </a:r>
            <a:r>
              <a:rPr lang="uk-UA" sz="1800" dirty="0" smtClean="0"/>
              <a:t> духовному училищі (1876 — 1880).</a:t>
            </a:r>
            <a:r>
              <a:rPr lang="uk-UA" sz="2000" dirty="0" smtClean="0"/>
              <a:t> </a:t>
            </a:r>
            <a:endParaRPr lang="ru-RU" sz="2000" dirty="0"/>
          </a:p>
        </p:txBody>
      </p:sp>
      <p:pic>
        <p:nvPicPr>
          <p:cNvPr id="10" name="Рисунок 9" descr="Без названия (3).jpg"/>
          <p:cNvPicPr>
            <a:picLocks noChangeAspect="1"/>
          </p:cNvPicPr>
          <p:nvPr/>
        </p:nvPicPr>
        <p:blipFill>
          <a:blip r:embed="rId2" cstate="print"/>
          <a:stretch>
            <a:fillRect/>
          </a:stretch>
        </p:blipFill>
        <p:spPr>
          <a:xfrm>
            <a:off x="4499992" y="3429000"/>
            <a:ext cx="3456384" cy="2705756"/>
          </a:xfrm>
          <a:prstGeom prst="rect">
            <a:avLst/>
          </a:prstGeom>
        </p:spPr>
      </p:pic>
      <p:sp>
        <p:nvSpPr>
          <p:cNvPr id="6" name="Номер слайда 5"/>
          <p:cNvSpPr>
            <a:spLocks noGrp="1"/>
          </p:cNvSpPr>
          <p:nvPr>
            <p:ph type="sldNum" sz="quarter" idx="12"/>
          </p:nvPr>
        </p:nvSpPr>
        <p:spPr/>
        <p:txBody>
          <a:bodyPr/>
          <a:lstStyle/>
          <a:p>
            <a:fld id="{5C04F74E-87E3-4B59-9E87-2E297F912FF4}" type="slidenum">
              <a:rPr lang="ru-RU" smtClean="0"/>
              <a:pPr/>
              <a:t>3</a:t>
            </a:fld>
            <a:endParaRPr lang="ru-RU"/>
          </a:p>
        </p:txBody>
      </p:sp>
    </p:spTree>
  </p:cSld>
  <p:clrMapOvr>
    <a:masterClrMapping/>
  </p:clrMapOvr>
  <p:transition spd="slow">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179512" y="548680"/>
            <a:ext cx="4038600" cy="4104456"/>
          </a:xfrm>
        </p:spPr>
        <p:txBody>
          <a:bodyPr>
            <a:normAutofit lnSpcReduction="10000"/>
          </a:bodyPr>
          <a:lstStyle/>
          <a:p>
            <a:pPr algn="just">
              <a:lnSpc>
                <a:spcPct val="120000"/>
              </a:lnSpc>
              <a:buNone/>
            </a:pPr>
            <a:r>
              <a:rPr lang="ru-RU" sz="2400" dirty="0" smtClean="0"/>
              <a:t> 		</a:t>
            </a:r>
            <a:r>
              <a:rPr lang="uk-UA" sz="1900" dirty="0" smtClean="0"/>
              <a:t>На початку 90-х рр. частина молодої української інтелігенції, перейнятої ліберально-просвітительськими ідеями, утворює організацію </a:t>
            </a:r>
            <a:r>
              <a:rPr lang="uk-UA" sz="1900" dirty="0" err="1" smtClean="0"/>
              <a:t>“Братство</a:t>
            </a:r>
            <a:r>
              <a:rPr lang="uk-UA" sz="1900" dirty="0" smtClean="0"/>
              <a:t> </a:t>
            </a:r>
            <a:r>
              <a:rPr lang="uk-UA" sz="1900" dirty="0" err="1" smtClean="0"/>
              <a:t>тарасівців”</a:t>
            </a:r>
            <a:r>
              <a:rPr lang="uk-UA" sz="1900" dirty="0" smtClean="0"/>
              <a:t>, з учасниками якої Коцюбинський деякий час підтримував зв'язок. Цей зв'язок відбився на його творчості. У казці </a:t>
            </a:r>
            <a:r>
              <a:rPr lang="uk-UA" sz="1900" dirty="0" err="1" smtClean="0"/>
              <a:t>“Хо”</a:t>
            </a:r>
            <a:r>
              <a:rPr lang="uk-UA" sz="1900" dirty="0" smtClean="0"/>
              <a:t> (1894) Коцюбинський підносить значення ліберально-просвітительської діяльності</a:t>
            </a:r>
            <a:r>
              <a:rPr lang="ru-RU" sz="1900" dirty="0" smtClean="0"/>
              <a:t>.</a:t>
            </a:r>
            <a:r>
              <a:rPr lang="ru-RU" sz="2100" dirty="0" smtClean="0"/>
              <a:t> </a:t>
            </a:r>
            <a:endParaRPr lang="en-US" sz="2100" dirty="0" smtClean="0"/>
          </a:p>
          <a:p>
            <a:pPr>
              <a:buNone/>
            </a:pPr>
            <a:endParaRPr lang="ru-RU" dirty="0"/>
          </a:p>
        </p:txBody>
      </p:sp>
      <p:pic>
        <p:nvPicPr>
          <p:cNvPr id="4" name="Рисунок 3" descr="Без названия (4).jpg"/>
          <p:cNvPicPr>
            <a:picLocks noChangeAspect="1"/>
          </p:cNvPicPr>
          <p:nvPr/>
        </p:nvPicPr>
        <p:blipFill>
          <a:blip r:embed="rId2" cstate="print"/>
          <a:stretch>
            <a:fillRect/>
          </a:stretch>
        </p:blipFill>
        <p:spPr>
          <a:xfrm>
            <a:off x="4427984" y="1268760"/>
            <a:ext cx="4281205" cy="2016224"/>
          </a:xfrm>
          <a:prstGeom prst="rect">
            <a:avLst/>
          </a:prstGeom>
          <a:ln>
            <a:noFill/>
          </a:ln>
          <a:effectLst>
            <a:outerShdw blurRad="292100" dist="139700" dir="2700000" algn="tl" rotWithShape="0">
              <a:srgbClr val="333333">
                <a:alpha val="65000"/>
              </a:srgbClr>
            </a:outerShdw>
          </a:effectLst>
        </p:spPr>
      </p:pic>
      <p:sp>
        <p:nvSpPr>
          <p:cNvPr id="8" name="Содержимое 7"/>
          <p:cNvSpPr>
            <a:spLocks noGrp="1"/>
          </p:cNvSpPr>
          <p:nvPr>
            <p:ph sz="half" idx="2"/>
          </p:nvPr>
        </p:nvSpPr>
        <p:spPr>
          <a:xfrm>
            <a:off x="2555776" y="4293096"/>
            <a:ext cx="6048672" cy="2160240"/>
          </a:xfrm>
        </p:spPr>
        <p:txBody>
          <a:bodyPr>
            <a:normAutofit lnSpcReduction="10000"/>
          </a:bodyPr>
          <a:lstStyle/>
          <a:p>
            <a:pPr algn="just">
              <a:lnSpc>
                <a:spcPct val="110000"/>
              </a:lnSpc>
              <a:buNone/>
            </a:pPr>
            <a:r>
              <a:rPr lang="uk-UA" dirty="0" smtClean="0"/>
              <a:t>		</a:t>
            </a:r>
            <a:r>
              <a:rPr lang="uk-UA" sz="1900" dirty="0" smtClean="0"/>
              <a:t>Як творча особистість, письменник намагався осмислити долю українського народу, зберегти його національну </a:t>
            </a:r>
            <a:r>
              <a:rPr lang="uk-UA" sz="1900" dirty="0" err="1" smtClean="0"/>
              <a:t>самототожність</a:t>
            </a:r>
            <a:r>
              <a:rPr lang="uk-UA" sz="1900" dirty="0" smtClean="0"/>
              <a:t>, відтак у його творі </a:t>
            </a:r>
            <a:r>
              <a:rPr lang="uk-UA" sz="1900" dirty="0" err="1" smtClean="0"/>
              <a:t>“Хо”</a:t>
            </a:r>
            <a:r>
              <a:rPr lang="uk-UA" sz="1900" dirty="0" smtClean="0"/>
              <a:t> й актуалізувався бароковий герой, котрий чітко вписувався у нестабільність соціального життя, фіксував роздвоєність особистості.</a:t>
            </a:r>
            <a:endParaRPr lang="ru-RU" sz="1900" dirty="0" smtClean="0"/>
          </a:p>
          <a:p>
            <a:pPr>
              <a:buNone/>
            </a:pPr>
            <a:endParaRPr lang="ru-RU" dirty="0"/>
          </a:p>
        </p:txBody>
      </p:sp>
      <p:sp>
        <p:nvSpPr>
          <p:cNvPr id="5" name="Номер слайда 4"/>
          <p:cNvSpPr>
            <a:spLocks noGrp="1"/>
          </p:cNvSpPr>
          <p:nvPr>
            <p:ph type="sldNum" sz="quarter" idx="12"/>
          </p:nvPr>
        </p:nvSpPr>
        <p:spPr/>
        <p:txBody>
          <a:bodyPr/>
          <a:lstStyle/>
          <a:p>
            <a:fld id="{5C04F74E-87E3-4B59-9E87-2E297F912FF4}" type="slidenum">
              <a:rPr lang="ru-RU" smtClean="0"/>
              <a:pPr/>
              <a:t>4</a:t>
            </a:fld>
            <a:endParaRPr lang="ru-RU" dirty="0"/>
          </a:p>
        </p:txBody>
      </p:sp>
    </p:spTree>
  </p:cSld>
  <p:clrMapOvr>
    <a:masterClrMapping/>
  </p:clrMapOvr>
  <p:transition spd="slow">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a:bodyPr>
          <a:lstStyle/>
          <a:p>
            <a:r>
              <a:rPr lang="uk-UA" sz="3200" b="1" dirty="0" smtClean="0">
                <a:solidFill>
                  <a:schemeClr val="accent1">
                    <a:lumMod val="75000"/>
                  </a:schemeClr>
                </a:solidFill>
                <a:latin typeface="+mn-lt"/>
              </a:rPr>
              <a:t>Громадська діяльність М. Коцюбинського</a:t>
            </a:r>
            <a:endParaRPr lang="ru-RU" sz="3200" b="1" dirty="0">
              <a:solidFill>
                <a:schemeClr val="accent1">
                  <a:lumMod val="75000"/>
                </a:schemeClr>
              </a:solidFill>
              <a:latin typeface="+mn-lt"/>
            </a:endParaRPr>
          </a:p>
        </p:txBody>
      </p:sp>
      <p:sp>
        <p:nvSpPr>
          <p:cNvPr id="3" name="Содержимое 2"/>
          <p:cNvSpPr>
            <a:spLocks noGrp="1"/>
          </p:cNvSpPr>
          <p:nvPr>
            <p:ph idx="1"/>
          </p:nvPr>
        </p:nvSpPr>
        <p:spPr>
          <a:xfrm>
            <a:off x="539552" y="908720"/>
            <a:ext cx="8229600" cy="5649491"/>
          </a:xfrm>
        </p:spPr>
        <p:txBody>
          <a:bodyPr>
            <a:normAutofit fontScale="25000" lnSpcReduction="20000"/>
          </a:bodyPr>
          <a:lstStyle/>
          <a:p>
            <a:pPr algn="just">
              <a:lnSpc>
                <a:spcPct val="120000"/>
              </a:lnSpc>
            </a:pPr>
            <a:r>
              <a:rPr lang="uk-UA" sz="7200" dirty="0" smtClean="0"/>
              <a:t>Перебуваючи в Чернігові, М.М.</a:t>
            </a:r>
            <a:r>
              <a:rPr lang="en-US" sz="7200" dirty="0" smtClean="0"/>
              <a:t> </a:t>
            </a:r>
            <a:r>
              <a:rPr lang="uk-UA" sz="7200" dirty="0" smtClean="0"/>
              <a:t>Коцюбинський, постійно знаходився у полі зору поліції і жандармерії. Незважаючи на це, письменник не зрадив своїм ідеям і продовжував громадсько-політичну діяльність. </a:t>
            </a:r>
            <a:endParaRPr lang="ru-RU" sz="7200" dirty="0" smtClean="0"/>
          </a:p>
          <a:p>
            <a:pPr algn="just">
              <a:lnSpc>
                <a:spcPct val="120000"/>
              </a:lnSpc>
            </a:pPr>
            <a:r>
              <a:rPr lang="uk-UA" sz="7200" dirty="0" smtClean="0"/>
              <a:t>Він активно працював у Чернігівській українській громаді, готував і проводив  заходи до роковин смерті Т.Г. Шевченка. Разом з Б.Д. Грінченком і В.О. Самійленком  збирав кошти на встановлення надгробка українському поету-байкарю, колишньому громадівцю Л.І.Глібову.</a:t>
            </a:r>
            <a:endParaRPr lang="ru-RU" sz="7200" dirty="0" smtClean="0"/>
          </a:p>
          <a:p>
            <a:pPr algn="just">
              <a:lnSpc>
                <a:spcPct val="120000"/>
              </a:lnSpc>
            </a:pPr>
            <a:r>
              <a:rPr lang="uk-UA" sz="7200" dirty="0" smtClean="0"/>
              <a:t>М.М.Коцюбинський, О.О.</a:t>
            </a:r>
            <a:r>
              <a:rPr lang="uk-UA" sz="7200" dirty="0" err="1" smtClean="0"/>
              <a:t>Русов</a:t>
            </a:r>
            <a:r>
              <a:rPr lang="uk-UA" sz="7200" dirty="0" smtClean="0"/>
              <a:t> та інші чернігівські громадівці добивалися запровадження української мови у початковій школі через земські установи. </a:t>
            </a:r>
            <a:endParaRPr lang="ru-RU" sz="7200" dirty="0" smtClean="0"/>
          </a:p>
          <a:p>
            <a:pPr algn="just">
              <a:lnSpc>
                <a:spcPct val="120000"/>
              </a:lnSpc>
            </a:pPr>
            <a:r>
              <a:rPr lang="uk-UA" sz="7200" dirty="0" smtClean="0"/>
              <a:t>У 1897 – 1899 рр. М.М.Коцюбинський ретельно вивчив стан та розробив проекти запровадження в Чернігівській губернії загальної початкової освіти і відповідну карту з існуючими та запланованими школами.</a:t>
            </a:r>
            <a:endParaRPr lang="ru-RU" sz="7200" dirty="0" smtClean="0"/>
          </a:p>
          <a:p>
            <a:pPr algn="just">
              <a:lnSpc>
                <a:spcPct val="120000"/>
              </a:lnSpc>
            </a:pPr>
            <a:r>
              <a:rPr lang="uk-UA" sz="7200" dirty="0" smtClean="0"/>
              <a:t>Подружжя Коцюбинських і </a:t>
            </a:r>
            <a:r>
              <a:rPr lang="uk-UA" sz="7200" dirty="0" err="1" smtClean="0"/>
              <a:t>Русових</a:t>
            </a:r>
            <a:r>
              <a:rPr lang="uk-UA" sz="7200" dirty="0" smtClean="0"/>
              <a:t> </a:t>
            </a:r>
            <a:r>
              <a:rPr lang="ru-RU" sz="7200" dirty="0" smtClean="0"/>
              <a:t>на початку 1899 р. </a:t>
            </a:r>
            <a:r>
              <a:rPr lang="uk-UA" sz="7200" dirty="0" smtClean="0"/>
              <a:t>взяли участь у заснуванні в Чернігові «</a:t>
            </a:r>
            <a:r>
              <a:rPr lang="ru-RU" sz="7200" dirty="0" smtClean="0"/>
              <a:t>Общества взаимного вспомоществования учащим и учившим», </a:t>
            </a:r>
            <a:r>
              <a:rPr lang="uk-UA" sz="7200" dirty="0" smtClean="0"/>
              <a:t>були активними членами Чернігівської громадської бібліотеки. </a:t>
            </a:r>
            <a:endParaRPr lang="ru-RU" sz="7200" dirty="0" smtClean="0"/>
          </a:p>
          <a:p>
            <a:pPr algn="just">
              <a:lnSpc>
                <a:spcPct val="120000"/>
              </a:lnSpc>
            </a:pPr>
            <a:r>
              <a:rPr lang="uk-UA" sz="7200" dirty="0" smtClean="0"/>
              <a:t>Для розповсюдження української книги О.О.</a:t>
            </a:r>
            <a:r>
              <a:rPr lang="uk-UA" sz="7200" dirty="0" err="1" smtClean="0"/>
              <a:t>Русов</a:t>
            </a:r>
            <a:r>
              <a:rPr lang="uk-UA" sz="7200" dirty="0" smtClean="0"/>
              <a:t> разом з М.М.Коцюбинським робили спроби створити в Чернігові книжковий склад. На жаль, місцевий губернатор М.М. Родіонов не задовольнив клопотання.</a:t>
            </a:r>
            <a:endParaRPr lang="ru-RU" sz="7200" dirty="0" smtClean="0"/>
          </a:p>
        </p:txBody>
      </p:sp>
      <p:sp>
        <p:nvSpPr>
          <p:cNvPr id="4" name="Номер слайда 3"/>
          <p:cNvSpPr>
            <a:spLocks noGrp="1"/>
          </p:cNvSpPr>
          <p:nvPr>
            <p:ph type="sldNum" sz="quarter" idx="12"/>
          </p:nvPr>
        </p:nvSpPr>
        <p:spPr/>
        <p:txBody>
          <a:bodyPr/>
          <a:lstStyle/>
          <a:p>
            <a:fld id="{5C04F74E-87E3-4B59-9E87-2E297F912FF4}" type="slidenum">
              <a:rPr lang="ru-RU" smtClean="0"/>
              <a:pPr/>
              <a:t>5</a:t>
            </a:fld>
            <a:endParaRPr lang="ru-RU"/>
          </a:p>
        </p:txBody>
      </p:sp>
    </p:spTree>
  </p:cSld>
  <p:clrMapOvr>
    <a:masterClrMapping/>
  </p:clrMapOvr>
  <p:transition spd="slow">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332656"/>
            <a:ext cx="8085584" cy="3024335"/>
          </a:xfrm>
        </p:spPr>
        <p:txBody>
          <a:bodyPr>
            <a:normAutofit fontScale="40000" lnSpcReduction="20000"/>
          </a:bodyPr>
          <a:lstStyle/>
          <a:p>
            <a:pPr algn="just">
              <a:lnSpc>
                <a:spcPct val="120000"/>
              </a:lnSpc>
              <a:buNone/>
            </a:pPr>
            <a:r>
              <a:rPr lang="uk-UA" dirty="0" smtClean="0"/>
              <a:t>		</a:t>
            </a:r>
            <a:r>
              <a:rPr lang="uk-UA" sz="4500" dirty="0" smtClean="0"/>
              <a:t>Тут у будинку Коцюбинських кипіло життя, тут «під виглядом приватних вечірок, за склянкою чаю систематично збиралися  так звані прогресивні діячі Чернігова: письменники Борис Грінченко з дружиною Марією Загірною, Володимир Самійленко (Сивенький), Микола </a:t>
            </a:r>
            <a:r>
              <a:rPr lang="uk-UA" sz="4500" dirty="0" err="1" smtClean="0"/>
              <a:t>Чернявський</a:t>
            </a:r>
            <a:r>
              <a:rPr lang="uk-UA" sz="4500" dirty="0" smtClean="0"/>
              <a:t>, Микола Вороний, Григорій Коваленко, Євген Тимченко, </a:t>
            </a:r>
            <a:r>
              <a:rPr lang="uk-UA" sz="4500" smtClean="0"/>
              <a:t>Іван </a:t>
            </a:r>
            <a:r>
              <a:rPr lang="uk-UA" sz="4500" smtClean="0"/>
              <a:t>Коновал, </a:t>
            </a:r>
            <a:r>
              <a:rPr lang="uk-UA" sz="4500" dirty="0" smtClean="0"/>
              <a:t>а також Леонід </a:t>
            </a:r>
            <a:r>
              <a:rPr lang="uk-UA" sz="4500" dirty="0" err="1" smtClean="0"/>
              <a:t>Шрамченко</a:t>
            </a:r>
            <a:r>
              <a:rPr lang="uk-UA" sz="4500" dirty="0" smtClean="0"/>
              <a:t>, Михайло Могилянський, Олексій Глібов, Ольга </a:t>
            </a:r>
            <a:r>
              <a:rPr lang="uk-UA" sz="4500" dirty="0" err="1" smtClean="0"/>
              <a:t>Андрієвська</a:t>
            </a:r>
            <a:r>
              <a:rPr lang="uk-UA" sz="4500" dirty="0" smtClean="0"/>
              <a:t>, доктор </a:t>
            </a:r>
            <a:r>
              <a:rPr lang="uk-UA" sz="4500" dirty="0" err="1" smtClean="0"/>
              <a:t>Базилевич</a:t>
            </a:r>
            <a:r>
              <a:rPr lang="uk-UA" sz="4500" dirty="0" smtClean="0"/>
              <a:t>, Феодосія Степанівна </a:t>
            </a:r>
            <a:r>
              <a:rPr lang="uk-UA" sz="4500" dirty="0" err="1" smtClean="0"/>
              <a:t>Шкуркіна</a:t>
            </a:r>
            <a:r>
              <a:rPr lang="uk-UA" sz="4500" dirty="0" smtClean="0"/>
              <a:t>, Михайло Жук та ін., були тут і  молоді Тичина та Василь </a:t>
            </a:r>
            <a:r>
              <a:rPr lang="uk-UA" sz="4500" dirty="0" err="1" smtClean="0"/>
              <a:t>Елланський</a:t>
            </a:r>
            <a:r>
              <a:rPr lang="uk-UA" sz="4500" dirty="0" smtClean="0"/>
              <a:t> (Блакитний). </a:t>
            </a:r>
            <a:endParaRPr lang="ru-RU" sz="4500" dirty="0" smtClean="0"/>
          </a:p>
          <a:p>
            <a:pPr>
              <a:lnSpc>
                <a:spcPct val="120000"/>
              </a:lnSpc>
            </a:pPr>
            <a:endParaRPr lang="ru-RU" sz="3300" dirty="0"/>
          </a:p>
        </p:txBody>
      </p:sp>
      <p:pic>
        <p:nvPicPr>
          <p:cNvPr id="34822" name="Picture 6" descr="Похожее изображение"/>
          <p:cNvPicPr>
            <a:picLocks noChangeAspect="1" noChangeArrowheads="1"/>
          </p:cNvPicPr>
          <p:nvPr/>
        </p:nvPicPr>
        <p:blipFill>
          <a:blip r:embed="rId2" cstate="print"/>
          <a:srcRect/>
          <a:stretch>
            <a:fillRect/>
          </a:stretch>
        </p:blipFill>
        <p:spPr bwMode="auto">
          <a:xfrm>
            <a:off x="539552" y="3140968"/>
            <a:ext cx="2374404" cy="3282265"/>
          </a:xfrm>
          <a:prstGeom prst="rect">
            <a:avLst/>
          </a:prstGeom>
          <a:ln>
            <a:noFill/>
          </a:ln>
          <a:effectLst>
            <a:outerShdw blurRad="292100" dist="139700" dir="2700000" algn="tl" rotWithShape="0">
              <a:srgbClr val="333333">
                <a:alpha val="65000"/>
              </a:srgbClr>
            </a:outerShdw>
          </a:effectLst>
        </p:spPr>
      </p:pic>
      <p:sp>
        <p:nvSpPr>
          <p:cNvPr id="4" name="Номер слайда 3"/>
          <p:cNvSpPr>
            <a:spLocks noGrp="1"/>
          </p:cNvSpPr>
          <p:nvPr>
            <p:ph type="sldNum" sz="quarter" idx="12"/>
          </p:nvPr>
        </p:nvSpPr>
        <p:spPr/>
        <p:txBody>
          <a:bodyPr/>
          <a:lstStyle/>
          <a:p>
            <a:fld id="{5C04F74E-87E3-4B59-9E87-2E297F912FF4}" type="slidenum">
              <a:rPr lang="ru-RU" smtClean="0"/>
              <a:pPr/>
              <a:t>6</a:t>
            </a:fld>
            <a:endParaRPr lang="ru-RU"/>
          </a:p>
        </p:txBody>
      </p:sp>
      <p:sp>
        <p:nvSpPr>
          <p:cNvPr id="5" name="Прямоугольник 4"/>
          <p:cNvSpPr/>
          <p:nvPr/>
        </p:nvSpPr>
        <p:spPr>
          <a:xfrm>
            <a:off x="3419872" y="2780928"/>
            <a:ext cx="4896544" cy="38884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dirty="0" smtClean="0">
                <a:solidFill>
                  <a:schemeClr val="tx1"/>
                </a:solidFill>
              </a:rPr>
              <a:t>	Тут на зборах складали вітальні листівки (українською і французькою мовами) знайомим колегам-письменникам; збирали кошти на вінок Чехову, Франкові на лікування, на пам’ятник Шевченку; обговорювали питання про долю красного письменства, читали твори початківців, розробляли програми літературно-музичних вечорів у товаристві «Просвіта», готували виставку художників, розглядали питання про підготовку страйку в статистичному бюро. Тобто займалися важливими національно-культурними питаннями.</a:t>
            </a:r>
            <a:endParaRPr lang="ru-RU" dirty="0">
              <a:solidFill>
                <a:schemeClr val="tx1"/>
              </a:solidFill>
            </a:endParaRPr>
          </a:p>
        </p:txBody>
      </p:sp>
    </p:spTree>
  </p:cSld>
  <p:clrMapOvr>
    <a:masterClrMapping/>
  </p:clrMapOvr>
  <p:transition spd="slow">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476673"/>
            <a:ext cx="8280920" cy="3024336"/>
          </a:xfrm>
        </p:spPr>
        <p:txBody>
          <a:bodyPr>
            <a:normAutofit fontScale="62500" lnSpcReduction="20000"/>
          </a:bodyPr>
          <a:lstStyle/>
          <a:p>
            <a:pPr algn="just">
              <a:lnSpc>
                <a:spcPct val="120000"/>
              </a:lnSpc>
              <a:buNone/>
            </a:pPr>
            <a:r>
              <a:rPr lang="uk-UA" dirty="0" smtClean="0"/>
              <a:t>		</a:t>
            </a:r>
            <a:r>
              <a:rPr lang="uk-UA" sz="2900" dirty="0" smtClean="0"/>
              <a:t>Працюючи головою «Просвіти» протягом 1906 – 1908 рр., Коцюбинський організовував Шевченківські вечори, а прибуток  витрачав на політв’язнів; з однодумцями проводили національну пропаганду, розглядали питання про боротьбу з царатом; у рефераті «Іван Франко» він закликав «розбудити тверду скалу неправди і пробитись до світла, хоч би довелось вкрити кістками шлях до нового життя». Це все закінчувалося  утисками, проте Михайло Коцюбинський навпаки лише посилив роботу серед учнівської та робітничої молоді, а на зібраннях «гаряче виступав проти квасного патріотизму та націоналізму» .</a:t>
            </a:r>
            <a:endParaRPr lang="ru-RU" sz="2900" dirty="0" smtClean="0"/>
          </a:p>
          <a:p>
            <a:pPr algn="just">
              <a:buNone/>
            </a:pPr>
            <a:r>
              <a:rPr lang="uk-UA" sz="2900" dirty="0" smtClean="0"/>
              <a:t>		</a:t>
            </a:r>
            <a:endParaRPr lang="ru-RU" dirty="0"/>
          </a:p>
        </p:txBody>
      </p:sp>
      <p:pic>
        <p:nvPicPr>
          <p:cNvPr id="14338" name="Picture 2" descr="Картинки по запросу коцюбинський в молдавії"/>
          <p:cNvPicPr>
            <a:picLocks noChangeAspect="1" noChangeArrowheads="1"/>
          </p:cNvPicPr>
          <p:nvPr/>
        </p:nvPicPr>
        <p:blipFill>
          <a:blip r:embed="rId2" cstate="print"/>
          <a:srcRect/>
          <a:stretch>
            <a:fillRect/>
          </a:stretch>
        </p:blipFill>
        <p:spPr bwMode="auto">
          <a:xfrm>
            <a:off x="6804248" y="3212976"/>
            <a:ext cx="2016224" cy="2943393"/>
          </a:xfrm>
          <a:prstGeom prst="rect">
            <a:avLst/>
          </a:prstGeom>
          <a:ln>
            <a:noFill/>
          </a:ln>
          <a:effectLst>
            <a:outerShdw blurRad="292100" dist="139700" dir="2700000" algn="tl" rotWithShape="0">
              <a:srgbClr val="333333">
                <a:alpha val="65000"/>
              </a:srgbClr>
            </a:outerShdw>
          </a:effectLst>
        </p:spPr>
      </p:pic>
      <p:sp>
        <p:nvSpPr>
          <p:cNvPr id="4" name="Номер слайда 3"/>
          <p:cNvSpPr>
            <a:spLocks noGrp="1"/>
          </p:cNvSpPr>
          <p:nvPr>
            <p:ph type="sldNum" sz="quarter" idx="12"/>
          </p:nvPr>
        </p:nvSpPr>
        <p:spPr/>
        <p:txBody>
          <a:bodyPr/>
          <a:lstStyle/>
          <a:p>
            <a:fld id="{5C04F74E-87E3-4B59-9E87-2E297F912FF4}" type="slidenum">
              <a:rPr lang="ru-RU" smtClean="0"/>
              <a:pPr/>
              <a:t>7</a:t>
            </a:fld>
            <a:endParaRPr lang="ru-RU"/>
          </a:p>
        </p:txBody>
      </p:sp>
      <p:sp>
        <p:nvSpPr>
          <p:cNvPr id="5" name="Прямоугольник 4"/>
          <p:cNvSpPr/>
          <p:nvPr/>
        </p:nvSpPr>
        <p:spPr>
          <a:xfrm>
            <a:off x="2051720" y="3140968"/>
            <a:ext cx="4680520" cy="30243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None/>
            </a:pPr>
            <a:r>
              <a:rPr lang="uk-UA" dirty="0" smtClean="0">
                <a:solidFill>
                  <a:schemeClr val="tx1"/>
                </a:solidFill>
              </a:rPr>
              <a:t>Національні почуття письменника, як ми бачимо, його праця для розвитку української культури зазнавали постійних утисків. То не дозволяють друкуватись на рідній мові в межах царської імперії, то забороняють одержувати українське слово з-за кордону А тому, як згадує І.Коцюбинська,  «заборона друкувати твори українською мовою в межах бувшої царської імперії завдавала багато прикрості батькові в його творчій і видавничій праці».</a:t>
            </a:r>
            <a:endParaRPr lang="ru-RU" dirty="0" smtClean="0">
              <a:solidFill>
                <a:schemeClr val="tx1"/>
              </a:solidFill>
            </a:endParaRPr>
          </a:p>
        </p:txBody>
      </p:sp>
    </p:spTree>
  </p:cSld>
  <p:clrMapOvr>
    <a:masterClrMapping/>
  </p:clrMapOvr>
  <p:transition spd="slow">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r>
              <a:rPr lang="uk-UA" sz="3200" b="1" dirty="0" smtClean="0">
                <a:solidFill>
                  <a:schemeClr val="accent1">
                    <a:lumMod val="75000"/>
                  </a:schemeClr>
                </a:solidFill>
                <a:latin typeface="+mn-lt"/>
              </a:rPr>
              <a:t>Літературна діяльність письменника</a:t>
            </a:r>
            <a:endParaRPr lang="ru-RU" sz="3200" b="1" dirty="0">
              <a:solidFill>
                <a:schemeClr val="accent1">
                  <a:lumMod val="75000"/>
                </a:schemeClr>
              </a:solidFill>
              <a:latin typeface="+mn-lt"/>
            </a:endParaRPr>
          </a:p>
        </p:txBody>
      </p:sp>
      <p:sp>
        <p:nvSpPr>
          <p:cNvPr id="3" name="Содержимое 2"/>
          <p:cNvSpPr>
            <a:spLocks noGrp="1"/>
          </p:cNvSpPr>
          <p:nvPr>
            <p:ph idx="1"/>
          </p:nvPr>
        </p:nvSpPr>
        <p:spPr>
          <a:xfrm>
            <a:off x="2843808" y="1340768"/>
            <a:ext cx="5688632" cy="5400600"/>
          </a:xfrm>
        </p:spPr>
        <p:txBody>
          <a:bodyPr>
            <a:normAutofit fontScale="70000" lnSpcReduction="20000"/>
          </a:bodyPr>
          <a:lstStyle/>
          <a:p>
            <a:pPr algn="just">
              <a:lnSpc>
                <a:spcPct val="120000"/>
              </a:lnSpc>
              <a:buNone/>
            </a:pPr>
            <a:r>
              <a:rPr lang="ru-RU" dirty="0" smtClean="0"/>
              <a:t> 		</a:t>
            </a:r>
            <a:r>
              <a:rPr lang="uk-UA" sz="2600" dirty="0" smtClean="0"/>
              <a:t>Друкуватися Коцюбинський почав у 1890р. — львівський дитячий журнал </a:t>
            </a:r>
            <a:r>
              <a:rPr lang="uk-UA" sz="2600" dirty="0" err="1" smtClean="0"/>
              <a:t>“Дзвінок”</a:t>
            </a:r>
            <a:r>
              <a:rPr lang="uk-UA" sz="2600" dirty="0" smtClean="0"/>
              <a:t> опублікував його вірш </a:t>
            </a:r>
            <a:r>
              <a:rPr lang="uk-UA" sz="2600" dirty="0" err="1" smtClean="0"/>
              <a:t>“Наша</a:t>
            </a:r>
            <a:r>
              <a:rPr lang="uk-UA" sz="2600" dirty="0" smtClean="0"/>
              <a:t> </a:t>
            </a:r>
            <a:r>
              <a:rPr lang="uk-UA" sz="2600" dirty="0" err="1" smtClean="0"/>
              <a:t>хатка”</a:t>
            </a:r>
            <a:r>
              <a:rPr lang="uk-UA" sz="2600" dirty="0" smtClean="0"/>
              <a:t>. В цьому ж році він побував у Львові, встановивши творчі контакти з місцевими літераторами та видавцями, зокрема Франком. Поїздка поклала початок постійному співробітництву Коцюбинського в західноукраїнських виданнях. На початку 1891р. він їде в с. </a:t>
            </a:r>
            <a:r>
              <a:rPr lang="uk-UA" sz="2600" dirty="0" err="1" smtClean="0"/>
              <a:t>Лопатинці</a:t>
            </a:r>
            <a:r>
              <a:rPr lang="uk-UA" sz="2600" dirty="0" smtClean="0"/>
              <a:t> на Вінниччині, де поєднує роботу домашнього вчителя в родині місцевого службовця з поглибленим вивченням життя села, народної мови, культури і розпочинає серйозну літературну працю. За один 1891 рік з-під його пера виходять оповідання </a:t>
            </a:r>
            <a:r>
              <a:rPr lang="uk-UA" sz="2600" dirty="0" err="1" smtClean="0"/>
              <a:t>“Харитя”</a:t>
            </a:r>
            <a:r>
              <a:rPr lang="uk-UA" sz="2600" dirty="0" smtClean="0"/>
              <a:t>, </a:t>
            </a:r>
            <a:r>
              <a:rPr lang="uk-UA" sz="2600" dirty="0" err="1" smtClean="0"/>
              <a:t>“Ялинка”</a:t>
            </a:r>
            <a:r>
              <a:rPr lang="uk-UA" sz="2600" dirty="0" smtClean="0"/>
              <a:t>, </a:t>
            </a:r>
            <a:r>
              <a:rPr lang="uk-UA" sz="2600" dirty="0" err="1" smtClean="0"/>
              <a:t>“П'ятизлотник”</a:t>
            </a:r>
            <a:r>
              <a:rPr lang="uk-UA" sz="2600" dirty="0" smtClean="0"/>
              <a:t>, повість </a:t>
            </a:r>
            <a:r>
              <a:rPr lang="uk-UA" sz="2600" dirty="0" err="1" smtClean="0"/>
              <a:t>“На</a:t>
            </a:r>
            <a:r>
              <a:rPr lang="uk-UA" sz="2600" dirty="0" smtClean="0"/>
              <a:t> </a:t>
            </a:r>
            <a:r>
              <a:rPr lang="uk-UA" sz="2600" dirty="0" err="1" smtClean="0"/>
              <a:t>віру”</a:t>
            </a:r>
            <a:r>
              <a:rPr lang="uk-UA" sz="2600" dirty="0" smtClean="0"/>
              <a:t>, віршована казка </a:t>
            </a:r>
            <a:r>
              <a:rPr lang="uk-UA" sz="2600" dirty="0" err="1" smtClean="0"/>
              <a:t>“Завидющий</a:t>
            </a:r>
            <a:r>
              <a:rPr lang="uk-UA" sz="2600" dirty="0" smtClean="0"/>
              <a:t> </a:t>
            </a:r>
            <a:r>
              <a:rPr lang="uk-UA" sz="2600" dirty="0" err="1" smtClean="0"/>
              <a:t>брат”</a:t>
            </a:r>
            <a:r>
              <a:rPr lang="uk-UA" sz="2600" dirty="0" smtClean="0"/>
              <a:t>. Твори привернули увагу літературної громадськості, засвідчили, що в українську прозу прийшов талановитий художник. </a:t>
            </a:r>
          </a:p>
          <a:p>
            <a:pPr>
              <a:buNone/>
            </a:pPr>
            <a:endParaRPr lang="ru-RU" dirty="0"/>
          </a:p>
        </p:txBody>
      </p:sp>
      <p:pic>
        <p:nvPicPr>
          <p:cNvPr id="5" name="Рисунок 4" descr="Без названия.jpg"/>
          <p:cNvPicPr>
            <a:picLocks noChangeAspect="1"/>
          </p:cNvPicPr>
          <p:nvPr/>
        </p:nvPicPr>
        <p:blipFill>
          <a:blip r:embed="rId2" cstate="print"/>
          <a:stretch>
            <a:fillRect/>
          </a:stretch>
        </p:blipFill>
        <p:spPr>
          <a:xfrm>
            <a:off x="395536" y="1124744"/>
            <a:ext cx="2604835" cy="3600400"/>
          </a:xfrm>
          <a:prstGeom prst="rect">
            <a:avLst/>
          </a:prstGeom>
          <a:ln>
            <a:noFill/>
          </a:ln>
          <a:effectLst>
            <a:outerShdw blurRad="292100" dist="139700" dir="2700000" algn="tl" rotWithShape="0">
              <a:srgbClr val="333333">
                <a:alpha val="65000"/>
              </a:srgbClr>
            </a:outerShdw>
          </a:effectLst>
        </p:spPr>
      </p:pic>
      <p:sp>
        <p:nvSpPr>
          <p:cNvPr id="6" name="Номер слайда 5"/>
          <p:cNvSpPr>
            <a:spLocks noGrp="1"/>
          </p:cNvSpPr>
          <p:nvPr>
            <p:ph type="sldNum" sz="quarter" idx="12"/>
          </p:nvPr>
        </p:nvSpPr>
        <p:spPr/>
        <p:txBody>
          <a:bodyPr/>
          <a:lstStyle/>
          <a:p>
            <a:fld id="{5C04F74E-87E3-4B59-9E87-2E297F912FF4}" type="slidenum">
              <a:rPr lang="ru-RU" smtClean="0"/>
              <a:pPr/>
              <a:t>8</a:t>
            </a:fld>
            <a:endParaRPr lang="ru-RU"/>
          </a:p>
        </p:txBody>
      </p:sp>
    </p:spTree>
  </p:cSld>
  <p:clrMapOvr>
    <a:masterClrMapping/>
  </p:clrMapOvr>
  <p:transition spd="slow">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
            <a:ext cx="8229600" cy="4077072"/>
          </a:xfrm>
        </p:spPr>
        <p:txBody>
          <a:bodyPr>
            <a:normAutofit/>
          </a:bodyPr>
          <a:lstStyle/>
          <a:p>
            <a:pPr algn="just">
              <a:buNone/>
            </a:pPr>
            <a:r>
              <a:rPr lang="uk-UA" sz="2400" dirty="0" smtClean="0"/>
              <a:t>		</a:t>
            </a:r>
          </a:p>
          <a:p>
            <a:pPr algn="just">
              <a:buNone/>
            </a:pPr>
            <a:endParaRPr lang="uk-UA" sz="2400" dirty="0" smtClean="0"/>
          </a:p>
          <a:p>
            <a:pPr algn="just">
              <a:buNone/>
            </a:pPr>
            <a:r>
              <a:rPr lang="uk-UA" sz="2400" dirty="0" smtClean="0"/>
              <a:t>		</a:t>
            </a:r>
            <a:r>
              <a:rPr lang="uk-UA" sz="1800" dirty="0" smtClean="0"/>
              <a:t>Роки перебування Коцюбинського на урядовій службі в Молдавії і Криму дали життєвий матеріал для його творів “Для загального добра” (1895), “Пе-коптьор” (1896), “Посол від чорного царя” (1897), “Відьма” (1898), “В путах шайтана” (1899), “Дорогою ціною” (1901), “На камені” (1902), “У грішний світ”, “Під мінаретами” (1904). Одним із свідчень того, що Коцюбинський своїми творами молдавсько-кримського циклу виходив за межі локальних проблем, є те, що його повість “Для загального добра” була надрукована в перекладі російською мовою у журналі “Жизнь” (1899, кн. 12). </a:t>
            </a:r>
          </a:p>
          <a:p>
            <a:pPr>
              <a:buNone/>
            </a:pPr>
            <a:endParaRPr lang="ru-RU" dirty="0"/>
          </a:p>
        </p:txBody>
      </p:sp>
      <p:pic>
        <p:nvPicPr>
          <p:cNvPr id="13316" name="Picture 4" descr="Картинки по запросу коцюбинський в молдавії"/>
          <p:cNvPicPr>
            <a:picLocks noChangeAspect="1" noChangeArrowheads="1"/>
          </p:cNvPicPr>
          <p:nvPr/>
        </p:nvPicPr>
        <p:blipFill>
          <a:blip r:embed="rId2" cstate="print"/>
          <a:srcRect l="13034" t="11048" r="19424" b="21087"/>
          <a:stretch>
            <a:fillRect/>
          </a:stretch>
        </p:blipFill>
        <p:spPr bwMode="auto">
          <a:xfrm>
            <a:off x="3707904" y="3933056"/>
            <a:ext cx="3240360" cy="2444482"/>
          </a:xfrm>
          <a:prstGeom prst="rect">
            <a:avLst/>
          </a:prstGeom>
          <a:ln>
            <a:noFill/>
          </a:ln>
          <a:effectLst>
            <a:outerShdw blurRad="292100" dist="139700" dir="2700000" algn="tl" rotWithShape="0">
              <a:srgbClr val="333333">
                <a:alpha val="65000"/>
              </a:srgbClr>
            </a:outerShdw>
          </a:effectLst>
        </p:spPr>
      </p:pic>
      <p:sp>
        <p:nvSpPr>
          <p:cNvPr id="4" name="Номер слайда 3"/>
          <p:cNvSpPr>
            <a:spLocks noGrp="1"/>
          </p:cNvSpPr>
          <p:nvPr>
            <p:ph type="sldNum" sz="quarter" idx="12"/>
          </p:nvPr>
        </p:nvSpPr>
        <p:spPr/>
        <p:txBody>
          <a:bodyPr/>
          <a:lstStyle/>
          <a:p>
            <a:fld id="{5C04F74E-87E3-4B59-9E87-2E297F912FF4}" type="slidenum">
              <a:rPr lang="ru-RU" smtClean="0"/>
              <a:pPr/>
              <a:t>9</a:t>
            </a:fld>
            <a:endParaRPr lang="ru-RU"/>
          </a:p>
        </p:txBody>
      </p:sp>
    </p:spTree>
  </p:cSld>
  <p:clrMapOvr>
    <a:masterClrMapping/>
  </p:clrMapOvr>
  <p:transition spd="slow">
    <p:push/>
  </p:transition>
  <p:timing>
    <p:tnLst>
      <p:par>
        <p:cTn id="1" dur="indefinite" restart="never" nodeType="tmRoot"/>
      </p:par>
    </p:tnLst>
  </p:timing>
</p:sld>
</file>

<file path=ppt/theme/theme1.xml><?xml version="1.0" encoding="utf-8"?>
<a:theme xmlns:a="http://schemas.openxmlformats.org/drawingml/2006/main" name="Тема Office">
  <a:themeElements>
    <a:clrScheme name="Другая 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00000"/>
      </a:hlink>
      <a:folHlink>
        <a:srgbClr val="FF7F7F"/>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646</TotalTime>
  <Words>454</Words>
  <Application>Microsoft Office PowerPoint</Application>
  <PresentationFormat>Экран (4:3)</PresentationFormat>
  <Paragraphs>96</Paragraphs>
  <Slides>15</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Презентация PowerPoint</vt:lpstr>
      <vt:lpstr>Михайло Коцюбинський ( 1864-1915)</vt:lpstr>
      <vt:lpstr>Презентация PowerPoint</vt:lpstr>
      <vt:lpstr>Презентация PowerPoint</vt:lpstr>
      <vt:lpstr>Громадська діяльність М. Коцюбинського</vt:lpstr>
      <vt:lpstr>Презентация PowerPoint</vt:lpstr>
      <vt:lpstr>Презентация PowerPoint</vt:lpstr>
      <vt:lpstr>Літературна діяльність письменника</vt:lpstr>
      <vt:lpstr>Презентация PowerPoint</vt:lpstr>
      <vt:lpstr>Презентация PowerPoint</vt:lpstr>
      <vt:lpstr>Презентация PowerPoint</vt:lpstr>
      <vt:lpstr>М.Котляревський як фольклорист</vt:lpstr>
      <vt:lpstr>Презентация PowerPoint</vt:lpstr>
      <vt:lpstr>Висновок</vt:lpstr>
      <vt:lpstr>Список літератури</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Елена</dc:creator>
  <cp:lastModifiedBy>1</cp:lastModifiedBy>
  <cp:revision>83</cp:revision>
  <dcterms:created xsi:type="dcterms:W3CDTF">2013-08-17T08:34:50Z</dcterms:created>
  <dcterms:modified xsi:type="dcterms:W3CDTF">2017-04-12T19:31:22Z</dcterms:modified>
</cp:coreProperties>
</file>