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76" r:id="rId6"/>
    <p:sldId id="260" r:id="rId7"/>
    <p:sldId id="259" r:id="rId8"/>
    <p:sldId id="261" r:id="rId9"/>
    <p:sldId id="262" r:id="rId10"/>
    <p:sldId id="263" r:id="rId11"/>
    <p:sldId id="274" r:id="rId12"/>
    <p:sldId id="264" r:id="rId13"/>
    <p:sldId id="265" r:id="rId14"/>
    <p:sldId id="267" r:id="rId15"/>
    <p:sldId id="273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1A42"/>
    <a:srgbClr val="5DE5C5"/>
    <a:srgbClr val="5B8345"/>
    <a:srgbClr val="DD4B83"/>
    <a:srgbClr val="B7235B"/>
    <a:srgbClr val="1E88E0"/>
    <a:srgbClr val="1F6F51"/>
    <a:srgbClr val="F97373"/>
    <a:srgbClr val="187CD6"/>
    <a:srgbClr val="F9D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1" autoAdjust="0"/>
    <p:restoredTop sz="94590" autoAdjust="0"/>
  </p:normalViewPr>
  <p:slideViewPr>
    <p:cSldViewPr>
      <p:cViewPr>
        <p:scale>
          <a:sx n="100" d="100"/>
          <a:sy n="100" d="100"/>
        </p:scale>
        <p:origin x="-4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A500E-155A-483F-8F4D-169E09B68EBA}" type="datetimeFigureOut">
              <a:rPr lang="uk-UA" smtClean="0"/>
              <a:pPr/>
              <a:t>11.04.2017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B6BE2-D1C9-488F-9D83-5A51002B0ED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22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B6BE2-D1C9-488F-9D83-5A51002B0ED9}" type="slidenum">
              <a:rPr lang="uk-UA" smtClean="0"/>
              <a:pPr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1341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E4E78-623D-436F-8041-7F66CAC9C226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16677-62F0-46CC-81EA-0DE1487819BB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4069-0719-4022-867E-8CABAD92C1A7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D9BD-D68A-40AE-AA7D-C8B7693496C2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275-ED90-422E-883B-BD603C59AC3B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4B97-EBBB-427C-9FD2-F96200A1C046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DABF-27B5-464E-88E9-8DA8B726E5D0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A51D-0E82-41F7-9FAF-3B78E99ED330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6D51-D3D1-4CB4-B4A8-829EF2CCF1BA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7ED3-BF2B-4846-8403-819A6EFEC27C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DF7D-3F9A-452E-BEA7-BF42FD16F123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0426CC-69C7-4646-9D15-AE7880577D13}" type="datetime1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_____Microsoft_Excel_97-20031.xls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8" t="7643" r="6963" b="28426"/>
          <a:stretch/>
        </p:blipFill>
        <p:spPr bwMode="auto">
          <a:xfrm>
            <a:off x="0" y="-8975"/>
            <a:ext cx="9143999" cy="4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284984"/>
            <a:ext cx="4604985" cy="355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692696"/>
            <a:ext cx="9126312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Екологічний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антропогенного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залізничного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переїзду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південної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залізниці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с.Маламівки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КРЕМЕНЧУЦЬКОГО РАЙОНУ </a:t>
            </a:r>
            <a:r>
              <a:rPr lang="uk-UA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Полтавськоїобласті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" r="4204"/>
          <a:stretch/>
        </p:blipFill>
        <p:spPr>
          <a:xfrm>
            <a:off x="1" y="3284984"/>
            <a:ext cx="5148063" cy="357301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467544" y="4725144"/>
            <a:ext cx="7884877" cy="1774304"/>
          </a:xfrm>
          <a:prstGeom prst="roundRect">
            <a:avLst/>
          </a:prstGeom>
          <a:gradFill>
            <a:gsLst>
              <a:gs pos="6000">
                <a:srgbClr val="8488C4"/>
              </a:gs>
              <a:gs pos="52000">
                <a:srgbClr val="D4DEFF"/>
              </a:gs>
              <a:gs pos="74000">
                <a:srgbClr val="D4DEFF"/>
              </a:gs>
              <a:gs pos="100000">
                <a:srgbClr val="96AB94"/>
              </a:gs>
            </a:gsLst>
            <a:lin ang="7200000" scaled="0"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виконала: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400" b="1" dirty="0" err="1" smtClean="0">
                <a:latin typeface="Times New Roman" pitchFamily="18" charset="0"/>
                <a:cs typeface="Times New Roman" pitchFamily="18" charset="0"/>
              </a:rPr>
              <a:t>Мулявка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Єва Романівна, вихованка гуртка </a:t>
            </a:r>
            <a:r>
              <a:rPr lang="uk-UA" sz="1400" b="1" dirty="0" err="1" smtClean="0">
                <a:latin typeface="Times New Roman" pitchFamily="18" charset="0"/>
                <a:cs typeface="Times New Roman" pitchFamily="18" charset="0"/>
              </a:rPr>
              <a:t>БДтаЮТ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Кременчуцької районної ради «Юний еколог»,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учениця 9класу 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Білецьківського НВК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Науковий керівник</a:t>
            </a:r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Вальчук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Антоніна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Романівна,  керівник гуртка </a:t>
            </a:r>
            <a:r>
              <a:rPr lang="uk-UA" sz="1400" b="1" dirty="0" err="1" smtClean="0">
                <a:latin typeface="Times New Roman" pitchFamily="18" charset="0"/>
                <a:cs typeface="Times New Roman" pitchFamily="18" charset="0"/>
              </a:rPr>
              <a:t>БДтаЮТ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Кременчуцької районної ради «Юний еколог»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учитель біології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Білецьківського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НВК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спеціаліст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вищої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категорії,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учитель-методист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9560" y="27275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Екологічний проект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03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Documents and Settings\Admin\Мои документы\DSCN63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84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7664" y="188640"/>
            <a:ext cx="5976664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2F1713"/>
                </a:solidFill>
                <a:latin typeface="Times New Roman" pitchFamily="18" charset="0"/>
                <a:cs typeface="Times New Roman" pitchFamily="18" charset="0"/>
              </a:rPr>
              <a:t>АКТУАЛЬНІСТЬ ПРОБЛЕМИ</a:t>
            </a:r>
            <a:endParaRPr lang="ru-RU" sz="3200" b="1" dirty="0">
              <a:solidFill>
                <a:srgbClr val="2F171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500174"/>
            <a:ext cx="8136904" cy="3456384"/>
          </a:xfrm>
          <a:prstGeom prst="roundRect">
            <a:avLst/>
          </a:prstGeom>
        </p:spPr>
        <p:style>
          <a:lnRef idx="2">
            <a:schemeClr val="dk1"/>
          </a:lnRef>
          <a:fillRef idx="1002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теми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екологічного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проекту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визначила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проблема техногенного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антропогенно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навантаженого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залізничного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переїзду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Південної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залізниці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с. Маламівки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Кременчуцького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району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Полтавської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потребує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постійного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екологічного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стану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причин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деградації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розробка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прилеглої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на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досліджуємій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став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наземний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транспорт 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26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bright="13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520"/>
            <a:ext cx="9144000" cy="69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594" y="4221088"/>
            <a:ext cx="8686800" cy="252028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uk-UA" b="1" dirty="0"/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188640"/>
            <a:ext cx="4321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НАУКОВИЙ АПАРАТ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467544" y="764704"/>
            <a:ext cx="8244916" cy="1096181"/>
          </a:xfrm>
          <a:prstGeom prst="round2Same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 r="-100000" b="-10000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Об’єкт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грунти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районі залізничного переїзду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с.  Маламівки Кременчуцького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району Полтавської області.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467544" y="1916832"/>
            <a:ext cx="8280920" cy="1008112"/>
          </a:xfrm>
          <a:prstGeom prst="round2Same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екологічна 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оцінка стану </a:t>
            </a:r>
            <a:r>
              <a:rPr lang="uk-UA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геотоксичності</a:t>
            </a:r>
            <a:r>
              <a: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323528" y="2996952"/>
            <a:ext cx="8352928" cy="1872208"/>
          </a:xfrm>
          <a:prstGeom prst="round2SameRect">
            <a:avLst/>
          </a:prstGeom>
          <a:gradFill>
            <a:gsLst>
              <a:gs pos="0">
                <a:srgbClr val="DDEBCF"/>
              </a:gs>
              <a:gs pos="46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провести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геотоксичності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тест-культури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Triticum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vulgare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 встановити інтегральну картину.</a:t>
            </a:r>
            <a:b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Розробити рекомендації (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“Порадник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травнику”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для жителів прилеглої території  та аграріям.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>
            <a:off x="323528" y="5013176"/>
            <a:ext cx="8280920" cy="1656184"/>
          </a:xfrm>
          <a:prstGeom prst="round2SameRect">
            <a:avLst/>
          </a:prstGeom>
          <a:gradFill>
            <a:gsLst>
              <a:gs pos="100000">
                <a:srgbClr val="A5C76F"/>
              </a:gs>
              <a:gs pos="19000">
                <a:srgbClr val="9CB86E"/>
              </a:gs>
              <a:gs pos="95000">
                <a:srgbClr val="156B13"/>
              </a:gs>
            </a:gsLst>
            <a:lin ang="5400000" scaled="0"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Гіпотеза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ґрунти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зал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ізничного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переїзду  Південної залізниці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забруднені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токсичними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не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екологічні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63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Завдання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8866312" cy="594928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v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.Описати вплив природних чинників на  екосистему.</a:t>
            </a:r>
          </a:p>
          <a:p>
            <a:pPr lvl="1">
              <a:buFont typeface="Wingdings" pitchFamily="2" charset="2"/>
              <a:buChar char="v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.Визначити токсичні властивості об’єктів довкілля  через тест-культуру.</a:t>
            </a:r>
          </a:p>
          <a:p>
            <a:pPr lvl="1">
              <a:buFont typeface="Wingdings" pitchFamily="2" charset="2"/>
              <a:buChar char="v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.Проаналізувати показники росту насіння пшениці та розрахувати фітотоксичний показник;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lvl="1">
              <a:buFont typeface="Wingdings" pitchFamily="2" charset="2"/>
              <a:buChar char="v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.Довести ступінь забрудненості залізничного переїзду 270 км Південної залізниці с. Маламівки через достовірність отриманих результатів;</a:t>
            </a:r>
          </a:p>
          <a:p>
            <a:pPr lvl="1">
              <a:buFont typeface="Wingdings" pitchFamily="2" charset="2"/>
              <a:buChar char="v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.Висвітлити  роль отриманих результатів  екологічного стану навколишнього середовища для населення та аграріїв. 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243408"/>
            <a:ext cx="9865096" cy="763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25760" y="881336"/>
            <a:ext cx="9018240" cy="5976664"/>
          </a:xfrm>
          <a:prstGeom prst="roundRect">
            <a:avLst>
              <a:gd name="adj" fmla="val 14524"/>
            </a:avLst>
          </a:prstGeom>
          <a:solidFill>
            <a:schemeClr val="tx1">
              <a:lumMod val="50000"/>
              <a:lumOff val="5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1.Описати вплив природних чинників на  екосистему.</a:t>
            </a:r>
          </a:p>
          <a:p>
            <a:pPr lvl="1"/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2.Визначити токсичні властивості об’єктів довкілля  через тест-культуру.</a:t>
            </a:r>
          </a:p>
          <a:p>
            <a:pPr lvl="1"/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3.Проаналізувати показники росту </a:t>
            </a: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Triticum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vulgare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4.Довести ступінь </a:t>
            </a: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забрудненості території дослідження навколо </a:t>
            </a:r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залізничного </a:t>
            </a: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переїзду  Південної </a:t>
            </a:r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залізниці с. Маламівки через достовірність отриманих </a:t>
            </a: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uk-U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5.Висвітлити  роль отриманих результатів  екологічного стану навколишнього середовища для населення та аграріїв.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115616" y="0"/>
            <a:ext cx="7581528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 ПРОЕКТУ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68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3" descr="C:\Documents and Settings\Admin\Мои документы\SAM_28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37112"/>
            <a:ext cx="385192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IMG_1047.jpg"/>
          <p:cNvPicPr>
            <a:picLocks noChangeAspect="1" noChangeArrowheads="1"/>
          </p:cNvPicPr>
          <p:nvPr/>
        </p:nvPicPr>
        <p:blipFill>
          <a:blip r:embed="rId3" cstate="print"/>
          <a:srcRect l="10497" r="19054"/>
          <a:stretch>
            <a:fillRect/>
          </a:stretch>
        </p:blipFill>
        <p:spPr bwMode="auto">
          <a:xfrm>
            <a:off x="0" y="0"/>
            <a:ext cx="4104456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22" name="Рисунок 1" descr="IMG.jpg"/>
          <p:cNvPicPr>
            <a:picLocks noChangeAspect="1" noChangeArrowheads="1"/>
          </p:cNvPicPr>
          <p:nvPr/>
        </p:nvPicPr>
        <p:blipFill>
          <a:blip r:embed="rId4" cstate="print"/>
          <a:srcRect l="10222" t="24543" r="1615" b="8274"/>
          <a:stretch>
            <a:fillRect/>
          </a:stretch>
        </p:blipFill>
        <p:spPr bwMode="auto">
          <a:xfrm>
            <a:off x="3707904" y="0"/>
            <a:ext cx="54360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5-конечная звезда 9"/>
          <p:cNvSpPr/>
          <p:nvPr/>
        </p:nvSpPr>
        <p:spPr>
          <a:xfrm>
            <a:off x="7020272" y="3717032"/>
            <a:ext cx="288032" cy="21602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0" y="2996952"/>
            <a:ext cx="3995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Фізико-географічне положення території дослідження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>
            <a:endCxn id="10" idx="1"/>
          </p:cNvCxnSpPr>
          <p:nvPr/>
        </p:nvCxnSpPr>
        <p:spPr>
          <a:xfrm>
            <a:off x="6300192" y="3789040"/>
            <a:ext cx="720080" cy="10506"/>
          </a:xfrm>
          <a:prstGeom prst="line">
            <a:avLst/>
          </a:prstGeom>
          <a:ln>
            <a:solidFill>
              <a:srgbClr val="2F1713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6516216" y="371703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732241" y="3717032"/>
            <a:ext cx="72007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948264" y="371703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300192" y="371703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156176" y="3789040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</a:rPr>
              <a:t>2000</a:t>
            </a:r>
            <a:endParaRPr lang="ru-RU" sz="5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72200" y="3789040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</a:rPr>
              <a:t>1500</a:t>
            </a:r>
            <a:endParaRPr lang="ru-RU" sz="5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88224" y="3789040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</a:rPr>
              <a:t>1000</a:t>
            </a:r>
            <a:endParaRPr lang="ru-RU" sz="5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04248" y="3789040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500</a:t>
            </a:r>
            <a:endParaRPr lang="ru-RU" sz="5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7308304" y="3933056"/>
            <a:ext cx="504056" cy="504056"/>
          </a:xfrm>
          <a:prstGeom prst="line">
            <a:avLst/>
          </a:prstGeom>
          <a:ln>
            <a:solidFill>
              <a:srgbClr val="2F1713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7308304" y="3933056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452320" y="407707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7596336" y="422108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740352" y="4365104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308304" y="3861048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500</a:t>
            </a:r>
            <a:endParaRPr lang="ru-RU" sz="5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60704" y="4013448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1000</a:t>
            </a:r>
            <a:endParaRPr lang="ru-RU" sz="5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13104" y="4165848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1500</a:t>
            </a:r>
            <a:endParaRPr lang="ru-RU" sz="5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65504" y="4318248"/>
            <a:ext cx="3600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2000</a:t>
            </a:r>
            <a:endParaRPr lang="ru-RU" sz="5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79912" y="6021288"/>
            <a:ext cx="316835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/>
              <a:t>     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Місця збору проб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3923928" y="60932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5868144" y="1124744"/>
            <a:ext cx="1512168" cy="400110"/>
          </a:xfrm>
          <a:prstGeom prst="rect">
            <a:avLst/>
          </a:prstGeom>
          <a:gradFill flip="none" rotWithShape="1">
            <a:gsLst>
              <a:gs pos="37000">
                <a:srgbClr val="00CCCC"/>
              </a:gs>
              <a:gs pos="100000">
                <a:srgbClr val="A2A2E8"/>
              </a:gs>
              <a:gs pos="100000">
                <a:srgbClr val="1170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Контроль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7544" y="116632"/>
            <a:ext cx="7884368" cy="707886"/>
          </a:xfrm>
          <a:prstGeom prst="rect">
            <a:avLst/>
          </a:prstGeom>
          <a:solidFill>
            <a:schemeClr val="bg2">
              <a:lumMod val="75000"/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Виконання першого завдання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5E9EFF">
                <a:alpha val="75000"/>
              </a:srgbClr>
            </a:gs>
            <a:gs pos="39999">
              <a:srgbClr val="85C2FF"/>
            </a:gs>
            <a:gs pos="70000">
              <a:srgbClr val="C4D6EB"/>
            </a:gs>
            <a:gs pos="91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042"/>
            <a:ext cx="3743325" cy="290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596" y="3500438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Роза вітрів в Кременчуцькому районі 2014 рік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571" y="1214422"/>
            <a:ext cx="4398429" cy="373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23519" y="4797152"/>
            <a:ext cx="432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Діаграма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середньомісячної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опадів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Кременчуцькому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районі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2014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025" name="Object 1"/>
          <p:cNvGraphicFramePr>
            <a:graphicFrameLocks/>
          </p:cNvGraphicFramePr>
          <p:nvPr/>
        </p:nvGraphicFramePr>
        <p:xfrm>
          <a:off x="0" y="4143380"/>
          <a:ext cx="4071934" cy="271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Worksheet" r:id="rId5" imgW="4876752" imgH="3933742" progId="Excel.Sheet.8">
                  <p:embed/>
                </p:oleObj>
              </mc:Choice>
              <mc:Fallback>
                <p:oleObj name="Worksheet" r:id="rId5" imgW="4876752" imgH="3933742" progId="Excel.Sheet.8">
                  <p:embed/>
                  <p:pic>
                    <p:nvPicPr>
                      <p:cNvPr id="0" name="Picture 1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43380"/>
                        <a:ext cx="4071934" cy="27146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23928" y="5657671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Графік середньорічної швидкості вітру у Кременчуцькому районі.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Показники кліматичних елементів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47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dmin\Рабочий стол\DSCN52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645024"/>
            <a:ext cx="5076056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jWdOvb1t6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3016"/>
            <a:ext cx="4499992" cy="3284984"/>
          </a:xfrm>
          <a:prstGeom prst="rect">
            <a:avLst/>
          </a:prstGeom>
        </p:spPr>
      </p:pic>
      <p:pic>
        <p:nvPicPr>
          <p:cNvPr id="4" name="Содержимое 3" descr="Panorama"/>
          <p:cNvPicPr>
            <a:picLocks noGrp="1"/>
          </p:cNvPicPr>
          <p:nvPr>
            <p:ph idx="1"/>
          </p:nvPr>
        </p:nvPicPr>
        <p:blipFill>
          <a:blip r:embed="rId4" cstate="print">
            <a:lum bright="40000" contrast="40000"/>
          </a:blip>
          <a:srcRect/>
          <a:stretch>
            <a:fillRect/>
          </a:stretch>
        </p:blipFill>
        <p:spPr bwMode="auto">
          <a:xfrm>
            <a:off x="0" y="-99392"/>
            <a:ext cx="9144000" cy="3719906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764704"/>
            <a:ext cx="7992888" cy="52322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Земельні ділянки с. Маламівки, вул. Ломоносова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27584" y="-99392"/>
            <a:ext cx="7560840" cy="769441"/>
          </a:xfrm>
          <a:prstGeom prst="rect">
            <a:avLst/>
          </a:prstGeom>
          <a:solidFill>
            <a:srgbClr val="5DE5C5">
              <a:alpha val="17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Виконання другого завдання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76456" y="6499448"/>
            <a:ext cx="360040" cy="340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C:\Documents and Settings\Admin\Мои документы\DSCN6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zeX4k3W_EG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591570" y="2734663"/>
            <a:ext cx="3531767" cy="4714908"/>
          </a:xfrm>
        </p:spPr>
      </p:pic>
      <p:pic>
        <p:nvPicPr>
          <p:cNvPr id="5" name="Рисунок 4" descr="Occ7c5v1aY4.jpg"/>
          <p:cNvPicPr>
            <a:picLocks noChangeAspect="1"/>
          </p:cNvPicPr>
          <p:nvPr/>
        </p:nvPicPr>
        <p:blipFill>
          <a:blip r:embed="rId4" cstate="print"/>
          <a:srcRect t="34117" r="-1389" b="36471"/>
          <a:stretch>
            <a:fillRect/>
          </a:stretch>
        </p:blipFill>
        <p:spPr>
          <a:xfrm>
            <a:off x="0" y="1916832"/>
            <a:ext cx="4648948" cy="1844824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0" y="3356992"/>
            <a:ext cx="857256" cy="78581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500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347864" y="3429000"/>
            <a:ext cx="857256" cy="78581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2000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23728" y="3429000"/>
            <a:ext cx="857256" cy="78581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1500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43608" y="3356992"/>
            <a:ext cx="857256" cy="78581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1000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412776"/>
            <a:ext cx="3786214" cy="584775"/>
          </a:xfrm>
          <a:prstGeom prst="rect">
            <a:avLst/>
          </a:prstGeom>
          <a:gradFill flip="none" rotWithShape="1">
            <a:gsLst>
              <a:gs pos="0">
                <a:srgbClr val="DDEBCF"/>
              </a:gs>
              <a:gs pos="13000">
                <a:srgbClr val="9CB86E"/>
              </a:gs>
              <a:gs pos="86000">
                <a:srgbClr val="156B13">
                  <a:alpha val="50000"/>
                </a:srgb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Контроль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103674"/>
            <a:ext cx="89296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0"/>
            <a:ext cx="914400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900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Відібрано 27 проб </a:t>
            </a:r>
            <a:r>
              <a:rPr lang="uk-UA" sz="2900" dirty="0" err="1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900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 в двох напрямках від залізничного переїзду для визначення його токсичних властивостей через тест-культуру.</a:t>
            </a:r>
            <a:endParaRPr lang="uk-UA" sz="2900" dirty="0">
              <a:ln>
                <a:solidFill>
                  <a:sysClr val="windowText" lastClr="0000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5689" y="1412776"/>
            <a:ext cx="4598311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 cstate="print"/>
          <a:srcRect t="35630"/>
          <a:stretch>
            <a:fillRect/>
          </a:stretch>
        </p:blipFill>
        <p:spPr bwMode="auto">
          <a:xfrm>
            <a:off x="4499992" y="6453336"/>
            <a:ext cx="3209925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право 14"/>
          <p:cNvSpPr/>
          <p:nvPr/>
        </p:nvSpPr>
        <p:spPr>
          <a:xfrm>
            <a:off x="3923928" y="1268760"/>
            <a:ext cx="1872208" cy="864096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5868144" y="1700808"/>
            <a:ext cx="504056" cy="4320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rgbClr val="A5C76F"/>
            </a:gs>
            <a:gs pos="0">
              <a:srgbClr val="00B0F0">
                <a:alpha val="53000"/>
              </a:srgbClr>
            </a:gs>
            <a:gs pos="69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919"/>
            <a:ext cx="8964488" cy="838200"/>
          </a:xfrm>
        </p:spPr>
        <p:txBody>
          <a:bodyPr>
            <a:normAutofit fontScale="90000"/>
          </a:bodyPr>
          <a:lstStyle/>
          <a:p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Показники росту тест-культур на зразках </a:t>
            </a:r>
            <a:r>
              <a:rPr lang="uk-UA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зоні впливу діяльності залізничного переїзду С.МАЛАМІВКИ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 </a:t>
            </a:r>
          </a:p>
          <a:p>
            <a:pPr>
              <a:buNone/>
            </a:pPr>
            <a:endParaRPr lang="uk-UA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40221"/>
              </p:ext>
            </p:extLst>
          </p:nvPr>
        </p:nvGraphicFramePr>
        <p:xfrm>
          <a:off x="0" y="649109"/>
          <a:ext cx="9131914" cy="579501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24918"/>
                <a:gridCol w="1826749"/>
                <a:gridCol w="1826749"/>
                <a:gridCol w="1826749"/>
                <a:gridCol w="1826749"/>
              </a:tblGrid>
              <a:tr h="391649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95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ПІВДЕННО-СХІДНИЙ </a:t>
                      </a:r>
                      <a:r>
                        <a:rPr lang="uk-UA" sz="19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НАПРЯМ</a:t>
                      </a:r>
                      <a:endParaRPr lang="ru-RU" sz="19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Контроль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 </a:t>
                      </a: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 </a:t>
                      </a: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 </a:t>
                      </a: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 </a:t>
                      </a: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ВИСОТА РОСЛИН (см)</a:t>
                      </a:r>
                      <a:endParaRPr lang="ru-RU" sz="19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6,6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7,0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6,1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6,7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6,9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5,8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7,0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7,4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4,8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4,8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4,8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5,4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2,9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5,7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Середня висота рослин (см)</a:t>
                      </a:r>
                      <a:endParaRPr lang="ru-RU" sz="19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4,42</a:t>
                      </a:r>
                      <a:endParaRPr lang="ru-RU" sz="19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3,77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23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5,42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4B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5,22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5,75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FE9"/>
                    </a:solidFill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Суха маса ( мг)</a:t>
                      </a:r>
                      <a:endParaRPr lang="ru-RU" sz="19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37,6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30,3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42,6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41,3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9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42,3</a:t>
                      </a:r>
                      <a:endParaRPr lang="ru-RU" sz="19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57ABD"/>
            </a:gs>
            <a:gs pos="17000">
              <a:srgbClr val="C5F7EF"/>
            </a:gs>
            <a:gs pos="67000">
              <a:srgbClr val="FFB7DE"/>
            </a:gs>
            <a:gs pos="89999">
              <a:srgbClr val="F7E8AF">
                <a:lumMod val="20000"/>
                <a:lumOff val="80000"/>
                <a:alpha val="68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214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Показники росту тест-культур на зразках </a:t>
            </a:r>
            <a:r>
              <a:rPr lang="uk-UA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зоні впливу діяльності  залізничного переїзду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293067"/>
              </p:ext>
            </p:extLst>
          </p:nvPr>
        </p:nvGraphicFramePr>
        <p:xfrm>
          <a:off x="0" y="821986"/>
          <a:ext cx="9144000" cy="647776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28088"/>
                <a:gridCol w="1828978"/>
                <a:gridCol w="1828978"/>
                <a:gridCol w="1828978"/>
                <a:gridCol w="1828978"/>
              </a:tblGrid>
              <a:tr h="0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ЗАХІДНИЙ</a:t>
                      </a:r>
                      <a:r>
                        <a:rPr lang="uk-UA" sz="22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НАПРЯМ</a:t>
                      </a:r>
                      <a:endParaRPr lang="ru-RU" sz="2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2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Контроль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 </a:t>
                      </a: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 </a:t>
                      </a: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 </a:t>
                      </a: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 </a:t>
                      </a: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від станції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ВИСОТА РОСЛИН (см)</a:t>
                      </a:r>
                      <a:endParaRPr lang="ru-RU" sz="2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5,3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6,1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8,4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6,4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5,8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2,1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1,8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1,8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4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Середня висота рослин (см)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3,12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2,62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3,37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37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3,16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E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5,56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DC4"/>
                    </a:solidFill>
                  </a:tcPr>
                </a:tc>
              </a:tr>
              <a:tr h="109264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Суха маса (мг)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18,6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38,6</a:t>
                      </a:r>
                      <a:endParaRPr lang="ru-RU" sz="2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rgbClr val="CCCCFF"/>
            </a:gs>
            <a:gs pos="32000">
              <a:srgbClr val="99CCFF"/>
            </a:gs>
            <a:gs pos="19000">
              <a:srgbClr val="D6BBEB">
                <a:alpha val="46000"/>
              </a:srgbClr>
            </a:gs>
            <a:gs pos="88000">
              <a:srgbClr val="B3CCFF"/>
            </a:gs>
            <a:gs pos="76000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764704"/>
          </a:xfrm>
        </p:spPr>
        <p:txBody>
          <a:bodyPr>
            <a:noAutofit/>
          </a:bodyPr>
          <a:lstStyle/>
          <a:p>
            <a:r>
              <a:rPr lang="uk-UA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Показники дисперсії, фітотоксичного ефекту зразків </a:t>
            </a:r>
            <a:r>
              <a:rPr lang="uk-UA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зоні впливу залізничного переїзду  Південної залізниці с. Маламівки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418270"/>
              </p:ext>
            </p:extLst>
          </p:nvPr>
        </p:nvGraphicFramePr>
        <p:xfrm>
          <a:off x="0" y="678758"/>
          <a:ext cx="9123131" cy="6376346"/>
        </p:xfrm>
        <a:graphic>
          <a:graphicData uri="http://schemas.openxmlformats.org/drawingml/2006/table">
            <a:tbl>
              <a:tblPr/>
              <a:tblGrid>
                <a:gridCol w="1967958"/>
                <a:gridCol w="1300422"/>
                <a:gridCol w="1502371"/>
                <a:gridCol w="1227688"/>
                <a:gridCol w="1365029"/>
                <a:gridCol w="1759663"/>
              </a:tblGrid>
              <a:tr h="216024"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ПІВДЕННО-СХІДНИЙ  НАПРЯМ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1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71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Контроль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(1000м)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500 м від станції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1000 м від станції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1500 м від станції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2000 м від станції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Дисперсія σ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1,53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2,76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2,76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Середнє х</a:t>
                      </a:r>
                      <a:r>
                        <a:rPr lang="uk-UA" sz="1800" b="0">
                          <a:latin typeface="Times New Roman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0">
                          <a:latin typeface="Times New Roman CYR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lang="en-US" sz="1800" b="0">
                          <a:latin typeface="Times New Roman CYR"/>
                          <a:ea typeface="Times New Roman"/>
                          <a:cs typeface="Times New Roman"/>
                        </a:rPr>
                        <a:t> m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3,12</a:t>
                      </a:r>
                      <a:r>
                        <a:rPr lang="ru-RU" sz="1800" b="0" dirty="0">
                          <a:latin typeface="Times New Roman CYR"/>
                          <a:ea typeface="Times New Roman"/>
                          <a:cs typeface="Times New Roman"/>
                        </a:rPr>
                        <a:t>±0,39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1,84</a:t>
                      </a:r>
                      <a:r>
                        <a:rPr lang="ru-RU" sz="1800" b="0" dirty="0">
                          <a:latin typeface="Times New Roman CYR"/>
                          <a:ea typeface="Times New Roman"/>
                          <a:cs typeface="Times New Roman"/>
                        </a:rPr>
                        <a:t>±0,68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6,05</a:t>
                      </a:r>
                      <a:r>
                        <a:rPr lang="ru-RU" sz="1800" b="0" dirty="0">
                          <a:latin typeface="Times New Roman CYR"/>
                          <a:ea typeface="Times New Roman"/>
                          <a:cs typeface="Times New Roman"/>
                        </a:rPr>
                        <a:t>±0,59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3,16</a:t>
                      </a:r>
                      <a:r>
                        <a:rPr lang="ru-RU" sz="1800" b="0">
                          <a:latin typeface="Times New Roman CYR"/>
                          <a:ea typeface="Times New Roman"/>
                          <a:cs typeface="Times New Roman"/>
                        </a:rPr>
                        <a:t>±0,43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3,37</a:t>
                      </a:r>
                      <a:r>
                        <a:rPr lang="ru-RU" sz="1800" b="0" dirty="0" smtClean="0">
                          <a:latin typeface="Times New Roman CYR"/>
                          <a:ea typeface="Times New Roman"/>
                          <a:cs typeface="Times New Roman"/>
                        </a:rPr>
                        <a:t>±0,52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Достовірність </a:t>
                      </a:r>
                      <a:r>
                        <a:rPr lang="en-US" sz="1800" b="0" dirty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4,1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0,06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Фітотоксичний ефект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36,7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36,4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36,5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042"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ЗАХІДНИЙ НАПРЯМ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6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Дисперсія, σ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0,79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2,90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1,68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1,29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2,90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Середнє, х</a:t>
                      </a:r>
                      <a:r>
                        <a:rPr lang="uk-UA" sz="1800" b="0">
                          <a:latin typeface="Times New Roman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0">
                          <a:latin typeface="Times New Roman CYR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lang="en-US" sz="1800" b="0">
                          <a:latin typeface="Times New Roman CYR"/>
                          <a:ea typeface="Times New Roman"/>
                          <a:cs typeface="Times New Roman"/>
                        </a:rPr>
                        <a:t> m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4,42</a:t>
                      </a:r>
                      <a:r>
                        <a:rPr lang="ru-RU" sz="1800" b="0">
                          <a:latin typeface="Times New Roman CYR"/>
                          <a:ea typeface="Times New Roman"/>
                          <a:cs typeface="Times New Roman"/>
                        </a:rPr>
                        <a:t>±0,28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3,77</a:t>
                      </a:r>
                      <a:r>
                        <a:rPr lang="ru-RU" sz="1800" b="0">
                          <a:latin typeface="Times New Roman CYR"/>
                          <a:ea typeface="Times New Roman"/>
                          <a:cs typeface="Times New Roman"/>
                        </a:rPr>
                        <a:t>±0,31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5,76</a:t>
                      </a:r>
                      <a:r>
                        <a:rPr lang="ru-RU" sz="1800" b="0" dirty="0" smtClean="0">
                          <a:latin typeface="Times New Roman CYR"/>
                          <a:ea typeface="Times New Roman"/>
                          <a:cs typeface="Times New Roman"/>
                        </a:rPr>
                        <a:t>±0,40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5,22</a:t>
                      </a:r>
                      <a:r>
                        <a:rPr lang="ru-RU" sz="1800" b="0" dirty="0">
                          <a:latin typeface="Times New Roman CYR"/>
                          <a:ea typeface="Times New Roman"/>
                          <a:cs typeface="Times New Roman"/>
                        </a:rPr>
                        <a:t>±0,35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5,42</a:t>
                      </a:r>
                      <a:r>
                        <a:rPr lang="ru-RU" sz="1800" b="0">
                          <a:latin typeface="Times New Roman CYR"/>
                          <a:ea typeface="Times New Roman"/>
                          <a:cs typeface="Times New Roman"/>
                        </a:rPr>
                        <a:t>±0,53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Достовірність, </a:t>
                      </a:r>
                      <a:r>
                        <a:rPr lang="en-US" sz="1800" b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1,62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1,33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1,86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1,69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2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Фітотоксичний </a:t>
                      </a: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ефект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35,4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latin typeface="Times New Roman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34,9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latin typeface="Times New Roman"/>
                          <a:ea typeface="Times New Roman"/>
                          <a:cs typeface="Times New Roman"/>
                        </a:rPr>
                        <a:t>34,8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rgbClr val="D3AEA1"/>
            </a:gs>
            <a:gs pos="74000">
              <a:schemeClr val="bg2">
                <a:lumMod val="75000"/>
              </a:schemeClr>
            </a:gs>
            <a:gs pos="46000">
              <a:srgbClr val="FFEFD1"/>
            </a:gs>
            <a:gs pos="88000">
              <a:srgbClr val="F0EBD5"/>
            </a:gs>
            <a:gs pos="100000">
              <a:srgbClr val="D1C39F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47958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49482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4272677"/>
            <a:ext cx="9144000" cy="2677656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762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Південно-східний напрям: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віддаленням від залізничного переїзду показники росту рослин поступово покращуються і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фітотоксичність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грунту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знижується з 36,7% на відстані 500 м до 12,5% на відстані 2000 м;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Західний</a:t>
            </a:r>
            <a:r>
              <a:rPr kumimoji="0" lang="uk-UA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напрям: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зона впливу токсичних речовин транспорту на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грунти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від залізничного переїзду поширюється на відстань від 500 м до 2000 м.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8"/>
          <p:cNvGraphicFramePr>
            <a:graphicFrameLocks/>
          </p:cNvGraphicFramePr>
          <p:nvPr/>
        </p:nvGraphicFramePr>
        <p:xfrm>
          <a:off x="611560" y="0"/>
          <a:ext cx="7560840" cy="434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Worksheet" r:id="rId3" imgW="6362700" imgH="4867224" progId="Excel.Sheet.8">
                  <p:embed/>
                </p:oleObj>
              </mc:Choice>
              <mc:Fallback>
                <p:oleObj name="Worksheet" r:id="rId3" imgW="6362700" imgH="4867224" progId="Excel.Sheet.8">
                  <p:embed/>
                  <p:pic>
                    <p:nvPicPr>
                      <p:cNvPr id="0" name="Picture 1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0"/>
                        <a:ext cx="7560840" cy="434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39944" y="6399732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4149080"/>
            <a:ext cx="9144000" cy="2708920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Доведено: критерій достовірності (критерій </a:t>
            </a:r>
            <a:r>
              <a:rPr lang="uk-UA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Стьюдента-Фішера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південно-східному та західному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напрямках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менше 3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це свідчить про те, що результати експерименту у варіанті статистично недостовірно відрізняються від контролю. Тобто, інтенсивність ростових процесів на даному ґрунті знаходиться майже на тому ж рівні, що і в контрольному ґрунті. Це означає, що він не забруднений.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9" name="Object 7"/>
          <p:cNvGraphicFramePr>
            <a:graphicFrameLocks/>
          </p:cNvGraphicFramePr>
          <p:nvPr/>
        </p:nvGraphicFramePr>
        <p:xfrm>
          <a:off x="611560" y="0"/>
          <a:ext cx="8064896" cy="4077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Worksheet" r:id="rId3" imgW="6305584" imgH="4533938" progId="Excel.Sheet.8">
                  <p:embed/>
                </p:oleObj>
              </mc:Choice>
              <mc:Fallback>
                <p:oleObj name="Worksheet" r:id="rId3" imgW="6305584" imgH="4533938" progId="Excel.Sheet.8">
                  <p:embed/>
                  <p:pic>
                    <p:nvPicPr>
                      <p:cNvPr id="0" name="Pictur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-78"/>
                      <a:stretch>
                        <a:fillRect/>
                      </a:stretch>
                    </p:blipFill>
                    <p:spPr bwMode="auto">
                      <a:xfrm>
                        <a:off x="611560" y="0"/>
                        <a:ext cx="8064896" cy="4077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8000"/>
          </a:blip>
          <a:srcRect l="1083" r="3884"/>
          <a:stretch>
            <a:fillRect/>
          </a:stretch>
        </p:blipFill>
        <p:spPr bwMode="auto">
          <a:xfrm>
            <a:off x="0" y="0"/>
            <a:ext cx="94330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142900"/>
            <a:ext cx="8686800" cy="838200"/>
          </a:xfrm>
        </p:spPr>
        <p:txBody>
          <a:bodyPr/>
          <a:lstStyle/>
          <a:p>
            <a:pPr algn="ctr"/>
            <a:r>
              <a:rPr lang="uk-UA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uk-UA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836712"/>
            <a:ext cx="8892480" cy="2232248"/>
          </a:xfrm>
          <a:prstGeom prst="roundRect">
            <a:avLst/>
          </a:prstGeom>
          <a:solidFill>
            <a:srgbClr val="00B05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67544" y="1004174"/>
            <a:ext cx="84249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1.Виявлено вплив рельєфу південної частини Придніпровської височини, помірно-континентального,</a:t>
            </a:r>
            <a:r>
              <a:rPr kumimoji="0" lang="uk-UA" sz="22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2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сезонно контрастного клімату Кременчуцького району та навантаження наземним транспортом залізничного переїзду Південної залізниці с. Маламівки</a:t>
            </a:r>
            <a:r>
              <a:rPr kumimoji="0" lang="uk-UA" sz="2200" i="1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2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токсичність </a:t>
            </a:r>
            <a:r>
              <a:rPr kumimoji="0" lang="uk-UA" sz="22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грунтів</a:t>
            </a:r>
            <a:r>
              <a:rPr kumimoji="0" lang="uk-UA" sz="22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</a:t>
            </a:r>
            <a:endParaRPr kumimoji="0" lang="uk-UA" sz="22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3212976"/>
            <a:ext cx="9144000" cy="3528392"/>
          </a:xfrm>
          <a:prstGeom prst="roundRect">
            <a:avLst/>
          </a:prstGeom>
          <a:solidFill>
            <a:srgbClr val="00B050">
              <a:alpha val="7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2.Визначено у південно-східному напрямку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точці 500 м території залізничного переїзду с. 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Маламівки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має токсичні властивості. Процеси росту рослин на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грунті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пригнічені,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значно забруднений, якість занижена,  а в точках 1000 м, 1500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2000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спостерігається менший вплив забруднювачів  транспорту. Про це свідчать показники середньої висоти рослин та суха маса. Аналіз результатів у західному напрямі показав, що ростові процеси на відстані 500 м, від залізничного переїзду  пригнічені;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має токсичні властивості; вплив токсичних речовин на навколишнє середовище максимальний. У точках 1000 м, 1500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2000 </a:t>
            </a:r>
            <a:r>
              <a:rPr lang="uk-UA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ростові процеси близькі до контролю.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792"/>
            <a:ext cx="9144000" cy="68252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342900" algn="l"/>
              </a:tabLst>
            </a:pPr>
            <a:r>
              <a:rPr lang="uk-UA" dirty="0" smtClean="0">
                <a:solidFill>
                  <a:schemeClr val="tx1"/>
                </a:solidFill>
                <a:latin typeface="Times New Roman"/>
                <a:ea typeface="Times New Roman"/>
              </a:rPr>
              <a:t>	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Picture 2" descr="C:\Documents and Settings\Admin\Рабочий стол\DSCN52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14282" y="-142900"/>
            <a:ext cx="8686800" cy="838200"/>
          </a:xfrm>
        </p:spPr>
        <p:txBody>
          <a:bodyPr/>
          <a:lstStyle/>
          <a:p>
            <a:pPr algn="ctr"/>
            <a:r>
              <a:rPr lang="uk-UA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uk-UA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2" y="692696"/>
            <a:ext cx="8640960" cy="5832648"/>
          </a:xfrm>
          <a:prstGeom prst="roundRect">
            <a:avLst/>
          </a:prstGeom>
          <a:solidFill>
            <a:srgbClr val="00B050">
              <a:alpha val="8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3.З’ясовано, що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uk-UA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південно-східному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апрямку  навколо залізничного переїзду Південної залізниці с.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Маламівки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на відстані 1000 м, 2000 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від залізничної колії має збільшене  значення дисперсії; значення критерію достовірності на  всіх відстанях  є меншим 3,0. Це свідчить про те, що процеси росту рослин на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грунті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пригнічені. У точці 500 м значення достовірності є більшим 3, процеси росту рослин  пригнічені (садиба Н.В. Коробки). Це пов’язано з тим, що поблизу точки відбору проб проходить автомобільна траса Полтава – Олександрія – Миколаїв та залізниця державного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значення.Ґрунт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uk-UA" sz="28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західному</a:t>
            </a: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напрямку  від залізничного переїзду не забруднений, критерій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Стьюдента-Фішера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(достовірність) знаходяться в межах норми на всіх точках даного напрямку.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58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Picture 5" descr="C:\Documents and Settings\Admin\Рабочий стол\Биолгия\Изображение 058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26076"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14282" y="-142900"/>
            <a:ext cx="8686800" cy="838200"/>
          </a:xfrm>
        </p:spPr>
        <p:txBody>
          <a:bodyPr/>
          <a:lstStyle/>
          <a:p>
            <a:pPr algn="ctr"/>
            <a:r>
              <a:rPr lang="uk-UA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uk-UA" b="1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2" y="620688"/>
            <a:ext cx="8640960" cy="3096344"/>
          </a:xfrm>
          <a:prstGeom prst="roundRect">
            <a:avLst/>
          </a:prstGeom>
          <a:solidFill>
            <a:srgbClr val="5DE5C5">
              <a:alpha val="3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4.Результати обчислення фітотоксичного ефекту за сухою масою рослин у південно-східному напрямі показали, що з віддаленням від залізничного переїзду показники росту рослин поступово покращуються і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фітотоксичність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знижується з 36,7% на відстані 500 м до 12,5% на відстані 2000 м; зона впливу транспорту в західному напрямку від залізничного переїзду на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грунти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поширюється на відстань від 500 м до 2000 м, а саме зменшується від значення 35,4 у точці 0 м до 34,8 у точці 2000 м.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4005064"/>
            <a:ext cx="8784976" cy="2448272"/>
          </a:xfrm>
          <a:prstGeom prst="roundRect">
            <a:avLst/>
          </a:prstGeom>
          <a:solidFill>
            <a:srgbClr val="5DE5C5">
              <a:alpha val="3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Встановлено, що динаміка критерію достовірності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у південно-східному та західному напрямках  є меншою 3 (крім точки 1000 м). Це свідчить про те, що результати експерименту у варіанті статистично недостовірно відрізняються від контролю. Тобто, інтенсивність ростових процесів на даному ґрунті знаходиться майже на тому ж рівні, що і в контрольному ґрунті. Це означає, що він екологічно безпечний.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32440" y="6381328"/>
            <a:ext cx="504056" cy="4582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26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1111</TotalTime>
  <Words>1058</Words>
  <Application>Microsoft Office PowerPoint</Application>
  <PresentationFormat>Экран (4:3)</PresentationFormat>
  <Paragraphs>313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Трек</vt:lpstr>
      <vt:lpstr>Worksheet</vt:lpstr>
      <vt:lpstr>«Екологічний аналіз антропогенного навантаження навколо залізничного переїзду південної залізниці с.Маламівки КРЕМЕНЧУЦЬКОГО РАЙОНУ Полтавськоїобласті»   </vt:lpstr>
      <vt:lpstr>Презентация PowerPoint</vt:lpstr>
      <vt:lpstr>Презентация PowerPoint</vt:lpstr>
      <vt:lpstr>Завдання</vt:lpstr>
      <vt:lpstr>Презентация PowerPoint</vt:lpstr>
      <vt:lpstr>Показники кліматичних елементів </vt:lpstr>
      <vt:lpstr>Презентация PowerPoint</vt:lpstr>
      <vt:lpstr>Презентация PowerPoint</vt:lpstr>
      <vt:lpstr>1. Показники росту тест-культур на зразках грунту в зоні впливу діяльності залізничного переїзду С.МАЛАМІВКИ  </vt:lpstr>
      <vt:lpstr>2. Показники росту тест-культур на зразках грунту в зоні впливу діяльності  залізничного переїзду </vt:lpstr>
      <vt:lpstr>Показники дисперсії, фітотоксичного ефекту зразків грунту в зоні впливу залізничного переїзду  Південної залізниці с. Маламівки </vt:lpstr>
      <vt:lpstr>Презентация PowerPoint</vt:lpstr>
      <vt:lpstr>Презентация PowerPoint</vt:lpstr>
      <vt:lpstr>Висновки:</vt:lpstr>
      <vt:lpstr>Висновки:</vt:lpstr>
      <vt:lpstr>Висновки: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стану геотоксичності ґрунтів залізничного переїзду села Маламівки </dc:title>
  <cp:lastModifiedBy>Loner-XP</cp:lastModifiedBy>
  <cp:revision>116</cp:revision>
  <dcterms:modified xsi:type="dcterms:W3CDTF">2017-04-11T11:00:11Z</dcterms:modified>
</cp:coreProperties>
</file>