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72" r:id="rId5"/>
    <p:sldId id="259" r:id="rId6"/>
    <p:sldId id="273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21418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0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07151" y="386500"/>
            <a:ext cx="7315200" cy="2290712"/>
          </a:xfrm>
        </p:spPr>
        <p:txBody>
          <a:bodyPr>
            <a:normAutofit/>
          </a:bodyPr>
          <a:lstStyle/>
          <a:p>
            <a:pPr algn="ctr"/>
            <a:r>
              <a:rPr lang="ru-RU" sz="3600" dirty="0" err="1" smtClean="0">
                <a:solidFill>
                  <a:schemeClr val="accent2"/>
                </a:solidFill>
              </a:rPr>
              <a:t>Всеукра</a:t>
            </a:r>
            <a:r>
              <a:rPr lang="uk-UA" sz="3600" dirty="0" err="1" smtClean="0">
                <a:solidFill>
                  <a:schemeClr val="accent2"/>
                </a:solidFill>
              </a:rPr>
              <a:t>їнський</a:t>
            </a:r>
            <a:r>
              <a:rPr lang="uk-UA" sz="3600" dirty="0" smtClean="0">
                <a:solidFill>
                  <a:schemeClr val="accent2"/>
                </a:solidFill>
              </a:rPr>
              <a:t> інтерактивний конкурс юних винахідників</a:t>
            </a:r>
            <a:r>
              <a:rPr lang="en-US" sz="3600" dirty="0" smtClean="0">
                <a:solidFill>
                  <a:schemeClr val="accent2"/>
                </a:solidFill>
              </a:rPr>
              <a:t> </a:t>
            </a:r>
            <a:r>
              <a:rPr lang="ru-RU" sz="3600" dirty="0" smtClean="0">
                <a:solidFill>
                  <a:schemeClr val="accent2"/>
                </a:solidFill>
              </a:rPr>
              <a:t/>
            </a:r>
            <a:br>
              <a:rPr lang="ru-RU" sz="3600" dirty="0" smtClean="0">
                <a:solidFill>
                  <a:schemeClr val="accent2"/>
                </a:solidFill>
              </a:rPr>
            </a:br>
            <a:r>
              <a:rPr lang="en-US" sz="3600" dirty="0" smtClean="0">
                <a:solidFill>
                  <a:schemeClr val="accent2"/>
                </a:solidFill>
              </a:rPr>
              <a:t>“ </a:t>
            </a:r>
            <a:r>
              <a:rPr lang="uk-UA" sz="3600" dirty="0" smtClean="0">
                <a:solidFill>
                  <a:schemeClr val="accent2"/>
                </a:solidFill>
              </a:rPr>
              <a:t>МАН-Юніор Дослідник-2017</a:t>
            </a:r>
            <a:r>
              <a:rPr lang="en-US" sz="3600" dirty="0" smtClean="0">
                <a:solidFill>
                  <a:schemeClr val="accent2"/>
                </a:solidFill>
              </a:rPr>
              <a:t>”</a:t>
            </a:r>
            <a:r>
              <a:rPr lang="uk-UA" sz="3600" dirty="0" smtClean="0">
                <a:solidFill>
                  <a:schemeClr val="accent2"/>
                </a:solidFill>
              </a:rPr>
              <a:t> </a:t>
            </a:r>
            <a:endParaRPr lang="ru-RU" sz="3600" dirty="0">
              <a:solidFill>
                <a:schemeClr val="accent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82659" y="4419227"/>
            <a:ext cx="4844592" cy="1838697"/>
          </a:xfrm>
        </p:spPr>
        <p:txBody>
          <a:bodyPr>
            <a:normAutofit/>
          </a:bodyPr>
          <a:lstStyle/>
          <a:p>
            <a:pPr algn="l"/>
            <a:r>
              <a:rPr lang="uk-UA" u="sng" dirty="0" smtClean="0">
                <a:solidFill>
                  <a:schemeClr val="accent2"/>
                </a:solidFill>
              </a:rPr>
              <a:t>Роботу виконали:</a:t>
            </a:r>
            <a:r>
              <a:rPr lang="uk-UA" dirty="0" smtClean="0">
                <a:solidFill>
                  <a:schemeClr val="accent2"/>
                </a:solidFill>
              </a:rPr>
              <a:t> </a:t>
            </a:r>
            <a:r>
              <a:rPr lang="ru-RU" dirty="0" smtClean="0"/>
              <a:t>Костенко Максим, Бурменська Вікторія-Анна, </a:t>
            </a:r>
            <a:r>
              <a:rPr lang="ru-RU" dirty="0" err="1" smtClean="0"/>
              <a:t>учні</a:t>
            </a:r>
            <a:r>
              <a:rPr lang="ru-RU" dirty="0" smtClean="0"/>
              <a:t> 11 </a:t>
            </a:r>
            <a:r>
              <a:rPr lang="ru-RU" dirty="0" err="1" smtClean="0"/>
              <a:t>групи</a:t>
            </a:r>
            <a:r>
              <a:rPr lang="ru-RU" dirty="0" smtClean="0"/>
              <a:t> </a:t>
            </a:r>
            <a:r>
              <a:rPr lang="ru-RU" dirty="0" err="1" smtClean="0"/>
              <a:t>Миколаївського</a:t>
            </a:r>
            <a:r>
              <a:rPr lang="ru-RU" dirty="0" smtClean="0"/>
              <a:t> морського ліцею ім. проф. </a:t>
            </a:r>
            <a:r>
              <a:rPr lang="ru-RU" dirty="0" err="1" smtClean="0"/>
              <a:t>М.Александрова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  </a:t>
            </a:r>
            <a:r>
              <a:rPr lang="uk-UA" u="sng" dirty="0" smtClean="0">
                <a:solidFill>
                  <a:schemeClr val="accent2"/>
                </a:solidFill>
              </a:rPr>
              <a:t>Керівник проекту:</a:t>
            </a:r>
            <a:r>
              <a:rPr lang="uk-UA" dirty="0" smtClean="0">
                <a:solidFill>
                  <a:schemeClr val="accent2"/>
                </a:solidFill>
              </a:rPr>
              <a:t>  </a:t>
            </a:r>
            <a:r>
              <a:rPr lang="uk-UA" dirty="0" smtClean="0"/>
              <a:t>Алдаєва С. І.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77309" y="2667785"/>
            <a:ext cx="764504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72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ОПТИЧНІ ЕФЕКТИ</a:t>
            </a:r>
            <a:endParaRPr lang="ru-RU" sz="72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77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84311" y="108283"/>
            <a:ext cx="10129511" cy="2022781"/>
          </a:xfrm>
        </p:spPr>
        <p:txBody>
          <a:bodyPr>
            <a:normAutofit fontScale="90000"/>
          </a:bodyPr>
          <a:lstStyle/>
          <a:p>
            <a:r>
              <a:rPr lang="uk-UA" sz="3600" dirty="0" smtClean="0">
                <a:solidFill>
                  <a:schemeClr val="accent1">
                    <a:lumMod val="75000"/>
                  </a:schemeClr>
                </a:solidFill>
              </a:rPr>
              <a:t>Ми учні 11 групи,</a:t>
            </a:r>
            <a:br>
              <a:rPr lang="uk-UA" sz="36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uk-UA" sz="3600" dirty="0" smtClean="0">
                <a:solidFill>
                  <a:schemeClr val="accent1">
                    <a:lumMod val="75000"/>
                  </a:schemeClr>
                </a:solidFill>
              </a:rPr>
              <a:t> Миколаївського морського ліцею </a:t>
            </a:r>
            <a:br>
              <a:rPr lang="uk-UA" sz="36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uk-UA" sz="3600" dirty="0" smtClean="0">
                <a:solidFill>
                  <a:schemeClr val="accent1">
                    <a:lumMod val="75000"/>
                  </a:schemeClr>
                </a:solidFill>
              </a:rPr>
              <a:t>ім. проф. М.Александрова. </a:t>
            </a:r>
            <a:br>
              <a:rPr lang="uk-UA" sz="3600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noFill/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https://pp.userapi.com/c837532/v837532895/30f3a/MsK_Xp065E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28775" y="2595647"/>
            <a:ext cx="4781550" cy="3567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711924" y="1874360"/>
            <a:ext cx="25808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>
                <a:solidFill>
                  <a:schemeClr val="accent1">
                    <a:lumMod val="75000"/>
                  </a:schemeClr>
                </a:solidFill>
              </a:rPr>
              <a:t>Костенко Максим </a:t>
            </a:r>
            <a:endParaRPr lang="uk-UA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66949" y="1874361"/>
            <a:ext cx="39338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err="1">
                <a:solidFill>
                  <a:schemeClr val="accent1">
                    <a:lumMod val="75000"/>
                  </a:schemeClr>
                </a:solidFill>
              </a:rPr>
              <a:t>Бурменська</a:t>
            </a:r>
            <a:r>
              <a:rPr lang="uk-UA" sz="2400" dirty="0">
                <a:solidFill>
                  <a:schemeClr val="accent1">
                    <a:lumMod val="75000"/>
                  </a:schemeClr>
                </a:solidFill>
              </a:rPr>
              <a:t> Вікторія-Анна</a:t>
            </a: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289004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5555" y="371475"/>
            <a:ext cx="5426158" cy="1371600"/>
          </a:xfrm>
        </p:spPr>
        <p:txBody>
          <a:bodyPr/>
          <a:lstStyle/>
          <a:p>
            <a:r>
              <a:rPr lang="ru-RU" b="1" dirty="0" err="1" smtClean="0"/>
              <a:t>Досл</a:t>
            </a:r>
            <a:r>
              <a:rPr lang="uk-UA" b="1" dirty="0" err="1" smtClean="0"/>
              <a:t>ід</a:t>
            </a:r>
            <a:r>
              <a:rPr lang="uk-UA" b="1" dirty="0" smtClean="0"/>
              <a:t> № </a:t>
            </a:r>
            <a:r>
              <a:rPr lang="uk-UA" sz="2900" b="1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err="1" smtClean="0"/>
              <a:t>Боротьба</a:t>
            </a:r>
            <a:r>
              <a:rPr lang="ru-RU" dirty="0" smtClean="0"/>
              <a:t> фломастер</a:t>
            </a:r>
            <a:r>
              <a:rPr lang="uk-UA" dirty="0" err="1" smtClean="0"/>
              <a:t>ів</a:t>
            </a:r>
            <a:endParaRPr lang="ru-RU" dirty="0"/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01" r="1601"/>
          <a:stretch>
            <a:fillRect/>
          </a:stretch>
        </p:blipFill>
        <p:spPr/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482724" y="1688841"/>
            <a:ext cx="3434509" cy="2575249"/>
          </a:xfrm>
        </p:spPr>
        <p:txBody>
          <a:bodyPr>
            <a:normAutofit/>
          </a:bodyPr>
          <a:lstStyle/>
          <a:p>
            <a:pPr algn="l"/>
            <a:r>
              <a:rPr lang="uk-UA" dirty="0" smtClean="0"/>
              <a:t>Нам знадобилися</a:t>
            </a:r>
            <a:r>
              <a:rPr lang="en-US" dirty="0" smtClean="0"/>
              <a:t>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uk-UA" dirty="0" smtClean="0"/>
              <a:t>Різнокольорові фломастери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uk-UA" dirty="0" smtClean="0"/>
              <a:t>Серветка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uk-UA" dirty="0" smtClean="0"/>
              <a:t>Склянка з оцтом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uk-UA" dirty="0" smtClean="0"/>
              <a:t>Прозорий скотч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268963" y="4189445"/>
            <a:ext cx="45813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На нижній частині серветки поставимо 4 цятки: червону, синю, зелену та чорну. Прикріпимо серветку до олівця прозорим </a:t>
            </a:r>
            <a:r>
              <a:rPr lang="uk-UA" dirty="0" err="1" smtClean="0"/>
              <a:t>скотчем</a:t>
            </a:r>
            <a:r>
              <a:rPr lang="uk-UA" dirty="0" smtClean="0"/>
              <a:t>. Після цього </a:t>
            </a:r>
            <a:r>
              <a:rPr lang="uk-UA" dirty="0" err="1" smtClean="0"/>
              <a:t>нальємо</a:t>
            </a:r>
            <a:r>
              <a:rPr lang="uk-UA" dirty="0" smtClean="0"/>
              <a:t> в склянку оцет, так щоб він торкався рідини.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1862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8545" y="0"/>
            <a:ext cx="5426158" cy="1371600"/>
          </a:xfrm>
        </p:spPr>
        <p:txBody>
          <a:bodyPr/>
          <a:lstStyle/>
          <a:p>
            <a:r>
              <a:rPr lang="uk-UA" b="1" dirty="0" smtClean="0"/>
              <a:t>Пояснення досліду</a:t>
            </a:r>
            <a:endParaRPr lang="ru-RU" b="1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01" r="1601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50675" y="1584647"/>
            <a:ext cx="5426158" cy="182880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Не</a:t>
            </a:r>
            <a:r>
              <a:rPr lang="uk-UA" sz="2000" dirty="0" err="1" smtClean="0"/>
              <a:t>забаром</a:t>
            </a:r>
            <a:r>
              <a:rPr lang="uk-UA" sz="2000" dirty="0" smtClean="0"/>
              <a:t> фарби почнуть «бігти» вгору. Деякі швидше, деякі повільніше. І при цьому кольори різних цяток розділяться.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45576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5624" y="547006"/>
            <a:ext cx="5426158" cy="13716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/>
            </a:r>
            <a:br>
              <a:rPr lang="uk-UA" dirty="0" smtClean="0"/>
            </a:br>
            <a:r>
              <a:rPr lang="ru-RU" b="1" dirty="0" err="1"/>
              <a:t>Досл</a:t>
            </a:r>
            <a:r>
              <a:rPr lang="uk-UA" b="1" dirty="0" err="1"/>
              <a:t>ід</a:t>
            </a:r>
            <a:r>
              <a:rPr lang="uk-UA" b="1" dirty="0"/>
              <a:t> № </a:t>
            </a:r>
            <a:r>
              <a:rPr lang="uk-UA" sz="3200" b="1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ru-RU" b="1" dirty="0"/>
              <a:t/>
            </a:r>
            <a:br>
              <a:rPr lang="ru-RU" b="1" dirty="0"/>
            </a:br>
            <a:r>
              <a:rPr lang="uk-UA" dirty="0" smtClean="0"/>
              <a:t>Дисперсія, або розкладання білого світла в спектр за допомогою призми</a:t>
            </a:r>
            <a:endParaRPr lang="ru-RU" dirty="0"/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393" r="23393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14773" y="2286000"/>
            <a:ext cx="5426158" cy="1828800"/>
          </a:xfrm>
        </p:spPr>
        <p:txBody>
          <a:bodyPr/>
          <a:lstStyle/>
          <a:p>
            <a:pPr algn="l"/>
            <a:r>
              <a:rPr lang="uk-UA" dirty="0" smtClean="0"/>
              <a:t>Нам знадобилися: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uk-UA" dirty="0" smtClean="0"/>
              <a:t>Призма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uk-UA" dirty="0" smtClean="0"/>
              <a:t>Білий лист А4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uk-UA" dirty="0" smtClean="0"/>
              <a:t>Ліхтарик</a:t>
            </a:r>
            <a:endParaRPr lang="uk-UA" dirty="0"/>
          </a:p>
        </p:txBody>
      </p:sp>
      <p:sp>
        <p:nvSpPr>
          <p:cNvPr id="5" name="TextBox 4"/>
          <p:cNvSpPr txBox="1"/>
          <p:nvPr/>
        </p:nvSpPr>
        <p:spPr>
          <a:xfrm>
            <a:off x="1447938" y="4189445"/>
            <a:ext cx="51598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Для початку треба вимкнути світло в кімнаті, потім беремо призму, та наводимо на її грань ліхтарик так, щоб на листі А4 який знаходиться навпроти призми утворилася радугу.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220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46575" y="662473"/>
            <a:ext cx="4838766" cy="763553"/>
          </a:xfrm>
        </p:spPr>
        <p:txBody>
          <a:bodyPr/>
          <a:lstStyle/>
          <a:p>
            <a:r>
              <a:rPr lang="uk-UA" b="1" dirty="0" smtClean="0"/>
              <a:t>Пояснення досліду</a:t>
            </a:r>
            <a:endParaRPr lang="ru-RU" b="1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lum bright="20000" contrast="-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" t="9592" r="4959" b="30687"/>
          <a:stretch/>
        </p:blipFill>
        <p:spPr>
          <a:xfrm rot="16200000">
            <a:off x="6223207" y="2037493"/>
            <a:ext cx="5733661" cy="273044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36071" y="2032518"/>
            <a:ext cx="5426158" cy="1828800"/>
          </a:xfrm>
        </p:spPr>
        <p:txBody>
          <a:bodyPr/>
          <a:lstStyle/>
          <a:p>
            <a:pPr algn="l"/>
            <a:r>
              <a:rPr lang="uk-UA" dirty="0" smtClean="0"/>
              <a:t>Одним з самих наглядних проявів дисперсії є розклад білого світла при проходження його крізь призму(це довів дослід Ньютона). Різниця фазових швидкостей для променів з різною довжиною хвилі при поширенні в прозорому оптичному середовищі зумовлює дисперсію.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5101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8524" y="266699"/>
            <a:ext cx="5426158" cy="1371600"/>
          </a:xfrm>
        </p:spPr>
        <p:txBody>
          <a:bodyPr/>
          <a:lstStyle/>
          <a:p>
            <a:r>
              <a:rPr lang="ru-RU" b="1" dirty="0" err="1"/>
              <a:t>Досл</a:t>
            </a:r>
            <a:r>
              <a:rPr lang="uk-UA" b="1" dirty="0" err="1"/>
              <a:t>ід</a:t>
            </a:r>
            <a:r>
              <a:rPr lang="uk-UA" b="1" dirty="0"/>
              <a:t> № </a:t>
            </a:r>
            <a:r>
              <a:rPr lang="uk-UA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dirty="0" smtClean="0"/>
              <a:t>Д</a:t>
            </a:r>
            <a:r>
              <a:rPr lang="uk-UA" dirty="0" err="1" smtClean="0"/>
              <a:t>зига</a:t>
            </a:r>
            <a:endParaRPr lang="uk-UA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7233" b="10813"/>
          <a:stretch/>
        </p:blipFill>
        <p:spPr>
          <a:xfrm>
            <a:off x="8862257" y="371475"/>
            <a:ext cx="2765940" cy="304680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54149" y="3571874"/>
            <a:ext cx="5426158" cy="2181224"/>
          </a:xfrm>
        </p:spPr>
        <p:txBody>
          <a:bodyPr>
            <a:normAutofit/>
          </a:bodyPr>
          <a:lstStyle/>
          <a:p>
            <a:r>
              <a:rPr lang="uk-UA" dirty="0"/>
              <a:t>З білого картону виріжте коло радіусом приблизно в 5 см. Картонний коло розділіть на </a:t>
            </a:r>
            <a:r>
              <a:rPr lang="uk-UA" dirty="0" smtClean="0"/>
              <a:t>7 секторів  </a:t>
            </a:r>
            <a:r>
              <a:rPr lang="uk-UA" dirty="0"/>
              <a:t>і </a:t>
            </a:r>
            <a:r>
              <a:rPr lang="uk-UA" dirty="0" smtClean="0"/>
              <a:t>пофарбуйте </a:t>
            </a:r>
            <a:r>
              <a:rPr lang="uk-UA" dirty="0"/>
              <a:t>їх у відповідності з розташуванням кольорів в спектрі (як </a:t>
            </a:r>
            <a:r>
              <a:rPr lang="uk-UA" dirty="0" smtClean="0"/>
              <a:t>веселку).</a:t>
            </a:r>
            <a:r>
              <a:rPr lang="ru-RU" dirty="0"/>
              <a:t> У </a:t>
            </a:r>
            <a:r>
              <a:rPr lang="ru-RU" dirty="0" err="1"/>
              <a:t>центрі</a:t>
            </a:r>
            <a:r>
              <a:rPr lang="ru-RU" dirty="0"/>
              <a:t> кола </a:t>
            </a:r>
            <a:r>
              <a:rPr lang="ru-RU" dirty="0" err="1"/>
              <a:t>проробіть</a:t>
            </a:r>
            <a:r>
              <a:rPr lang="ru-RU" dirty="0"/>
              <a:t> маленький </a:t>
            </a:r>
            <a:r>
              <a:rPr lang="ru-RU" dirty="0" err="1"/>
              <a:t>отвір</a:t>
            </a:r>
            <a:r>
              <a:rPr lang="ru-RU" dirty="0"/>
              <a:t> і </a:t>
            </a:r>
            <a:r>
              <a:rPr lang="ru-RU" dirty="0" err="1"/>
              <a:t>вставте</a:t>
            </a:r>
            <a:r>
              <a:rPr lang="ru-RU" dirty="0"/>
              <a:t> в </a:t>
            </a:r>
            <a:r>
              <a:rPr lang="ru-RU" dirty="0" err="1"/>
              <a:t>нього</a:t>
            </a:r>
            <a:r>
              <a:rPr lang="ru-RU" dirty="0"/>
              <a:t> зубочистку. </a:t>
            </a:r>
            <a:r>
              <a:rPr lang="ru-RU" dirty="0" err="1"/>
              <a:t>Вийшов</a:t>
            </a:r>
            <a:r>
              <a:rPr lang="ru-RU" dirty="0"/>
              <a:t> </a:t>
            </a:r>
            <a:r>
              <a:rPr lang="ru-RU" dirty="0" err="1"/>
              <a:t>дзига</a:t>
            </a:r>
            <a:r>
              <a:rPr lang="ru-RU" dirty="0" smtClean="0"/>
              <a:t>. </a:t>
            </a:r>
          </a:p>
          <a:p>
            <a:r>
              <a:rPr lang="uk-UA" dirty="0" smtClean="0"/>
              <a:t>При </a:t>
            </a:r>
            <a:r>
              <a:rPr lang="uk-UA" dirty="0"/>
              <a:t>обертанні </a:t>
            </a:r>
            <a:r>
              <a:rPr lang="uk-UA" dirty="0" err="1"/>
              <a:t>дзига</a:t>
            </a:r>
            <a:r>
              <a:rPr lang="uk-UA" dirty="0"/>
              <a:t> повинен стати білим.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488" b="14615"/>
          <a:stretch/>
        </p:blipFill>
        <p:spPr>
          <a:xfrm>
            <a:off x="7227965" y="3571874"/>
            <a:ext cx="2963783" cy="2997894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1657350" y="1866811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Нам знадобилися: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/>
              <a:t>Білий картон;</a:t>
            </a:r>
            <a:endParaRPr lang="uk-U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/>
              <a:t>Фарби, олівці або фломастери;</a:t>
            </a:r>
            <a:endParaRPr lang="uk-U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/>
              <a:t>Зубочистка;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/>
              <a:t>Циркуль, лінійка.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397290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4649" y="581024"/>
            <a:ext cx="5426158" cy="742949"/>
          </a:xfrm>
        </p:spPr>
        <p:txBody>
          <a:bodyPr/>
          <a:lstStyle/>
          <a:p>
            <a:r>
              <a:rPr lang="uk-UA" b="1" dirty="0"/>
              <a:t>Пояснення досліду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121" r="25780" b="22405"/>
          <a:stretch/>
        </p:blipFill>
        <p:spPr>
          <a:xfrm>
            <a:off x="8794518" y="266700"/>
            <a:ext cx="2854243" cy="310656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88561" y="1600201"/>
            <a:ext cx="5426158" cy="2162174"/>
          </a:xfrm>
        </p:spPr>
        <p:txBody>
          <a:bodyPr>
            <a:normAutofit/>
          </a:bodyPr>
          <a:lstStyle/>
          <a:p>
            <a:r>
              <a:rPr lang="uk-UA" dirty="0" smtClean="0"/>
              <a:t>Зазвичай ми спостерігаємо розщеплення світла. </a:t>
            </a:r>
            <a:br>
              <a:rPr lang="uk-UA" dirty="0" smtClean="0"/>
            </a:br>
            <a:r>
              <a:rPr lang="uk-UA" dirty="0" smtClean="0"/>
              <a:t>А тут відбувається процес </a:t>
            </a:r>
            <a:r>
              <a:rPr lang="uk-UA" b="1" dirty="0" smtClean="0"/>
              <a:t>«збирання» </a:t>
            </a:r>
            <a:r>
              <a:rPr lang="uk-UA" dirty="0" smtClean="0"/>
              <a:t>кольорів. Білий виявляється зберігачем всіх наявних на землі фарб. Але досягти цього ефекту не так просто - підбір кольорів повинен бути дуже точним і відповідати спектру.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208" b="13697"/>
          <a:stretch/>
        </p:blipFill>
        <p:spPr>
          <a:xfrm>
            <a:off x="6790869" y="3505201"/>
            <a:ext cx="3049771" cy="3095624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254104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4649" y="714375"/>
            <a:ext cx="5426158" cy="628650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Досл</a:t>
            </a:r>
            <a:r>
              <a:rPr lang="uk-UA" b="1" dirty="0" err="1"/>
              <a:t>ід</a:t>
            </a:r>
            <a:r>
              <a:rPr lang="uk-UA" b="1" dirty="0"/>
              <a:t> № </a:t>
            </a:r>
            <a:r>
              <a:rPr lang="uk-UA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uk-UA" sz="3200" b="1" dirty="0" smtClean="0"/>
              <a:t/>
            </a:r>
            <a:br>
              <a:rPr lang="uk-UA" sz="3200" b="1" dirty="0" smtClean="0"/>
            </a:br>
            <a:r>
              <a:rPr lang="uk-UA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uk-UA" sz="3200" dirty="0" smtClean="0"/>
              <a:t>-</a:t>
            </a:r>
            <a:r>
              <a:rPr lang="en-US" sz="3200" dirty="0" smtClean="0"/>
              <a:t>D </a:t>
            </a:r>
            <a:r>
              <a:rPr lang="ru-RU" sz="3200" dirty="0" err="1" smtClean="0"/>
              <a:t>голограма</a:t>
            </a:r>
            <a:endParaRPr lang="uk-UA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163" r="2153"/>
          <a:stretch/>
        </p:blipFill>
        <p:spPr>
          <a:xfrm rot="16200000">
            <a:off x="7802506" y="-880213"/>
            <a:ext cx="2993232" cy="507274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03191" y="3999975"/>
            <a:ext cx="5426158" cy="1828800"/>
          </a:xfrm>
        </p:spPr>
        <p:txBody>
          <a:bodyPr anchor="t"/>
          <a:lstStyle/>
          <a:p>
            <a:r>
              <a:rPr lang="ru-RU" dirty="0" smtClean="0"/>
              <a:t>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канцелярського</a:t>
            </a:r>
            <a:r>
              <a:rPr lang="ru-RU" dirty="0"/>
              <a:t> ножа </a:t>
            </a:r>
            <a:r>
              <a:rPr lang="ru-RU" dirty="0" err="1"/>
              <a:t>вирізаємо</a:t>
            </a:r>
            <a:r>
              <a:rPr lang="ru-RU" dirty="0"/>
              <a:t> з трафаретом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ru-RU" dirty="0"/>
              <a:t> </a:t>
            </a:r>
            <a:r>
              <a:rPr lang="ru-RU" dirty="0" err="1"/>
              <a:t>трапеції</a:t>
            </a:r>
            <a:r>
              <a:rPr lang="ru-RU" dirty="0"/>
              <a:t> з </a:t>
            </a:r>
            <a:r>
              <a:rPr lang="ru-RU" dirty="0" err="1"/>
              <a:t>прозорої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 </a:t>
            </a:r>
            <a:r>
              <a:rPr lang="ru-RU" dirty="0" smtClean="0"/>
              <a:t>коробки CD-диска. </a:t>
            </a:r>
            <a:r>
              <a:rPr lang="ru-RU" dirty="0" err="1" smtClean="0"/>
              <a:t>Далі</a:t>
            </a:r>
            <a:r>
              <a:rPr lang="ru-RU" dirty="0" smtClean="0"/>
              <a:t> з</a:t>
            </a:r>
            <a:r>
              <a:rPr lang="en-US" dirty="0" smtClean="0"/>
              <a:t>’</a:t>
            </a:r>
            <a:r>
              <a:rPr lang="uk-UA" dirty="0" err="1" smtClean="0"/>
              <a:t>єднуємо</a:t>
            </a:r>
            <a:r>
              <a:rPr lang="uk-UA" dirty="0" smtClean="0"/>
              <a:t> трапеції як показано на фото. Покладемо пірамідку на середину </a:t>
            </a:r>
            <a:r>
              <a:rPr lang="uk-UA" dirty="0" err="1" smtClean="0"/>
              <a:t>дісплею</a:t>
            </a:r>
            <a:r>
              <a:rPr lang="uk-UA" dirty="0" smtClean="0"/>
              <a:t> пристрою та можемо бачити трьохмірне зображення.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362075" y="1495247"/>
            <a:ext cx="532447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Нам знадобилися: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коробка з-</a:t>
            </a:r>
            <a:r>
              <a:rPr lang="ru-RU" dirty="0" err="1"/>
              <a:t>під</a:t>
            </a:r>
            <a:r>
              <a:rPr lang="ru-RU" dirty="0"/>
              <a:t> CD-диска; 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/>
              <a:t>гострий</a:t>
            </a:r>
            <a:r>
              <a:rPr lang="ru-RU" dirty="0" smtClean="0"/>
              <a:t> </a:t>
            </a:r>
            <a:r>
              <a:rPr lang="ru-RU" dirty="0" err="1"/>
              <a:t>ніж</a:t>
            </a:r>
            <a:r>
              <a:rPr lang="ru-RU" dirty="0" smtClean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 </a:t>
            </a:r>
            <a:r>
              <a:rPr lang="ru-RU" dirty="0" err="1"/>
              <a:t>трохи</a:t>
            </a:r>
            <a:r>
              <a:rPr lang="ru-RU" dirty="0"/>
              <a:t> скотчу; 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/>
              <a:t>лінійка</a:t>
            </a:r>
            <a:r>
              <a:rPr lang="ru-RU" dirty="0"/>
              <a:t>; 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/>
              <a:t>папір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 smtClean="0"/>
              <a:t>клітинку</a:t>
            </a:r>
            <a:r>
              <a:rPr lang="ru-RU" dirty="0"/>
              <a:t> </a:t>
            </a:r>
            <a:r>
              <a:rPr lang="ru-RU" dirty="0" smtClean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/>
              <a:t>голографічне </a:t>
            </a:r>
            <a:r>
              <a:rPr lang="uk-UA" dirty="0" smtClean="0"/>
              <a:t>відео(пошук в </a:t>
            </a:r>
            <a:r>
              <a:rPr lang="uk-UA" dirty="0" err="1" smtClean="0"/>
              <a:t>інтернеті</a:t>
            </a:r>
            <a:r>
              <a:rPr lang="uk-UA" dirty="0" smtClean="0"/>
              <a:t>);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err="1"/>
              <a:t>смартфон</a:t>
            </a:r>
            <a:r>
              <a:rPr lang="uk-UA" dirty="0"/>
              <a:t> або </a:t>
            </a:r>
            <a:r>
              <a:rPr lang="uk-UA" dirty="0" smtClean="0"/>
              <a:t>планшет.</a:t>
            </a:r>
            <a:endParaRPr lang="uk-UA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4418" y="3473565"/>
            <a:ext cx="3763281" cy="2822460"/>
          </a:xfrm>
          <a:prstGeom prst="roundRect">
            <a:avLst>
              <a:gd name="adj" fmla="val 10611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868"/>
          <a:stretch/>
        </p:blipFill>
        <p:spPr bwMode="auto">
          <a:xfrm>
            <a:off x="6229350" y="3958318"/>
            <a:ext cx="1999838" cy="1451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620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531" r="9616" b="20891"/>
          <a:stretch/>
        </p:blipFill>
        <p:spPr>
          <a:xfrm>
            <a:off x="7889697" y="295274"/>
            <a:ext cx="3730025" cy="277177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87524" y="1390326"/>
            <a:ext cx="5426158" cy="1828800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/>
              <a:t>Відео</a:t>
            </a:r>
            <a:r>
              <a:rPr lang="ru-RU" dirty="0" smtClean="0"/>
              <a:t>, </a:t>
            </a:r>
            <a:r>
              <a:rPr lang="ru-RU" dirty="0" err="1" smtClean="0"/>
              <a:t>відбиваючись</a:t>
            </a:r>
            <a:r>
              <a:rPr lang="ru-RU" dirty="0" smtClean="0"/>
              <a:t> у гранях </a:t>
            </a:r>
            <a:r>
              <a:rPr lang="ru-RU" dirty="0" err="1" smtClean="0"/>
              <a:t>призми</a:t>
            </a:r>
            <a:r>
              <a:rPr lang="ru-RU" dirty="0" smtClean="0"/>
              <a:t>, </a:t>
            </a:r>
            <a:r>
              <a:rPr lang="ru-RU" dirty="0" err="1" smtClean="0"/>
              <a:t>створює</a:t>
            </a:r>
            <a:r>
              <a:rPr lang="ru-RU" dirty="0" smtClean="0"/>
              <a:t> </a:t>
            </a:r>
            <a:r>
              <a:rPr lang="ru-RU" dirty="0" err="1" smtClean="0"/>
              <a:t>повну</a:t>
            </a:r>
            <a:r>
              <a:rPr lang="ru-RU" dirty="0" smtClean="0"/>
              <a:t> </a:t>
            </a:r>
            <a:r>
              <a:rPr lang="ru-RU" dirty="0" err="1" smtClean="0"/>
              <a:t>ілюзію</a:t>
            </a:r>
            <a:r>
              <a:rPr lang="ru-RU" dirty="0" smtClean="0"/>
              <a:t> </a:t>
            </a:r>
            <a:r>
              <a:rPr lang="ru-RU" dirty="0" err="1" smtClean="0"/>
              <a:t>рухомого</a:t>
            </a:r>
            <a:r>
              <a:rPr lang="ru-RU" dirty="0" smtClean="0"/>
              <a:t>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ru-RU" dirty="0" smtClean="0"/>
              <a:t>D-зображення.</a:t>
            </a:r>
            <a:br>
              <a:rPr lang="ru-RU" dirty="0" smtClean="0"/>
            </a:br>
            <a:r>
              <a:rPr lang="uk-UA" dirty="0" smtClean="0"/>
              <a:t>Звичайно, це не справжнє 3</a:t>
            </a:r>
            <a:r>
              <a:rPr lang="en-US" dirty="0" smtClean="0"/>
              <a:t>D. </a:t>
            </a:r>
            <a:r>
              <a:rPr lang="uk-UA" dirty="0" smtClean="0"/>
              <a:t>Справжня голограма відтворює 3</a:t>
            </a:r>
            <a:r>
              <a:rPr lang="en-US" dirty="0" smtClean="0"/>
              <a:t>D-</a:t>
            </a:r>
            <a:r>
              <a:rPr lang="uk-UA" dirty="0" smtClean="0"/>
              <a:t>об'єкт, і зробити її не так-то просто, як мінімум потрібні лазерні промені. Те, що бачимо ми, — просто </a:t>
            </a:r>
            <a:r>
              <a:rPr lang="uk-UA" b="1" dirty="0" smtClean="0"/>
              <a:t>оптична ілюзія</a:t>
            </a:r>
            <a:r>
              <a:rPr lang="uk-UA" dirty="0" smtClean="0"/>
              <a:t>, створена на основі 2</a:t>
            </a:r>
            <a:r>
              <a:rPr lang="en-US" dirty="0" smtClean="0"/>
              <a:t>D-</a:t>
            </a:r>
            <a:r>
              <a:rPr lang="uk-UA" dirty="0" smtClean="0"/>
              <a:t>відео. За 15 хвилин без серйозних зусиль ви зможете своїми руками зробити таку красу.</a:t>
            </a:r>
            <a:endParaRPr lang="uk-UA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644649" y="581024"/>
            <a:ext cx="5426158" cy="74294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Пояснення досліду</a:t>
            </a:r>
            <a:endParaRPr lang="uk-UA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59568" y="3594268"/>
            <a:ext cx="3343503" cy="2507628"/>
          </a:xfrm>
          <a:prstGeom prst="roundRect">
            <a:avLst>
              <a:gd name="adj" fmla="val 5914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51783" y="3594268"/>
            <a:ext cx="3271418" cy="2453564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22671" y="3594271"/>
            <a:ext cx="3343503" cy="2507627"/>
          </a:xfrm>
          <a:prstGeom prst="roundRect">
            <a:avLst>
              <a:gd name="adj" fmla="val 5914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149201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6099" y="371474"/>
            <a:ext cx="5426158" cy="1000126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Досл</a:t>
            </a:r>
            <a:r>
              <a:rPr lang="uk-UA" b="1" dirty="0" err="1"/>
              <a:t>ід</a:t>
            </a:r>
            <a:r>
              <a:rPr lang="uk-UA" b="1" dirty="0"/>
              <a:t> № </a:t>
            </a:r>
            <a:r>
              <a:rPr lang="uk-UA" sz="3200" b="1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uk-UA" sz="3200" b="1" dirty="0"/>
              <a:t/>
            </a:r>
            <a:br>
              <a:rPr lang="uk-UA" sz="3200" b="1" dirty="0"/>
            </a:br>
            <a:r>
              <a:rPr lang="uk-UA" sz="3200" dirty="0" smtClean="0"/>
              <a:t>Магічна вода</a:t>
            </a:r>
            <a:endParaRPr lang="uk-UA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086" r="23086"/>
          <a:stretch>
            <a:fillRect/>
          </a:stretch>
        </p:blipFill>
        <p:spPr>
          <a:xfrm>
            <a:off x="8439150" y="156705"/>
            <a:ext cx="2693133" cy="375285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63699" y="2459780"/>
            <a:ext cx="5426158" cy="1828800"/>
          </a:xfrm>
        </p:spPr>
        <p:txBody>
          <a:bodyPr/>
          <a:lstStyle/>
          <a:p>
            <a:r>
              <a:rPr lang="ru-RU" dirty="0" err="1" smtClean="0"/>
              <a:t>Наповнили</a:t>
            </a:r>
            <a:r>
              <a:rPr lang="ru-RU" dirty="0" smtClean="0"/>
              <a:t> </a:t>
            </a:r>
            <a:r>
              <a:rPr lang="ru-RU" dirty="0"/>
              <a:t>склянку </a:t>
            </a:r>
            <a:r>
              <a:rPr lang="ru-RU" dirty="0" smtClean="0"/>
              <a:t>водою.</a:t>
            </a:r>
            <a:br>
              <a:rPr lang="ru-RU" dirty="0" smtClean="0"/>
            </a:br>
            <a:r>
              <a:rPr lang="ru-RU" dirty="0" smtClean="0"/>
              <a:t> Та через  ней подивились на </a:t>
            </a:r>
            <a:r>
              <a:rPr lang="ru-RU" dirty="0" err="1" smtClean="0"/>
              <a:t>стрілки</a:t>
            </a:r>
            <a:r>
              <a:rPr lang="ru-RU" dirty="0" smtClean="0"/>
              <a:t>. 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Нижня</a:t>
            </a:r>
            <a:r>
              <a:rPr lang="ru-RU" dirty="0" smtClean="0"/>
              <a:t>  </a:t>
            </a:r>
            <a:r>
              <a:rPr lang="ru-RU" dirty="0" err="1" smtClean="0"/>
              <a:t>стрілка</a:t>
            </a:r>
            <a:r>
              <a:rPr lang="ru-RU" dirty="0" smtClean="0"/>
              <a:t>  </a:t>
            </a:r>
            <a:r>
              <a:rPr lang="ru-RU" dirty="0" err="1" smtClean="0"/>
              <a:t>тепер</a:t>
            </a:r>
            <a:r>
              <a:rPr lang="ru-RU" dirty="0" smtClean="0"/>
              <a:t> </a:t>
            </a:r>
            <a:r>
              <a:rPr lang="ru-RU" dirty="0" err="1" smtClean="0"/>
              <a:t>показує</a:t>
            </a:r>
            <a:r>
              <a:rPr lang="ru-RU" dirty="0" smtClean="0"/>
              <a:t> в </a:t>
            </a:r>
            <a:r>
              <a:rPr lang="ru-RU" dirty="0" err="1" smtClean="0"/>
              <a:t>інший</a:t>
            </a:r>
            <a:r>
              <a:rPr lang="ru-RU" dirty="0" smtClean="0"/>
              <a:t> </a:t>
            </a:r>
            <a:r>
              <a:rPr lang="ru-RU" dirty="0" err="1" smtClean="0"/>
              <a:t>бік</a:t>
            </a:r>
            <a:r>
              <a:rPr lang="ru-RU" dirty="0" smtClean="0"/>
              <a:t>.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66850" y="1331594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Нам знадобилися: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Склянка з водою; 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/>
              <a:t>Зображення</a:t>
            </a:r>
            <a:r>
              <a:rPr lang="ru-RU" dirty="0" smtClean="0"/>
              <a:t> </a:t>
            </a:r>
            <a:r>
              <a:rPr lang="ru-RU" dirty="0" err="1" smtClean="0"/>
              <a:t>стрілок</a:t>
            </a:r>
            <a:r>
              <a:rPr lang="ru-RU" dirty="0" smtClean="0"/>
              <a:t> (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можуть</a:t>
            </a:r>
            <a:r>
              <a:rPr lang="ru-RU" dirty="0" smtClean="0"/>
              <a:t> бути </a:t>
            </a:r>
            <a:r>
              <a:rPr lang="ru-RU" dirty="0" err="1" smtClean="0"/>
              <a:t>інші</a:t>
            </a:r>
            <a:r>
              <a:rPr lang="ru-RU" dirty="0" smtClean="0"/>
              <a:t> </a:t>
            </a:r>
            <a:r>
              <a:rPr lang="ru-RU" dirty="0" err="1" smtClean="0"/>
              <a:t>малюнки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написи</a:t>
            </a:r>
            <a:r>
              <a:rPr lang="ru-RU" dirty="0" smtClean="0"/>
              <a:t>).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488"/>
          <a:stretch/>
        </p:blipFill>
        <p:spPr bwMode="auto">
          <a:xfrm>
            <a:off x="7322343" y="4429122"/>
            <a:ext cx="2707481" cy="1971676"/>
          </a:xfrm>
          <a:prstGeom prst="roundRect">
            <a:avLst>
              <a:gd name="adj" fmla="val 1038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84202" y="4242682"/>
            <a:ext cx="3126073" cy="2344555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1635245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0349" y="581024"/>
            <a:ext cx="5426158" cy="609599"/>
          </a:xfrm>
        </p:spPr>
        <p:txBody>
          <a:bodyPr>
            <a:normAutofit/>
          </a:bodyPr>
          <a:lstStyle/>
          <a:p>
            <a:r>
              <a:rPr lang="uk-UA" b="1" dirty="0"/>
              <a:t>Пояснення </a:t>
            </a:r>
            <a:r>
              <a:rPr lang="uk-UA" b="1" dirty="0" smtClean="0"/>
              <a:t>досліду</a:t>
            </a:r>
            <a:endParaRPr lang="uk-UA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650" t="-417" r="11522" b="15417"/>
          <a:stretch/>
        </p:blipFill>
        <p:spPr>
          <a:xfrm>
            <a:off x="7715250" y="698894"/>
            <a:ext cx="3848894" cy="455888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6400" y="1457325"/>
            <a:ext cx="5499182" cy="2190749"/>
          </a:xfrm>
        </p:spPr>
        <p:txBody>
          <a:bodyPr>
            <a:noAutofit/>
          </a:bodyPr>
          <a:lstStyle/>
          <a:p>
            <a:r>
              <a:rPr lang="ru-RU" dirty="0"/>
              <a:t>В </a:t>
            </a:r>
            <a:r>
              <a:rPr lang="ru-RU" dirty="0" err="1"/>
              <a:t>даному</a:t>
            </a:r>
            <a:r>
              <a:rPr lang="ru-RU" dirty="0"/>
              <a:t> </a:t>
            </a:r>
            <a:r>
              <a:rPr lang="ru-RU" dirty="0" err="1"/>
              <a:t>експерименті</a:t>
            </a:r>
            <a:r>
              <a:rPr lang="ru-RU" dirty="0"/>
              <a:t> </a:t>
            </a:r>
            <a:r>
              <a:rPr lang="ru-RU" dirty="0" err="1"/>
              <a:t>світло</a:t>
            </a:r>
            <a:r>
              <a:rPr lang="ru-RU" dirty="0"/>
              <a:t> проходить </a:t>
            </a:r>
            <a:r>
              <a:rPr lang="ru-RU" dirty="0" err="1"/>
              <a:t>крізь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скло</a:t>
            </a:r>
            <a:r>
              <a:rPr lang="ru-RU" dirty="0"/>
              <a:t>, воду, </a:t>
            </a:r>
            <a:r>
              <a:rPr lang="ru-RU" dirty="0" err="1"/>
              <a:t>знову</a:t>
            </a:r>
            <a:r>
              <a:rPr lang="ru-RU" dirty="0"/>
              <a:t> через </a:t>
            </a:r>
            <a:r>
              <a:rPr lang="ru-RU" dirty="0" err="1"/>
              <a:t>скло</a:t>
            </a:r>
            <a:r>
              <a:rPr lang="ru-RU" dirty="0"/>
              <a:t>, а </a:t>
            </a:r>
            <a:r>
              <a:rPr lang="ru-RU" dirty="0" err="1"/>
              <a:t>потім</a:t>
            </a:r>
            <a:r>
              <a:rPr lang="ru-RU" dirty="0"/>
              <a:t> назад. І всякий раз, коли </a:t>
            </a:r>
            <a:r>
              <a:rPr lang="ru-RU" dirty="0" err="1"/>
              <a:t>світло</a:t>
            </a:r>
            <a:r>
              <a:rPr lang="ru-RU" dirty="0"/>
              <a:t> проходить з одного </a:t>
            </a:r>
            <a:r>
              <a:rPr lang="ru-RU" dirty="0" err="1"/>
              <a:t>середовища</a:t>
            </a:r>
            <a:r>
              <a:rPr lang="ru-RU" dirty="0"/>
              <a:t> в </a:t>
            </a:r>
            <a:r>
              <a:rPr lang="ru-RU" dirty="0" err="1"/>
              <a:t>іншу</a:t>
            </a:r>
            <a:r>
              <a:rPr lang="ru-RU" dirty="0"/>
              <a:t>,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заломлюється</a:t>
            </a:r>
            <a:r>
              <a:rPr lang="ru-RU" dirty="0"/>
              <a:t>. </a:t>
            </a:r>
            <a:r>
              <a:rPr lang="ru-RU" dirty="0" smtClean="0"/>
              <a:t>Склянка </a:t>
            </a:r>
            <a:r>
              <a:rPr lang="ru-RU" dirty="0"/>
              <a:t>води тут </a:t>
            </a:r>
            <a:r>
              <a:rPr lang="ru-RU" dirty="0" err="1"/>
              <a:t>працює</a:t>
            </a:r>
            <a:r>
              <a:rPr lang="ru-RU" dirty="0"/>
              <a:t> як </a:t>
            </a:r>
            <a:r>
              <a:rPr lang="ru-RU" dirty="0" err="1"/>
              <a:t>лінза</a:t>
            </a:r>
            <a:r>
              <a:rPr lang="ru-RU" dirty="0"/>
              <a:t>. Коли </a:t>
            </a:r>
            <a:r>
              <a:rPr lang="ru-RU" dirty="0" err="1"/>
              <a:t>промінь</a:t>
            </a:r>
            <a:r>
              <a:rPr lang="ru-RU" dirty="0"/>
              <a:t> </a:t>
            </a:r>
            <a:r>
              <a:rPr lang="ru-RU" dirty="0" err="1"/>
              <a:t>світла</a:t>
            </a:r>
            <a:r>
              <a:rPr lang="ru-RU" dirty="0"/>
              <a:t> проходить </a:t>
            </a:r>
            <a:r>
              <a:rPr lang="ru-RU" dirty="0" err="1"/>
              <a:t>крізь</a:t>
            </a:r>
            <a:r>
              <a:rPr lang="ru-RU" dirty="0"/>
              <a:t> </a:t>
            </a:r>
            <a:r>
              <a:rPr lang="ru-RU" dirty="0" err="1"/>
              <a:t>лінзу</a:t>
            </a:r>
            <a:r>
              <a:rPr lang="ru-RU" dirty="0"/>
              <a:t>,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викривлюється</a:t>
            </a:r>
            <a:r>
              <a:rPr lang="ru-RU" dirty="0"/>
              <a:t> у </a:t>
            </a:r>
            <a:r>
              <a:rPr lang="ru-RU" dirty="0" err="1"/>
              <a:t>бік</a:t>
            </a:r>
            <a:r>
              <a:rPr lang="ru-RU" dirty="0"/>
              <a:t> центру.</a:t>
            </a:r>
            <a:r>
              <a:rPr lang="ru-RU" sz="2000" dirty="0"/>
              <a:t> </a:t>
            </a:r>
            <a:r>
              <a:rPr lang="ru-RU" dirty="0"/>
              <a:t>Точка, в </a:t>
            </a:r>
            <a:r>
              <a:rPr lang="ru-RU" dirty="0" err="1"/>
              <a:t>якій</a:t>
            </a:r>
            <a:r>
              <a:rPr lang="ru-RU" dirty="0"/>
              <a:t> </a:t>
            </a:r>
            <a:r>
              <a:rPr lang="ru-RU" dirty="0" err="1"/>
              <a:t>промені</a:t>
            </a:r>
            <a:r>
              <a:rPr lang="ru-RU" dirty="0"/>
              <a:t> </a:t>
            </a:r>
            <a:r>
              <a:rPr lang="ru-RU" dirty="0" err="1"/>
              <a:t>сходяться</a:t>
            </a:r>
            <a:r>
              <a:rPr lang="ru-RU" dirty="0"/>
              <a:t> разом, </a:t>
            </a:r>
            <a:r>
              <a:rPr lang="ru-RU" dirty="0" err="1"/>
              <a:t>називається</a:t>
            </a:r>
            <a:r>
              <a:rPr lang="ru-RU" dirty="0"/>
              <a:t> фокусом, але за </a:t>
            </a:r>
            <a:r>
              <a:rPr lang="ru-RU" dirty="0" err="1"/>
              <a:t>його</a:t>
            </a:r>
            <a:r>
              <a:rPr lang="ru-RU" dirty="0"/>
              <a:t> межами </a:t>
            </a:r>
            <a:r>
              <a:rPr lang="ru-RU" dirty="0" err="1"/>
              <a:t>зображення</a:t>
            </a:r>
            <a:r>
              <a:rPr lang="ru-RU" dirty="0"/>
              <a:t> </a:t>
            </a:r>
            <a:r>
              <a:rPr lang="ru-RU" dirty="0" err="1"/>
              <a:t>перевертається</a:t>
            </a:r>
            <a:r>
              <a:rPr lang="ru-RU" dirty="0"/>
              <a:t>, </a:t>
            </a:r>
            <a:r>
              <a:rPr lang="ru-RU" dirty="0" err="1"/>
              <a:t>бо</a:t>
            </a:r>
            <a:r>
              <a:rPr lang="ru-RU" dirty="0"/>
              <a:t> </a:t>
            </a:r>
            <a:r>
              <a:rPr lang="ru-RU" dirty="0" err="1"/>
              <a:t>промені</a:t>
            </a:r>
            <a:r>
              <a:rPr lang="ru-RU" dirty="0"/>
              <a:t> </a:t>
            </a:r>
            <a:r>
              <a:rPr lang="ru-RU" dirty="0" err="1"/>
              <a:t>змінюють</a:t>
            </a:r>
            <a:r>
              <a:rPr lang="ru-RU" dirty="0"/>
              <a:t> </a:t>
            </a:r>
            <a:r>
              <a:rPr lang="ru-RU" dirty="0" err="1"/>
              <a:t>напрямок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79831" y="4151716"/>
            <a:ext cx="2949494" cy="221212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2638952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5044" y="586991"/>
            <a:ext cx="5139141" cy="1432728"/>
          </a:xfrm>
        </p:spPr>
        <p:txBody>
          <a:bodyPr/>
          <a:lstStyle/>
          <a:p>
            <a:r>
              <a:rPr lang="ru-RU" b="1" dirty="0" err="1"/>
              <a:t>Досл</a:t>
            </a:r>
            <a:r>
              <a:rPr lang="uk-UA" b="1" dirty="0" err="1"/>
              <a:t>ід</a:t>
            </a:r>
            <a:r>
              <a:rPr lang="uk-UA" b="1" dirty="0"/>
              <a:t> № </a:t>
            </a:r>
            <a:r>
              <a:rPr lang="uk-UA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br>
              <a:rPr lang="uk-UA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3200" dirty="0" smtClean="0"/>
              <a:t>Веселка</a:t>
            </a:r>
            <a:r>
              <a:rPr lang="uk-UA" sz="3200" b="1" dirty="0" smtClean="0"/>
              <a:t> </a:t>
            </a:r>
            <a:endParaRPr lang="uk-UA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33" r="1274"/>
          <a:stretch/>
        </p:blipFill>
        <p:spPr>
          <a:xfrm>
            <a:off x="8237776" y="321547"/>
            <a:ext cx="3280974" cy="4572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62143" y="3084843"/>
            <a:ext cx="5426158" cy="2822748"/>
          </a:xfrm>
        </p:spPr>
        <p:txBody>
          <a:bodyPr/>
          <a:lstStyle/>
          <a:p>
            <a:r>
              <a:rPr lang="uk-UA" dirty="0" smtClean="0"/>
              <a:t>Направимо світ ліхтарика під кутом на склянку з водою. На стіні отвориться 1 чи 2 веселки. Змінюючи кут між склянкою та ліхтариком мі можемо змінити розташування та форму веселки.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57285" y="214551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Нам знадобилися: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Склянка з водою; 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/>
              <a:t>Ліхтарик</a:t>
            </a:r>
            <a:r>
              <a:rPr lang="ru-RU" dirty="0" smtClean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/>
              <a:t>Стіна</a:t>
            </a:r>
            <a:r>
              <a:rPr lang="ru-RU" dirty="0"/>
              <a:t> </a:t>
            </a:r>
            <a:r>
              <a:rPr lang="ru-RU" dirty="0" smtClean="0"/>
              <a:t>(для </a:t>
            </a:r>
            <a:r>
              <a:rPr lang="ru-RU" dirty="0" err="1" smtClean="0"/>
              <a:t>проекції</a:t>
            </a:r>
            <a:r>
              <a:rPr lang="ru-RU" dirty="0" smtClean="0"/>
              <a:t> веселки)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500" t="10935" r="5972" b="35571"/>
          <a:stretch/>
        </p:blipFill>
        <p:spPr>
          <a:xfrm>
            <a:off x="6803502" y="5089488"/>
            <a:ext cx="3154416" cy="1497207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3341487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638" t="12747" r="2837" b="30330"/>
          <a:stretch/>
        </p:blipFill>
        <p:spPr>
          <a:xfrm>
            <a:off x="7847763" y="321547"/>
            <a:ext cx="3285811" cy="298605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53061" y="1155560"/>
            <a:ext cx="5500881" cy="4953837"/>
          </a:xfrm>
        </p:spPr>
        <p:txBody>
          <a:bodyPr>
            <a:normAutofit fontScale="92500" lnSpcReduction="10000"/>
          </a:bodyPr>
          <a:lstStyle/>
          <a:p>
            <a:r>
              <a:rPr lang="uk-UA" dirty="0"/>
              <a:t> Наукове пояснення веселки вперше дав </a:t>
            </a:r>
            <a:r>
              <a:rPr lang="uk-UA" dirty="0" err="1"/>
              <a:t>Рене</a:t>
            </a:r>
            <a:r>
              <a:rPr lang="uk-UA" dirty="0"/>
              <a:t> Декарт в </a:t>
            </a:r>
            <a:r>
              <a:rPr lang="uk-UA" dirty="0">
                <a:latin typeface="Calibri" panose="020F0502020204030204" pitchFamily="34" charset="0"/>
                <a:cs typeface="Calibri" panose="020F0502020204030204" pitchFamily="34" charset="0"/>
              </a:rPr>
              <a:t>1637</a:t>
            </a:r>
            <a:r>
              <a:rPr lang="uk-UA" dirty="0"/>
              <a:t> р. Декарт обґрунтовував пояснення на підставі законів заломлення і віддзеркалення сонячного світла в краплях падаючого дощу</a:t>
            </a:r>
            <a:r>
              <a:rPr lang="uk-UA" dirty="0" smtClean="0"/>
              <a:t>.</a:t>
            </a:r>
          </a:p>
          <a:p>
            <a:r>
              <a:rPr lang="uk-UA" dirty="0" smtClean="0"/>
              <a:t> </a:t>
            </a:r>
            <a:r>
              <a:rPr lang="uk-UA" dirty="0"/>
              <a:t>Тоді ще не була відкрита дисперсія — розкладання білого світлу в спектр при заломленні. </a:t>
            </a:r>
            <a:endParaRPr lang="uk-UA" dirty="0" smtClean="0"/>
          </a:p>
          <a:p>
            <a:r>
              <a:rPr lang="uk-UA" dirty="0" smtClean="0"/>
              <a:t>Веселка </a:t>
            </a:r>
            <a:r>
              <a:rPr lang="uk-UA" dirty="0"/>
              <a:t>утворюється, так як сонячне світло заломлюється (згинається), проходячи через краплі дощу. Те ж саме трапляється, коли сонячне світло проходить через склянку води. Він заломлюється, розділяючись на червоний, оранжевий, жовтий, зелений, блакитний, синій і фіолетовий кольори.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Найцікавіше </a:t>
            </a:r>
            <a:r>
              <a:rPr lang="uk-UA" dirty="0"/>
              <a:t>в тому, що коли промінь світла тільки прагнув до склянці з водою і всі кольори спектру були зібрані разом, промінь був білим. І лише проходячи через прозору перешкоду (краплі води або скло), він з білого розпався на сім різних кольорів.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593256" y="693336"/>
            <a:ext cx="5426158" cy="481482"/>
          </a:xfrm>
        </p:spPr>
        <p:txBody>
          <a:bodyPr>
            <a:normAutofit fontScale="90000"/>
          </a:bodyPr>
          <a:lstStyle/>
          <a:p>
            <a:r>
              <a:rPr lang="uk-UA" b="1" dirty="0"/>
              <a:t>Пояснення </a:t>
            </a:r>
            <a:r>
              <a:rPr lang="uk-UA" b="1" dirty="0" smtClean="0"/>
              <a:t>досліду</a:t>
            </a: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17619" y="3518597"/>
            <a:ext cx="3315128" cy="2986053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11119366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5083" y="258743"/>
            <a:ext cx="5426158" cy="1371600"/>
          </a:xfrm>
        </p:spPr>
        <p:txBody>
          <a:bodyPr/>
          <a:lstStyle/>
          <a:p>
            <a:r>
              <a:rPr lang="ru-RU" b="1" dirty="0" err="1"/>
              <a:t>Досл</a:t>
            </a:r>
            <a:r>
              <a:rPr lang="uk-UA" b="1" dirty="0" err="1"/>
              <a:t>ід</a:t>
            </a:r>
            <a:r>
              <a:rPr lang="uk-UA" b="1" dirty="0"/>
              <a:t> № </a:t>
            </a:r>
            <a:r>
              <a:rPr lang="uk-UA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uk-UA" b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uk-UA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uk-UA" dirty="0" smtClean="0"/>
              <a:t>Віднімання кольорів</a:t>
            </a:r>
            <a:r>
              <a:rPr lang="uk-UA" b="1" dirty="0" smtClean="0"/>
              <a:t> </a:t>
            </a:r>
            <a:endParaRPr lang="uk-UA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980" t="16264" r="492" b="37362"/>
          <a:stretch/>
        </p:blipFill>
        <p:spPr>
          <a:xfrm>
            <a:off x="7029726" y="333269"/>
            <a:ext cx="2540423" cy="236136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04650" y="2964261"/>
            <a:ext cx="5504036" cy="1828800"/>
          </a:xfrm>
        </p:spPr>
        <p:txBody>
          <a:bodyPr>
            <a:normAutofit fontScale="92500" lnSpcReduction="20000"/>
          </a:bodyPr>
          <a:lstStyle/>
          <a:p>
            <a:r>
              <a:rPr lang="uk-UA" dirty="0" smtClean="0"/>
              <a:t>Складемо </a:t>
            </a:r>
            <a:r>
              <a:rPr lang="uk-UA" dirty="0"/>
              <a:t>три скла — </a:t>
            </a:r>
            <a:r>
              <a:rPr lang="uk-UA" dirty="0" smtClean="0"/>
              <a:t>зелене, </a:t>
            </a:r>
            <a:r>
              <a:rPr lang="uk-UA" dirty="0"/>
              <a:t>синє, пурпурове — так, щоб вони частково знаходили один на одного, і пропустимо через них пучок білого світла.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Через </a:t>
            </a:r>
            <a:r>
              <a:rPr lang="uk-UA" dirty="0"/>
              <a:t>два скла пройдуть тільки зелені промені, і ми побачимо джерело світла зеленим. Подібним чином при складанні пурпурного і жовтого скла отримаємо червоний колір, а при додаванні блакитного і бузкового — синій.</a:t>
            </a:r>
          </a:p>
        </p:txBody>
      </p:sp>
      <p:sp>
        <p:nvSpPr>
          <p:cNvPr id="6" name="Овал 5"/>
          <p:cNvSpPr/>
          <p:nvPr/>
        </p:nvSpPr>
        <p:spPr>
          <a:xfrm>
            <a:off x="7737230" y="1175656"/>
            <a:ext cx="1125416" cy="1055077"/>
          </a:xfrm>
          <a:prstGeom prst="ellipse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7644334" y="788794"/>
            <a:ext cx="1125416" cy="1145512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122" name="Picture 2" descr="https://pp.userapi.com/c837532/v837532895/31160/vDG4vRfpXY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99259" y="5065625"/>
            <a:ext cx="2818966" cy="1355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382" t="14778" b="37324"/>
          <a:stretch/>
        </p:blipFill>
        <p:spPr>
          <a:xfrm>
            <a:off x="7001241" y="2964261"/>
            <a:ext cx="2597394" cy="2349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8" name="Овал 7"/>
          <p:cNvSpPr/>
          <p:nvPr/>
        </p:nvSpPr>
        <p:spPr>
          <a:xfrm>
            <a:off x="7606602" y="3133923"/>
            <a:ext cx="1256044" cy="1166769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Овал 9"/>
          <p:cNvSpPr/>
          <p:nvPr/>
        </p:nvSpPr>
        <p:spPr>
          <a:xfrm>
            <a:off x="7737230" y="3672379"/>
            <a:ext cx="1306286" cy="1256626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427" t="8724" r="8247" b="37659"/>
          <a:stretch/>
        </p:blipFill>
        <p:spPr>
          <a:xfrm>
            <a:off x="9357474" y="1416234"/>
            <a:ext cx="2392384" cy="2301073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13" name="Овал 12"/>
          <p:cNvSpPr/>
          <p:nvPr/>
        </p:nvSpPr>
        <p:spPr>
          <a:xfrm>
            <a:off x="9769893" y="1934306"/>
            <a:ext cx="783773" cy="914398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Овал 13"/>
          <p:cNvSpPr/>
          <p:nvPr/>
        </p:nvSpPr>
        <p:spPr>
          <a:xfrm>
            <a:off x="10410091" y="2140299"/>
            <a:ext cx="877103" cy="849084"/>
          </a:xfrm>
          <a:prstGeom prst="ellipse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10068449" y="2436430"/>
            <a:ext cx="780192" cy="824548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Прямоугольник 10"/>
          <p:cNvSpPr/>
          <p:nvPr/>
        </p:nvSpPr>
        <p:spPr>
          <a:xfrm>
            <a:off x="1108668" y="163056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Нам знадобилися: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/>
              <a:t>Кольорове</a:t>
            </a:r>
            <a:r>
              <a:rPr lang="ru-RU" dirty="0" smtClean="0"/>
              <a:t> </a:t>
            </a:r>
            <a:r>
              <a:rPr lang="ru-RU" dirty="0" err="1" smtClean="0"/>
              <a:t>скло</a:t>
            </a:r>
            <a:r>
              <a:rPr lang="ru-RU" dirty="0" smtClean="0"/>
              <a:t>; 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/>
              <a:t>Ліхтарик</a:t>
            </a:r>
            <a:r>
              <a:rPr lang="ru-RU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/>
              <a:t>Стіна</a:t>
            </a:r>
            <a:r>
              <a:rPr lang="ru-RU" dirty="0"/>
              <a:t> (для </a:t>
            </a:r>
            <a:r>
              <a:rPr lang="ru-RU" dirty="0" err="1" smtClean="0"/>
              <a:t>проекції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3208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3400" y="602900"/>
            <a:ext cx="5426158" cy="722643"/>
          </a:xfrm>
        </p:spPr>
        <p:txBody>
          <a:bodyPr/>
          <a:lstStyle/>
          <a:p>
            <a:r>
              <a:rPr lang="uk-UA" b="1" dirty="0"/>
              <a:t>Пояснення досліду</a:t>
            </a:r>
            <a:endParaRPr lang="uk-UA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3" t="-439" r="-1078" b="-2198"/>
          <a:stretch/>
        </p:blipFill>
        <p:spPr>
          <a:xfrm>
            <a:off x="7575619" y="1507251"/>
            <a:ext cx="3879502" cy="383840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13352" y="1567542"/>
            <a:ext cx="5426158" cy="3697793"/>
          </a:xfrm>
        </p:spPr>
        <p:txBody>
          <a:bodyPr>
            <a:normAutofit/>
          </a:bodyPr>
          <a:lstStyle/>
          <a:p>
            <a:r>
              <a:rPr lang="uk-UA" dirty="0"/>
              <a:t>Жовте скло поглине фіолетові і сині промені, а пропустить червоні, оранжеві і зелені. Блакитне скло поглине із світла, що пройшов через жовте скло, червоні, оранжеві і жовті промені. Отже, через два скла пройдуть тільки зелені промені, і ми побачимо джерело світла зеленим. Подібним чином при складанні пурпурного і жовтого скла отримаємо червоний колір, а при додаванні блакитного і бузкового — синій.</a:t>
            </a:r>
          </a:p>
        </p:txBody>
      </p:sp>
    </p:spTree>
    <p:extLst>
      <p:ext uri="{BB962C8B-B14F-4D97-AF65-F5344CB8AC3E}">
        <p14:creationId xmlns:p14="http://schemas.microsoft.com/office/powerpoint/2010/main" xmlns="" val="1393745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1801</TotalTime>
  <Words>734</Words>
  <Application>Microsoft Office PowerPoint</Application>
  <PresentationFormat>Произвольный</PresentationFormat>
  <Paragraphs>71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Параллакс</vt:lpstr>
      <vt:lpstr>Всеукраїнський інтерактивний конкурс юних винахідників  “ МАН-Юніор Дослідник-2017” </vt:lpstr>
      <vt:lpstr>Ми учні 11 групи,  Миколаївського морського ліцею  ім. проф. М.Александрова.  </vt:lpstr>
      <vt:lpstr>Дослід № 1 Боротьба фломастерів</vt:lpstr>
      <vt:lpstr>Пояснення досліду</vt:lpstr>
      <vt:lpstr> Дослід № 2 Дисперсія, або розкладання білого світла в спектр за допомогою призми</vt:lpstr>
      <vt:lpstr>Пояснення досліду</vt:lpstr>
      <vt:lpstr>Дослід № 3 Дзига</vt:lpstr>
      <vt:lpstr>Пояснення досліду</vt:lpstr>
      <vt:lpstr>Дослід № 4 3-D голограма</vt:lpstr>
      <vt:lpstr>Слайд 10</vt:lpstr>
      <vt:lpstr>Дослід № 4 Магічна вода</vt:lpstr>
      <vt:lpstr>Пояснення досліду</vt:lpstr>
      <vt:lpstr>Дослід № 5 Веселка </vt:lpstr>
      <vt:lpstr>Пояснення досліду</vt:lpstr>
      <vt:lpstr>Дослід № 6 Віднімання кольорів </vt:lpstr>
      <vt:lpstr>Пояснення досліду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Всеукраїнський інтерактивний конкурс юних винахідників “ МАН-”</dc:title>
  <dc:creator>FM2A88X</dc:creator>
  <cp:lastModifiedBy>Teacher</cp:lastModifiedBy>
  <cp:revision>33</cp:revision>
  <dcterms:created xsi:type="dcterms:W3CDTF">2017-04-09T17:47:10Z</dcterms:created>
  <dcterms:modified xsi:type="dcterms:W3CDTF">2017-04-14T07:39:01Z</dcterms:modified>
</cp:coreProperties>
</file>