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7"/>
  </p:notesMasterIdLst>
  <p:sldIdLst>
    <p:sldId id="256" r:id="rId2"/>
    <p:sldId id="294" r:id="rId3"/>
    <p:sldId id="297" r:id="rId4"/>
    <p:sldId id="296" r:id="rId5"/>
    <p:sldId id="274" r:id="rId6"/>
    <p:sldId id="260" r:id="rId7"/>
    <p:sldId id="275" r:id="rId8"/>
    <p:sldId id="277" r:id="rId9"/>
    <p:sldId id="288" r:id="rId10"/>
    <p:sldId id="289" r:id="rId11"/>
    <p:sldId id="290" r:id="rId12"/>
    <p:sldId id="292" r:id="rId13"/>
    <p:sldId id="293" r:id="rId14"/>
    <p:sldId id="291" r:id="rId15"/>
    <p:sldId id="295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879" autoAdjust="0"/>
    <p:restoredTop sz="86430" autoAdjust="0"/>
  </p:normalViewPr>
  <p:slideViewPr>
    <p:cSldViewPr>
      <p:cViewPr varScale="1">
        <p:scale>
          <a:sx n="50" d="100"/>
          <a:sy n="50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11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B27C568-550B-4815-86AE-37935765437C}" type="datetimeFigureOut">
              <a:rPr lang="uk-UA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AA13895-689A-4A28-A5A0-4197A087C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58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BCF3EB0-B5BB-4535-9060-2B2A84F105E4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665CD6-D34D-4F7A-9A94-4FE8611844B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04747-7D09-4051-9169-7DFB2A6D41F5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C92F7-1687-4FB2-AEEB-A589C272055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3953A-47DA-48A2-9E09-470CD7DD8BC8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0B885-CECF-4275-82C1-87C4C211062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2D6FE1E0-68F9-415C-AE99-0F92086057E7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7B230-A4D1-48E2-A8D9-D6C5B8EEEB1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5093BE4-D61A-4255-A1C4-04ABC3CC6E85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78356AEB-43B7-4A24-B83A-016002A28217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DAC3E1CA-7E71-454E-97E7-FDF7F8C4FFD5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0718C25-CD06-450A-A403-E88B2FF5DF2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A9F221C7-FDDE-4AF1-97D5-72CFCFC1ADFB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883C49F-3D98-4F50-8093-2C75D97BBB7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147C8-0117-4FB8-969B-B1C8866016A1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A08C9-96CA-4FC8-9B38-ED87AFFA04F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2894E1B-1A86-41FF-B189-40990E2A9C77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9317ABD-C707-4C7E-9D2D-6F120E9EC5A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5E12904-9674-4E92-AB16-9875C24BC9DE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69FC2FE-21A5-4104-B780-845BD9720C1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9D5E264-C6B4-422B-B6D1-D472305FCD11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7D8E843-6A2B-4BDF-B74F-DBBA225AA98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87D219-A059-4CAE-BCF0-7CE1F18201E6}" type="datetimeFigureOut">
              <a:rPr lang="uk-UA" smtClean="0"/>
              <a:pPr>
                <a:defRPr/>
              </a:pPr>
              <a:t>14.04.2017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5C9F81-BD58-4320-B2C7-D0B9DFE98A4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8"/>
          </a:xfrm>
        </p:spPr>
        <p:txBody>
          <a:bodyPr rtlCol="0">
            <a:noAutofit/>
          </a:bodyPr>
          <a:lstStyle/>
          <a:p>
            <a:pPr marL="442913" indent="41275" algn="ctr"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Осоливості хімічного складу </a:t>
            </a:r>
            <a:r>
              <a:rPr lang="uk-UA" sz="4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грунтів</a:t>
            </a:r>
            <a:r>
              <a:rPr lang="uk-UA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рослинної продукції </a:t>
            </a:r>
            <a:endParaRPr lang="uk-UA" sz="4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4500563" cy="4572056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uk-UA" sz="2900" b="1" dirty="0" smtClean="0">
                <a:solidFill>
                  <a:schemeClr val="tx1"/>
                </a:solidFill>
              </a:rPr>
              <a:t>Доповідач</a:t>
            </a:r>
            <a:r>
              <a:rPr lang="ru-RU" sz="2900" b="1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900" b="1" dirty="0" err="1" smtClean="0">
                <a:solidFill>
                  <a:schemeClr val="tx1"/>
                </a:solidFill>
              </a:rPr>
              <a:t>Грицина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err="1">
                <a:solidFill>
                  <a:schemeClr val="tx1"/>
                </a:solidFill>
              </a:rPr>
              <a:t>А</a:t>
            </a:r>
            <a:r>
              <a:rPr lang="ru-RU" sz="2900" b="1" dirty="0" err="1" smtClean="0">
                <a:solidFill>
                  <a:schemeClr val="tx1"/>
                </a:solidFill>
              </a:rPr>
              <a:t>настас</a:t>
            </a:r>
            <a:r>
              <a:rPr lang="uk-UA" sz="2900" b="1" dirty="0" err="1" smtClean="0">
                <a:solidFill>
                  <a:schemeClr val="tx1"/>
                </a:solidFill>
              </a:rPr>
              <a:t>ія</a:t>
            </a:r>
            <a:r>
              <a:rPr lang="uk-UA" sz="2900" b="1" dirty="0" smtClean="0">
                <a:solidFill>
                  <a:schemeClr val="tx1"/>
                </a:solidFill>
              </a:rPr>
              <a:t>, </a:t>
            </a:r>
            <a:endParaRPr lang="uk-UA" sz="29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2900" b="1" dirty="0" err="1" smtClean="0">
                <a:solidFill>
                  <a:schemeClr val="tx1"/>
                </a:solidFill>
              </a:rPr>
              <a:t>учениця</a:t>
            </a:r>
            <a:r>
              <a:rPr lang="ru-RU" sz="2900" b="1" dirty="0" smtClean="0">
                <a:solidFill>
                  <a:schemeClr val="tx1"/>
                </a:solidFill>
              </a:rPr>
              <a:t> 8 </a:t>
            </a:r>
            <a:r>
              <a:rPr lang="ru-RU" sz="2900" b="1" dirty="0" err="1" smtClean="0">
                <a:solidFill>
                  <a:schemeClr val="tx1"/>
                </a:solidFill>
              </a:rPr>
              <a:t>класу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2900" b="1" dirty="0" err="1" smtClean="0">
                <a:solidFill>
                  <a:schemeClr val="tx1"/>
                </a:solidFill>
              </a:rPr>
              <a:t>Харківського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err="1" smtClean="0">
                <a:solidFill>
                  <a:schemeClr val="tx1"/>
                </a:solidFill>
              </a:rPr>
              <a:t>ліцею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900" b="1" dirty="0" smtClean="0">
                <a:solidFill>
                  <a:schemeClr val="tx1"/>
                </a:solidFill>
              </a:rPr>
              <a:t>№107</a:t>
            </a:r>
          </a:p>
          <a:p>
            <a:pPr algn="l" eaLnBrk="1" hangingPunct="1">
              <a:lnSpc>
                <a:spcPct val="90000"/>
              </a:lnSpc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2900" b="1" dirty="0" smtClean="0">
                <a:solidFill>
                  <a:schemeClr val="tx1"/>
                </a:solidFill>
              </a:rPr>
              <a:t>Науко</a:t>
            </a:r>
            <a:r>
              <a:rPr lang="uk-UA" sz="2900" b="1" dirty="0" smtClean="0">
                <a:solidFill>
                  <a:schemeClr val="tx1"/>
                </a:solidFill>
              </a:rPr>
              <a:t>вий </a:t>
            </a:r>
            <a:r>
              <a:rPr lang="uk-UA" sz="2900" b="1" dirty="0" err="1" smtClean="0">
                <a:solidFill>
                  <a:schemeClr val="tx1"/>
                </a:solidFill>
              </a:rPr>
              <a:t>керівнік</a:t>
            </a:r>
            <a:r>
              <a:rPr lang="en-US" sz="2900" b="1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lnSpc>
                <a:spcPct val="90000"/>
              </a:lnSpc>
            </a:pPr>
            <a:r>
              <a:rPr lang="uk-UA" sz="2900" b="1" dirty="0" err="1" smtClean="0">
                <a:solidFill>
                  <a:schemeClr val="tx1"/>
                </a:solidFill>
              </a:rPr>
              <a:t>Кривицька</a:t>
            </a:r>
            <a:r>
              <a:rPr lang="uk-UA" sz="2900" b="1" dirty="0" smtClean="0">
                <a:solidFill>
                  <a:schemeClr val="tx1"/>
                </a:solidFill>
              </a:rPr>
              <a:t> І.А</a:t>
            </a:r>
            <a:r>
              <a:rPr lang="uk-UA" sz="2900" b="1" dirty="0" smtClean="0">
                <a:solidFill>
                  <a:schemeClr val="tx1"/>
                </a:solidFill>
              </a:rPr>
              <a:t>.,</a:t>
            </a:r>
            <a:endParaRPr lang="uk-UA" sz="29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uk-UA" sz="2900" b="1" dirty="0" smtClean="0">
                <a:solidFill>
                  <a:schemeClr val="tx1"/>
                </a:solidFill>
              </a:rPr>
              <a:t>старший </a:t>
            </a:r>
            <a:r>
              <a:rPr lang="uk-UA" sz="2900" b="1" dirty="0" smtClean="0">
                <a:solidFill>
                  <a:schemeClr val="tx1"/>
                </a:solidFill>
              </a:rPr>
              <a:t>викладач </a:t>
            </a:r>
          </a:p>
          <a:p>
            <a:pPr algn="l" eaLnBrk="1" hangingPunct="1">
              <a:lnSpc>
                <a:spcPct val="90000"/>
              </a:lnSpc>
            </a:pPr>
            <a:r>
              <a:rPr lang="uk-UA" sz="2900" b="1" dirty="0" smtClean="0">
                <a:solidFill>
                  <a:schemeClr val="tx1"/>
                </a:solidFill>
              </a:rPr>
              <a:t>кафедри </a:t>
            </a:r>
            <a:r>
              <a:rPr lang="uk-UA" sz="2900" b="1" dirty="0" smtClean="0">
                <a:solidFill>
                  <a:schemeClr val="tx1"/>
                </a:solidFill>
              </a:rPr>
              <a:t>екологічної</a:t>
            </a:r>
          </a:p>
          <a:p>
            <a:pPr algn="l" eaLnBrk="1" hangingPunct="1">
              <a:lnSpc>
                <a:spcPct val="90000"/>
              </a:lnSpc>
            </a:pPr>
            <a:r>
              <a:rPr lang="uk-UA" sz="2900" b="1" dirty="0" smtClean="0">
                <a:solidFill>
                  <a:schemeClr val="tx1"/>
                </a:solidFill>
              </a:rPr>
              <a:t>безпеки </a:t>
            </a:r>
            <a:r>
              <a:rPr lang="uk-UA" sz="2900" b="1" dirty="0" smtClean="0">
                <a:solidFill>
                  <a:schemeClr val="tx1"/>
                </a:solidFill>
              </a:rPr>
              <a:t>та екологічної освіти</a:t>
            </a:r>
          </a:p>
          <a:p>
            <a:pPr algn="l" eaLnBrk="1" hangingPunct="1">
              <a:lnSpc>
                <a:spcPct val="90000"/>
              </a:lnSpc>
            </a:pPr>
            <a:r>
              <a:rPr lang="uk-UA" sz="2900" b="1" dirty="0" smtClean="0">
                <a:solidFill>
                  <a:schemeClr val="tx1"/>
                </a:solidFill>
              </a:rPr>
              <a:t>е</a:t>
            </a:r>
            <a:r>
              <a:rPr lang="uk-UA" sz="2900" b="1" dirty="0" smtClean="0">
                <a:solidFill>
                  <a:schemeClr val="tx1"/>
                </a:solidFill>
              </a:rPr>
              <a:t>кологічного </a:t>
            </a:r>
            <a:r>
              <a:rPr lang="uk-UA" sz="2900" b="1" dirty="0" smtClean="0">
                <a:solidFill>
                  <a:schemeClr val="tx1"/>
                </a:solidFill>
              </a:rPr>
              <a:t>факультету ХНУ</a:t>
            </a:r>
          </a:p>
          <a:p>
            <a:pPr algn="l" eaLnBrk="1" hangingPunct="1">
              <a:lnSpc>
                <a:spcPct val="90000"/>
              </a:lnSpc>
            </a:pPr>
            <a:r>
              <a:rPr lang="uk-UA" sz="2900" b="1" dirty="0" smtClean="0">
                <a:solidFill>
                  <a:schemeClr val="tx1"/>
                </a:solidFill>
              </a:rPr>
              <a:t>імені </a:t>
            </a:r>
            <a:r>
              <a:rPr lang="uk-UA" sz="2900" b="1" dirty="0" smtClean="0">
                <a:solidFill>
                  <a:schemeClr val="tx1"/>
                </a:solidFill>
              </a:rPr>
              <a:t>В.Н.</a:t>
            </a:r>
            <a:r>
              <a:rPr lang="uk-UA" sz="2900" b="1" dirty="0" err="1" smtClean="0">
                <a:solidFill>
                  <a:schemeClr val="tx1"/>
                </a:solidFill>
              </a:rPr>
              <a:t>Каразіна</a:t>
            </a:r>
            <a:endParaRPr lang="uk-UA" sz="29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uk-UA" sz="2900" b="1" dirty="0" smtClean="0">
                <a:solidFill>
                  <a:schemeClr val="tx1"/>
                </a:solidFill>
              </a:rPr>
              <a:t>К</a:t>
            </a:r>
            <a:r>
              <a:rPr lang="ru-RU" sz="2900" b="1" dirty="0" err="1" smtClean="0">
                <a:solidFill>
                  <a:schemeClr val="tx1"/>
                </a:solidFill>
              </a:rPr>
              <a:t>ерівник</a:t>
            </a:r>
            <a:r>
              <a:rPr lang="ru-RU" sz="2900" b="1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900" b="1" dirty="0" err="1" smtClean="0">
                <a:solidFill>
                  <a:schemeClr val="tx1"/>
                </a:solidFill>
              </a:rPr>
              <a:t>Носікова</a:t>
            </a:r>
            <a:r>
              <a:rPr lang="ru-RU" sz="2900" b="1" dirty="0" smtClean="0">
                <a:solidFill>
                  <a:schemeClr val="tx1"/>
                </a:solidFill>
              </a:rPr>
              <a:t> О.П. </a:t>
            </a:r>
            <a:r>
              <a:rPr lang="ru-RU" sz="2900" b="1" dirty="0" smtClean="0">
                <a:solidFill>
                  <a:schemeClr val="tx1"/>
                </a:solidFill>
              </a:rPr>
              <a:t>,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2900" b="1" dirty="0" err="1" smtClean="0">
                <a:solidFill>
                  <a:schemeClr val="tx1"/>
                </a:solidFill>
              </a:rPr>
              <a:t>вчитель</a:t>
            </a:r>
            <a:r>
              <a:rPr lang="ru-RU" sz="2900" b="1" dirty="0" smtClean="0">
                <a:solidFill>
                  <a:schemeClr val="tx1"/>
                </a:solidFill>
              </a:rPr>
              <a:t>  </a:t>
            </a:r>
            <a:r>
              <a:rPr lang="ru-RU" sz="2900" b="1" dirty="0" err="1" smtClean="0">
                <a:solidFill>
                  <a:schemeClr val="tx1"/>
                </a:solidFill>
              </a:rPr>
              <a:t>біології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smtClean="0">
                <a:solidFill>
                  <a:schemeClr val="tx1"/>
                </a:solidFill>
              </a:rPr>
              <a:t>II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err="1" smtClean="0">
                <a:solidFill>
                  <a:schemeClr val="tx1"/>
                </a:solidFill>
              </a:rPr>
              <a:t>категорії</a:t>
            </a:r>
            <a:endParaRPr lang="uk-UA" sz="3600" dirty="0" smtClean="0">
              <a:solidFill>
                <a:srgbClr val="898989"/>
              </a:solidFill>
            </a:endParaRPr>
          </a:p>
        </p:txBody>
      </p:sp>
      <p:pic>
        <p:nvPicPr>
          <p:cNvPr id="1026" name="Picture 2" descr="D:\D_2\ира\р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80646"/>
            <a:ext cx="4429124" cy="293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 важких металів                   у томатах на різних    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геоморфорлогічних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рівнях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88639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 ВМ у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грунтах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різних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геморфологічних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рівнях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714505"/>
            <a:ext cx="9001156" cy="450057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Головним забруднювачем атмосферного повітря є транспорт. Також велику небезпеку для здоров'я представляє пил промислових підприємств, що містить головним чином металеві частинки.</a:t>
            </a:r>
          </a:p>
          <a:p>
            <a:endParaRPr lang="uk-UA" sz="2400" dirty="0" smtClean="0"/>
          </a:p>
          <a:p>
            <a:r>
              <a:rPr lang="uk-UA" sz="2400" dirty="0" smtClean="0"/>
              <a:t> Основними підприємствами, що забруднюють територію Київського району міста Харкова є ДП вакуумної металургії конструкційних матеріалів "Рубін", ВО Комунар, ВАТ "Фармацевтична фірма "Здоров’я", ВАТ Харківський машинобудівний завод "ФЕД", Харківське державне авіаційне виробниче підприємство, </a:t>
            </a:r>
            <a:r>
              <a:rPr lang="uk-UA" sz="2400" cap="small" dirty="0" smtClean="0"/>
              <a:t>НПП «</a:t>
            </a:r>
            <a:r>
              <a:rPr lang="uk-UA" sz="2400" cap="small" smtClean="0"/>
              <a:t>Х</a:t>
            </a:r>
            <a:r>
              <a:rPr lang="uk-UA" sz="2400" smtClean="0"/>
              <a:t>артрон</a:t>
            </a:r>
            <a:r>
              <a:rPr lang="uk-UA" sz="2400" cap="small" smtClean="0"/>
              <a:t>-</a:t>
            </a:r>
            <a:r>
              <a:rPr lang="uk-UA" sz="2400" smtClean="0"/>
              <a:t>енерго</a:t>
            </a:r>
            <a:r>
              <a:rPr lang="uk-UA" sz="2400" dirty="0" smtClean="0"/>
              <a:t>»</a:t>
            </a:r>
            <a:r>
              <a:rPr lang="uk-UA" sz="2400" cap="small" dirty="0" smtClean="0"/>
              <a:t>, К</a:t>
            </a:r>
            <a:r>
              <a:rPr lang="uk-UA" sz="2400" dirty="0" smtClean="0"/>
              <a:t>омунальне</a:t>
            </a:r>
            <a:r>
              <a:rPr lang="uk-UA" sz="2400" cap="small" dirty="0" smtClean="0"/>
              <a:t> </a:t>
            </a:r>
            <a:r>
              <a:rPr lang="uk-UA" sz="2400" dirty="0" smtClean="0"/>
              <a:t>підприємство електромереж зовнішнього висвітлення</a:t>
            </a:r>
            <a:r>
              <a:rPr lang="uk-UA" sz="2400" cap="small" dirty="0" smtClean="0"/>
              <a:t> "</a:t>
            </a:r>
            <a:r>
              <a:rPr lang="uk-UA" sz="2400" cap="small" dirty="0" err="1" smtClean="0"/>
              <a:t>Г</a:t>
            </a:r>
            <a:r>
              <a:rPr lang="uk-UA" sz="2400" dirty="0" err="1" smtClean="0"/>
              <a:t>орсвет</a:t>
            </a:r>
            <a:r>
              <a:rPr lang="uk-UA" sz="2400" cap="small" dirty="0" smtClean="0"/>
              <a:t>", ВАТ "</a:t>
            </a:r>
            <a:r>
              <a:rPr lang="uk-UA" sz="2400" dirty="0" smtClean="0"/>
              <a:t>Бриг", Фірма "</a:t>
            </a:r>
            <a:r>
              <a:rPr lang="uk-UA" sz="2400" dirty="0" err="1" smtClean="0"/>
              <a:t>Радмір</a:t>
            </a:r>
            <a:r>
              <a:rPr lang="uk-UA" sz="2400" dirty="0" smtClean="0"/>
              <a:t>". </a:t>
            </a:r>
            <a:endParaRPr lang="ru-RU" sz="2400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72000"/>
          </a:xfrm>
        </p:spPr>
        <p:txBody>
          <a:bodyPr>
            <a:noAutofit/>
          </a:bodyPr>
          <a:lstStyle/>
          <a:p>
            <a:pPr lvl="0"/>
            <a:r>
              <a:rPr lang="uk-UA" sz="2000" dirty="0" smtClean="0"/>
              <a:t>Насиченість важкими металами рослинної продукції, отриманої на трьох вибраних точках, відрізняються. Найбільш забрудненими виявились томати, які були вирощені на всіх трьох терасах. Спостерігаються високі концентрації важких металів </a:t>
            </a:r>
            <a:r>
              <a:rPr lang="uk-UA" sz="2000" dirty="0" err="1" smtClean="0"/>
              <a:t>-заліза</a:t>
            </a:r>
            <a:r>
              <a:rPr lang="uk-UA" sz="2000" dirty="0" smtClean="0"/>
              <a:t>, марганцю, цинку, нікелю, свинцю, хрому та кадмію. Не перевищують норми – мідь та кобальт. </a:t>
            </a:r>
          </a:p>
          <a:p>
            <a:pPr lvl="0"/>
            <a:r>
              <a:rPr lang="uk-UA" sz="2000" dirty="0" smtClean="0"/>
              <a:t>В зразках картоплі відбувається перевищення ГДК таких елементів – цинку, нікелю, свинцю, алюмінію, хрому та кадмію на </a:t>
            </a:r>
            <a:r>
              <a:rPr lang="uk-UA" sz="2000" dirty="0" err="1" smtClean="0"/>
              <a:t>однолесовій</a:t>
            </a:r>
            <a:r>
              <a:rPr lang="uk-UA" sz="2000" dirty="0" smtClean="0"/>
              <a:t> терасі. На піщано-боровій терасі у картоплі спостерігаються високі концентрації алюмінію та кадмію. Вміст марганцю на піщано-боровій терасі є найменший. </a:t>
            </a:r>
            <a:endParaRPr lang="ru-RU" sz="2000" dirty="0" smtClean="0"/>
          </a:p>
          <a:p>
            <a:pPr lvl="0"/>
            <a:r>
              <a:rPr lang="uk-UA" sz="2000" dirty="0" smtClean="0"/>
              <a:t>У ґрунтах на різних геоморфологічних рівнях вміст важких металів не перевищує ГДК, окрім нікелю </a:t>
            </a:r>
            <a:r>
              <a:rPr lang="uk-UA" sz="2000" dirty="0" err="1" smtClean="0"/>
              <a:t>.Порівнюючи</a:t>
            </a:r>
            <a:r>
              <a:rPr lang="uk-UA" sz="2000" dirty="0" smtClean="0"/>
              <a:t> концентрації важких металів в досліджуваних ґрунтах з фоновими було встановлено, що відбувається перевищення вмісту кадмію на всіх трьох терасах. 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Пропозиції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6357982"/>
          </a:xfrm>
        </p:spPr>
        <p:txBody>
          <a:bodyPr>
            <a:normAutofit fontScale="70000" lnSpcReduction="20000"/>
          </a:bodyPr>
          <a:lstStyle/>
          <a:p>
            <a:r>
              <a:rPr lang="uk-UA" sz="3200" dirty="0" smtClean="0"/>
              <a:t>Здійснення контролю дотримання природоохоронного законодавства на підприємствах міста з питань зберігання, утилізації, захоронення та транспортування відходів;</a:t>
            </a:r>
            <a:endParaRPr lang="ru-RU" sz="3200" dirty="0" smtClean="0"/>
          </a:p>
          <a:p>
            <a:r>
              <a:rPr lang="uk-UA" sz="3200" dirty="0" smtClean="0"/>
              <a:t>проведення науково-технічної політики у сфері поводження з відходами з метою зменшення обсягів утворювання відходів, збереження їх ресурсної цінності, а також питанням утилізації відходів;</a:t>
            </a:r>
            <a:endParaRPr lang="ru-RU" sz="3200" dirty="0" smtClean="0"/>
          </a:p>
          <a:p>
            <a:r>
              <a:rPr lang="uk-UA" sz="3200" dirty="0" smtClean="0"/>
              <a:t>контроль отримання лімітів на розміщення відходів в навколишньому природному середовищі;</a:t>
            </a:r>
            <a:r>
              <a:rPr lang="ru-RU" sz="3200" dirty="0" smtClean="0"/>
              <a:t>  </a:t>
            </a:r>
          </a:p>
          <a:p>
            <a:r>
              <a:rPr lang="uk-UA" sz="3200" dirty="0" smtClean="0"/>
              <a:t>санітарна очистка населених пунктів, контролю збирання та утилізації комунальних  відходів.</a:t>
            </a:r>
          </a:p>
          <a:p>
            <a:pPr lvl="0"/>
            <a:r>
              <a:rPr lang="ru-RU" sz="3200" dirty="0" err="1" smtClean="0"/>
              <a:t>Застосування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органічни</a:t>
            </a:r>
            <a:r>
              <a:rPr lang="uk-UA" sz="3200" dirty="0" smtClean="0"/>
              <a:t>х</a:t>
            </a:r>
            <a:r>
              <a:rPr lang="ru-RU" sz="3200" dirty="0" smtClean="0"/>
              <a:t> добрив </a:t>
            </a:r>
            <a:r>
              <a:rPr lang="uk-UA" sz="3200" dirty="0" smtClean="0"/>
              <a:t>(</a:t>
            </a:r>
            <a:r>
              <a:rPr lang="ru-RU" sz="3200" dirty="0" err="1" smtClean="0"/>
              <a:t>гнію</a:t>
            </a:r>
            <a:r>
              <a:rPr lang="uk-UA" sz="3200" dirty="0" smtClean="0"/>
              <a:t>) з метою зменшення концентрації важких металів у ґрунті. Органічні добрива, вступаючи в хімічну реакцію з важкими металами, утворюють хімічні сполуки, що не мають токсичних властивостей;</a:t>
            </a:r>
            <a:endParaRPr lang="ru-RU" sz="3200" dirty="0" smtClean="0"/>
          </a:p>
          <a:p>
            <a:pPr lvl="0"/>
            <a:r>
              <a:rPr lang="uk-UA" sz="3200" dirty="0" smtClean="0"/>
              <a:t>Використання природної огорожі  (насадження кущів) навколо місць висадки городини;</a:t>
            </a:r>
            <a:endParaRPr lang="ru-RU" sz="3200" dirty="0" smtClean="0"/>
          </a:p>
          <a:p>
            <a:pPr lvl="0"/>
            <a:r>
              <a:rPr lang="uk-UA" sz="3200" dirty="0" smtClean="0"/>
              <a:t>Вирощування городини в теплицях.</a:t>
            </a: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60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600" b="1" dirty="0" smtClean="0"/>
              <a:t>Дякую за увагу!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469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Актуальність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dirty="0" smtClean="0"/>
              <a:t>    У зв'язку із зростаючими масштабами господарської діяльності людини останніми роками проблема «металізації» біосфери стає найбільш актуальною. Перш за все, це пов'язано з проявом токсичних ефектів аномально-високих концентрацій важких металів. При цьому процеси забруднення важкими металами зачіпають не тільки техногенні, але і біогенні (природні) ландшафти</a:t>
            </a:r>
            <a:r>
              <a:rPr lang="uk-UA" sz="2300" dirty="0" smtClean="0"/>
              <a:t>. 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72000"/>
          </a:xfrm>
        </p:spPr>
        <p:txBody>
          <a:bodyPr>
            <a:normAutofit/>
          </a:bodyPr>
          <a:lstStyle/>
          <a:p>
            <a:pPr marL="82550" indent="-17463" algn="ctr">
              <a:buNone/>
            </a:pPr>
            <a:r>
              <a:rPr lang="uk-UA" sz="2800" dirty="0" smtClean="0"/>
              <a:t>Вивчити поширеність і розподіл в </a:t>
            </a:r>
            <a:r>
              <a:rPr lang="uk-UA" sz="2800" dirty="0" err="1" smtClean="0"/>
              <a:t>грунтах</a:t>
            </a:r>
            <a:r>
              <a:rPr lang="uk-UA" sz="2800" dirty="0" smtClean="0"/>
              <a:t>     та сільськогосподарських рослинах       ряду важких металів.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2052" name="AutoShape 4" descr="http://dic.academic.ru/pictures/wiki/files/75/Kharkov_river_from_Chigirin_brid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D:\D_2\ира\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71744"/>
            <a:ext cx="5191129" cy="3893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Завдання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85794"/>
            <a:ext cx="8406676" cy="4714876"/>
          </a:xfrm>
        </p:spPr>
        <p:txBody>
          <a:bodyPr>
            <a:noAutofit/>
          </a:bodyPr>
          <a:lstStyle/>
          <a:p>
            <a:pPr marL="874713" indent="-514350">
              <a:buFont typeface="+mj-lt"/>
              <a:buAutoNum type="arabicPeriod"/>
              <a:tabLst>
                <a:tab pos="263525" algn="l"/>
              </a:tabLst>
            </a:pPr>
            <a:r>
              <a:rPr lang="ru-RU" sz="2800" b="1" dirty="0" smtClean="0"/>
              <a:t>Визначити </a:t>
            </a:r>
            <a:r>
              <a:rPr lang="ru-RU" sz="2800" b="1" dirty="0" err="1" smtClean="0"/>
              <a:t>вплив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джерел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забруднення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екологічний</a:t>
            </a:r>
            <a:r>
              <a:rPr lang="ru-RU" sz="2800" b="1" dirty="0" smtClean="0"/>
              <a:t> стан </a:t>
            </a:r>
            <a:r>
              <a:rPr lang="ru-RU" sz="2800" b="1" dirty="0" err="1" smtClean="0"/>
              <a:t>Київського</a:t>
            </a:r>
            <a:r>
              <a:rPr lang="ru-RU" sz="2800" b="1" dirty="0" smtClean="0"/>
              <a:t> району</a:t>
            </a:r>
            <a:r>
              <a:rPr lang="uk-UA" sz="2800" b="1" dirty="0" smtClean="0"/>
              <a:t>,</a:t>
            </a:r>
            <a:r>
              <a:rPr lang="ru-RU" sz="2800" b="1" dirty="0" smtClean="0"/>
              <a:t>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внести </a:t>
            </a:r>
            <a:r>
              <a:rPr lang="ru-RU" sz="2800" b="1" dirty="0" err="1" smtClean="0"/>
              <a:t>пропозиції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щодо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покращення</a:t>
            </a:r>
            <a:r>
              <a:rPr lang="ru-RU" sz="2800" dirty="0" smtClean="0"/>
              <a:t>;</a:t>
            </a:r>
            <a:endParaRPr lang="ru-RU" sz="2800" b="1" dirty="0" smtClean="0"/>
          </a:p>
          <a:p>
            <a:pPr marL="874713" indent="-514350">
              <a:buFont typeface="+mj-lt"/>
              <a:buAutoNum type="arabicPeriod"/>
              <a:tabLst>
                <a:tab pos="263525" algn="l"/>
              </a:tabLst>
            </a:pPr>
            <a:r>
              <a:rPr lang="ru-RU" sz="2800" b="1" dirty="0" smtClean="0"/>
              <a:t>Визначити </a:t>
            </a:r>
            <a:r>
              <a:rPr lang="ru-RU" sz="2800" b="1" dirty="0" err="1" smtClean="0"/>
              <a:t>рівень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вмісту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розподілу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Cd</a:t>
            </a:r>
            <a:r>
              <a:rPr lang="en-US" sz="2800" b="1" dirty="0" smtClean="0"/>
              <a:t>, Co, Cr, Cu; Fe, </a:t>
            </a:r>
            <a:r>
              <a:rPr lang="en-US" sz="2800" b="1" dirty="0" err="1" smtClean="0"/>
              <a:t>Mn</a:t>
            </a:r>
            <a:r>
              <a:rPr lang="en-US" sz="2800" b="1" dirty="0" smtClean="0"/>
              <a:t>, Ni, </a:t>
            </a:r>
            <a:r>
              <a:rPr lang="en-US" sz="2800" b="1" dirty="0" err="1" smtClean="0"/>
              <a:t>Pb</a:t>
            </a:r>
            <a:r>
              <a:rPr lang="en-US" sz="2800" b="1" dirty="0" smtClean="0"/>
              <a:t>, Zn </a:t>
            </a:r>
            <a:r>
              <a:rPr lang="ru-RU" sz="2800" b="1" dirty="0" smtClean="0"/>
              <a:t>в грунтах.</a:t>
            </a:r>
          </a:p>
          <a:p>
            <a:pPr marL="874713" indent="-514350">
              <a:buFont typeface="+mj-lt"/>
              <a:buAutoNum type="arabicPeriod"/>
              <a:tabLst>
                <a:tab pos="263525" algn="l"/>
              </a:tabLst>
            </a:pPr>
            <a:r>
              <a:rPr lang="ru-RU" sz="2800" b="1" dirty="0" smtClean="0"/>
              <a:t>Визначити </a:t>
            </a:r>
            <a:r>
              <a:rPr lang="ru-RU" sz="2800" b="1" dirty="0" err="1" smtClean="0"/>
              <a:t>рівень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вмісту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розподілу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Cd</a:t>
            </a:r>
            <a:r>
              <a:rPr lang="en-US" sz="2800" b="1" dirty="0" smtClean="0"/>
              <a:t>, Co, Cr, Cu; Fe, </a:t>
            </a:r>
            <a:r>
              <a:rPr lang="en-US" sz="2800" b="1" dirty="0" err="1" smtClean="0"/>
              <a:t>Mn</a:t>
            </a:r>
            <a:r>
              <a:rPr lang="en-US" sz="2800" b="1" dirty="0" smtClean="0"/>
              <a:t>, Ni, </a:t>
            </a:r>
            <a:r>
              <a:rPr lang="en-US" sz="2800" b="1" dirty="0" err="1" smtClean="0"/>
              <a:t>Pb</a:t>
            </a:r>
            <a:r>
              <a:rPr lang="en-US" sz="2800" b="1" dirty="0" smtClean="0"/>
              <a:t>, Zn </a:t>
            </a:r>
            <a:r>
              <a:rPr lang="ru-RU" sz="2800" b="1" dirty="0" smtClean="0"/>
              <a:t>в </a:t>
            </a:r>
            <a:r>
              <a:rPr lang="ru-RU" sz="2800" b="1" dirty="0" err="1" smtClean="0"/>
              <a:t>сільськогосподарських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рослинах</a:t>
            </a:r>
            <a:r>
              <a:rPr lang="ru-RU" sz="2800" b="1" dirty="0" smtClean="0"/>
              <a:t>.</a:t>
            </a:r>
          </a:p>
          <a:p>
            <a:pPr marL="874713" indent="-514350">
              <a:buFont typeface="+mj-lt"/>
              <a:buAutoNum type="arabicPeriod"/>
              <a:tabLst>
                <a:tab pos="263525" algn="l"/>
              </a:tabLst>
            </a:pPr>
            <a:r>
              <a:rPr lang="ru-RU" sz="2800" b="1" dirty="0" err="1" smtClean="0"/>
              <a:t>Вивчити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геморфологічних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особливостей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концентрацію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важких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металів</a:t>
            </a:r>
            <a:r>
              <a:rPr lang="ru-RU" sz="2800" b="1" dirty="0" smtClean="0"/>
              <a:t> в грунтах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території</a:t>
            </a:r>
            <a:r>
              <a:rPr lang="ru-RU" sz="2800" b="1" dirty="0" smtClean="0"/>
              <a:t>.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 досліджень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478631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uk-UA" sz="2400" b="1" i="1" u="sng" dirty="0" smtClean="0"/>
              <a:t>1.Польовий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При польових дослідженнях були вибрані репрезентативні ділянки та здійснений відбір рослинної городньої </a:t>
            </a:r>
            <a:r>
              <a:rPr lang="uk-U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продукціі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uk-UA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4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2.Лабораторний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Аналітичні дослідження проводились в акредитованій лабораторії екологічного факультету ХНУ імені </a:t>
            </a:r>
            <a:r>
              <a:rPr lang="uk-U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В.Н.Каразіна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томно- </a:t>
            </a:r>
            <a:r>
              <a:rPr lang="uk-U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абсорбаційним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методом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дослідження: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08720"/>
            <a:ext cx="8715436" cy="3306098"/>
          </a:xfrm>
        </p:spPr>
        <p:txBody>
          <a:bodyPr/>
          <a:lstStyle/>
          <a:p>
            <a:pPr marL="354013" indent="0" eaLnBrk="1" hangingPunct="1">
              <a:buFont typeface="Arial" charset="0"/>
              <a:buNone/>
            </a:pPr>
            <a:r>
              <a:rPr lang="uk-UA" b="1" dirty="0" smtClean="0"/>
              <a:t>Грунтовий покрив на трьох різних геоморфологічних рівнях та рослинна городня продукція: томати та картопля.</a:t>
            </a:r>
            <a:endParaRPr lang="uk-UA" b="1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Слава\Desktop\sKPNE316w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7510" y="2420888"/>
            <a:ext cx="3728980" cy="4139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 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 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Київського району: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ВО Комунар</a:t>
            </a:r>
          </a:p>
          <a:p>
            <a:r>
              <a:rPr lang="uk-UA" dirty="0" err="1" smtClean="0"/>
              <a:t>ДП</a:t>
            </a:r>
            <a:r>
              <a:rPr lang="uk-UA" dirty="0" smtClean="0"/>
              <a:t> вакуумної металургії конструкційних матеріалів </a:t>
            </a:r>
            <a:r>
              <a:rPr lang="uk-UA" dirty="0" err="1" smtClean="0"/>
              <a:t>“Рубін”</a:t>
            </a:r>
            <a:endParaRPr lang="uk-UA" dirty="0" smtClean="0"/>
          </a:p>
          <a:p>
            <a:r>
              <a:rPr lang="uk-UA" dirty="0" smtClean="0"/>
              <a:t>НПП </a:t>
            </a:r>
            <a:r>
              <a:rPr lang="uk-UA" dirty="0" err="1" smtClean="0"/>
              <a:t>“Хартрон-енерго”</a:t>
            </a:r>
            <a:endParaRPr lang="uk-UA" dirty="0" smtClean="0"/>
          </a:p>
          <a:p>
            <a:r>
              <a:rPr lang="uk-UA" dirty="0" smtClean="0"/>
              <a:t>ВАТ Харківський машинобудівний завод “ФЕД”</a:t>
            </a:r>
          </a:p>
          <a:p>
            <a:r>
              <a:rPr lang="uk-UA" dirty="0" smtClean="0"/>
              <a:t>ВАТ </a:t>
            </a:r>
            <a:r>
              <a:rPr lang="uk-UA" dirty="0" err="1" smtClean="0"/>
              <a:t>“Бриг”</a:t>
            </a:r>
            <a:endParaRPr lang="uk-UA" dirty="0" smtClean="0"/>
          </a:p>
          <a:p>
            <a:r>
              <a:rPr lang="uk-UA" dirty="0" smtClean="0"/>
              <a:t>Фірма </a:t>
            </a:r>
            <a:r>
              <a:rPr lang="uk-UA" dirty="0" err="1" smtClean="0"/>
              <a:t>“Радмір”</a:t>
            </a:r>
            <a:endParaRPr lang="uk-UA" dirty="0" smtClean="0"/>
          </a:p>
        </p:txBody>
      </p:sp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46928"/>
          </a:xfrm>
        </p:spPr>
        <p:txBody>
          <a:bodyPr>
            <a:norm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Експериментальн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ділянки: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600" dirty="0" smtClean="0"/>
              <a:t>1.  Заплава річки Харків. </a:t>
            </a:r>
          </a:p>
          <a:p>
            <a:pPr>
              <a:buNone/>
            </a:pPr>
            <a:r>
              <a:rPr lang="uk-UA" sz="2600" dirty="0" smtClean="0"/>
              <a:t>2.  Піщано-борова тераса.</a:t>
            </a:r>
          </a:p>
          <a:p>
            <a:pPr>
              <a:buNone/>
            </a:pPr>
            <a:r>
              <a:rPr lang="uk-UA" sz="2600" dirty="0" smtClean="0"/>
              <a:t>3.  </a:t>
            </a:r>
            <a:r>
              <a:rPr lang="uk-UA" sz="2600" dirty="0" err="1" smtClean="0"/>
              <a:t>Однолесова</a:t>
            </a:r>
            <a:r>
              <a:rPr lang="uk-UA" sz="2600" dirty="0" smtClean="0"/>
              <a:t> тераса у районі Північної       </a:t>
            </a:r>
            <a:r>
              <a:rPr lang="uk-UA" sz="2600" dirty="0" err="1" smtClean="0"/>
              <a:t>Салтівки</a:t>
            </a:r>
            <a:r>
              <a:rPr lang="uk-UA" sz="2600" dirty="0" smtClean="0"/>
              <a:t>.</a:t>
            </a:r>
          </a:p>
          <a:p>
            <a:pPr>
              <a:buNone/>
            </a:pPr>
            <a:endParaRPr lang="uk-UA" sz="2600" dirty="0" smtClean="0"/>
          </a:p>
          <a:p>
            <a:pPr>
              <a:buNone/>
            </a:pPr>
            <a:endParaRPr lang="uk-UA" sz="2600" dirty="0" smtClean="0"/>
          </a:p>
          <a:p>
            <a:pPr>
              <a:buNone/>
            </a:pPr>
            <a:endParaRPr lang="ru-RU" sz="2600" dirty="0"/>
          </a:p>
        </p:txBody>
      </p:sp>
      <p:sp>
        <p:nvSpPr>
          <p:cNvPr id="655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3" name="Прямоугольник 7"/>
          <p:cNvSpPr>
            <a:spLocks noChangeArrowheads="1"/>
          </p:cNvSpPr>
          <p:nvPr/>
        </p:nvSpPr>
        <p:spPr bwMode="auto">
          <a:xfrm>
            <a:off x="3571875" y="4286250"/>
            <a:ext cx="535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D:\D_2\ира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94055"/>
            <a:ext cx="4929222" cy="3663945"/>
          </a:xfrm>
          <a:prstGeom prst="rect">
            <a:avLst/>
          </a:prstGeom>
          <a:noFill/>
        </p:spPr>
      </p:pic>
      <p:sp>
        <p:nvSpPr>
          <p:cNvPr id="12" name="Блок-схема: узел 11"/>
          <p:cNvSpPr/>
          <p:nvPr/>
        </p:nvSpPr>
        <p:spPr>
          <a:xfrm>
            <a:off x="4786314" y="3500438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3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3929058" y="5072074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2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868" y="6000768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1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 ВМ у картоплі на різних геоморфологічних рівнях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5072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33" y="1857364"/>
            <a:ext cx="887872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35">
      <a:dk1>
        <a:srgbClr val="E2EFE0"/>
      </a:dk1>
      <a:lt1>
        <a:srgbClr val="E2EFE0"/>
      </a:lt1>
      <a:dk2>
        <a:srgbClr val="033338"/>
      </a:dk2>
      <a:lt2>
        <a:srgbClr val="10CEE2"/>
      </a:lt2>
      <a:accent1>
        <a:srgbClr val="EFF6EE"/>
      </a:accent1>
      <a:accent2>
        <a:srgbClr val="9F2936"/>
      </a:accent2>
      <a:accent3>
        <a:srgbClr val="EFF6EE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2460</TotalTime>
  <Words>694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Осоливості хімічного складу грунтів та рослинної продукції </vt:lpstr>
      <vt:lpstr> Актуальність </vt:lpstr>
      <vt:lpstr>Мета</vt:lpstr>
      <vt:lpstr>Завдання:</vt:lpstr>
      <vt:lpstr>Методи досліджень</vt:lpstr>
      <vt:lpstr> Об’єкт дослідження:</vt:lpstr>
      <vt:lpstr>    Підприємства  Київського району:</vt:lpstr>
      <vt:lpstr>Експериментальні ділянки:</vt:lpstr>
      <vt:lpstr>Вміст ВМ у картоплі на різних геоморфологічних рівнях </vt:lpstr>
      <vt:lpstr>Вміст важких металів                   у томатах на різних     геоморфорлогічних рівнях</vt:lpstr>
      <vt:lpstr>Вміст ВМ у грунтах на різних геморфологічних рівнях </vt:lpstr>
      <vt:lpstr>Висновки</vt:lpstr>
      <vt:lpstr>Висновки</vt:lpstr>
      <vt:lpstr>Пропозиції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Semenihina</cp:lastModifiedBy>
  <cp:revision>288</cp:revision>
  <dcterms:created xsi:type="dcterms:W3CDTF">2012-11-29T15:26:40Z</dcterms:created>
  <dcterms:modified xsi:type="dcterms:W3CDTF">2017-04-14T09:34:42Z</dcterms:modified>
</cp:coreProperties>
</file>