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6" r:id="rId3"/>
    <p:sldId id="257" r:id="rId4"/>
    <p:sldId id="258" r:id="rId5"/>
    <p:sldId id="274" r:id="rId6"/>
    <p:sldId id="270" r:id="rId7"/>
    <p:sldId id="275" r:id="rId8"/>
    <p:sldId id="269" r:id="rId9"/>
    <p:sldId id="268" r:id="rId10"/>
    <p:sldId id="271" r:id="rId11"/>
    <p:sldId id="277" r:id="rId12"/>
    <p:sldId id="276" r:id="rId13"/>
    <p:sldId id="273" r:id="rId14"/>
    <p:sldId id="272" r:id="rId15"/>
    <p:sldId id="262" r:id="rId16"/>
    <p:sldId id="263" r:id="rId17"/>
    <p:sldId id="264" r:id="rId18"/>
    <p:sldId id="278" r:id="rId19"/>
    <p:sldId id="265" r:id="rId20"/>
    <p:sldId id="266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66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FF97-3C5B-4698-90CC-4191C78518D0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9036-5003-47BC-865B-BB9C08EA700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F9036-5003-47BC-865B-BB9C08EA700F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8AB0-AF9D-4DF5-AC5F-76CFC44BB90F}" type="datetimeFigureOut">
              <a:rPr lang="uk-UA" smtClean="0"/>
              <a:pPr/>
              <a:t>13.04.2017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B2106-93D1-44F8-8C09-D431F7C06F7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A4%D0%B0%D0%B9%D0%BB:Walworth_Gate_010.jpg" TargetMode="External"/><Relationship Id="rId5" Type="http://schemas.openxmlformats.org/officeDocument/2006/relationships/hyperlink" Target="https://uk.wikipedia.org/wiki/%D0%94%D0%B6%D0%B5%D1%80%D1%81%D1%96" TargetMode="External"/><Relationship Id="rId4" Type="http://schemas.openxmlformats.org/officeDocument/2006/relationships/hyperlink" Target="https://uk.wikipedia.org/wiki/%D0%90%D0%BD%D0%B3%D0%BB%D1%96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8929718" cy="44291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      </a:t>
            </a:r>
            <a:r>
              <a:rPr lang="uk-UA" sz="2200" b="1" dirty="0" smtClean="0">
                <a:latin typeface="Book Antiqua" pitchFamily="18" charset="0"/>
              </a:rPr>
              <a:t>Робота   учениці  </a:t>
            </a:r>
            <a:r>
              <a:rPr lang="uk-UA" sz="2200" b="1" dirty="0" smtClean="0">
                <a:latin typeface="Book Antiqua" pitchFamily="18" charset="0"/>
              </a:rPr>
              <a:t>3  класу                             </a:t>
            </a:r>
            <a:br>
              <a:rPr lang="uk-UA" sz="2200" b="1" dirty="0" smtClean="0">
                <a:latin typeface="Book Antiqua" pitchFamily="18" charset="0"/>
              </a:rPr>
            </a:br>
            <a:r>
              <a:rPr lang="uk-UA" sz="2200" b="1" dirty="0" smtClean="0">
                <a:latin typeface="Book Antiqua" pitchFamily="18" charset="0"/>
              </a:rPr>
              <a:t>                                              </a:t>
            </a:r>
            <a:r>
              <a:rPr lang="uk-UA" sz="2200" b="1" dirty="0" smtClean="0">
                <a:latin typeface="Book Antiqua" pitchFamily="18" charset="0"/>
              </a:rPr>
              <a:t>   Великомедведівського </a:t>
            </a:r>
            <a:r>
              <a:rPr lang="uk-UA" sz="2200" b="1" dirty="0" err="1" smtClean="0">
                <a:latin typeface="Book Antiqua" pitchFamily="18" charset="0"/>
              </a:rPr>
              <a:t>навчально-</a:t>
            </a:r>
            <a:r>
              <a:rPr lang="uk-UA" sz="2200" b="1" dirty="0" smtClean="0">
                <a:latin typeface="Book Antiqua" pitchFamily="18" charset="0"/>
              </a:rPr>
              <a:t/>
            </a:r>
            <a:br>
              <a:rPr lang="uk-UA" sz="2200" b="1" dirty="0" smtClean="0">
                <a:latin typeface="Book Antiqua" pitchFamily="18" charset="0"/>
              </a:rPr>
            </a:br>
            <a:r>
              <a:rPr lang="uk-UA" sz="2200" b="1" dirty="0" smtClean="0">
                <a:latin typeface="Book Antiqua" pitchFamily="18" charset="0"/>
              </a:rPr>
              <a:t>                                               </a:t>
            </a:r>
            <a:r>
              <a:rPr lang="uk-UA" sz="2200" b="1" dirty="0" smtClean="0">
                <a:latin typeface="Book Antiqua" pitchFamily="18" charset="0"/>
              </a:rPr>
              <a:t>  </a:t>
            </a:r>
            <a:r>
              <a:rPr lang="uk-UA" sz="2200" b="1" dirty="0" smtClean="0">
                <a:latin typeface="Book Antiqua" pitchFamily="18" charset="0"/>
              </a:rPr>
              <a:t>виховного комплексу «ЗНЗ І-ІІІ ст. – ДНЗ»</a:t>
            </a:r>
            <a:br>
              <a:rPr lang="uk-UA" sz="2200" b="1" dirty="0" smtClean="0">
                <a:latin typeface="Book Antiqua" pitchFamily="18" charset="0"/>
              </a:rPr>
            </a:br>
            <a:r>
              <a:rPr lang="ru-RU" sz="2200" b="1" dirty="0" smtClean="0">
                <a:latin typeface="Book Antiqua" pitchFamily="18" charset="0"/>
              </a:rPr>
              <a:t>                                                </a:t>
            </a:r>
            <a:r>
              <a:rPr lang="ru-RU" sz="2200" b="1" dirty="0" err="1" smtClean="0">
                <a:latin typeface="Book Antiqua" pitchFamily="18" charset="0"/>
              </a:rPr>
              <a:t>Белоусько</a:t>
            </a:r>
            <a:r>
              <a:rPr lang="ru-RU" sz="2200" b="1" dirty="0" smtClean="0">
                <a:latin typeface="Book Antiqua" pitchFamily="18" charset="0"/>
              </a:rPr>
              <a:t> </a:t>
            </a:r>
            <a:r>
              <a:rPr lang="ru-RU" sz="2200" b="1" dirty="0" err="1" smtClean="0">
                <a:latin typeface="Book Antiqua" pitchFamily="18" charset="0"/>
              </a:rPr>
              <a:t>Марини</a:t>
            </a:r>
            <a:r>
              <a:rPr lang="ru-RU" sz="2200" b="1" dirty="0" smtClean="0">
                <a:latin typeface="Book Antiqua" pitchFamily="18" charset="0"/>
              </a:rPr>
              <a:t> </a:t>
            </a:r>
            <a:r>
              <a:rPr lang="ru-RU" sz="2200" b="1" dirty="0" err="1" smtClean="0">
                <a:latin typeface="Book Antiqua" pitchFamily="18" charset="0"/>
              </a:rPr>
              <a:t>Олегівни</a:t>
            </a:r>
            <a:r>
              <a:rPr lang="ru-RU" sz="2200" b="1" dirty="0" smtClean="0">
                <a:latin typeface="Book Antiqua" pitchFamily="18" charset="0"/>
              </a:rPr>
              <a:t/>
            </a:r>
            <a:br>
              <a:rPr lang="ru-RU" sz="2200" b="1" dirty="0" smtClean="0">
                <a:latin typeface="Book Antiqua" pitchFamily="18" charset="0"/>
              </a:rPr>
            </a:br>
            <a:r>
              <a:rPr lang="ru-RU" sz="2200" b="1" dirty="0" smtClean="0">
                <a:latin typeface="Book Antiqua" pitchFamily="18" charset="0"/>
              </a:rPr>
              <a:t> </a:t>
            </a:r>
            <a:r>
              <a:rPr lang="ru-RU" sz="2200" b="1" dirty="0" smtClean="0">
                <a:latin typeface="Book Antiqua" pitchFamily="18" charset="0"/>
              </a:rPr>
              <a:t>                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atin typeface="Book Antiqua" pitchFamily="18" charset="0"/>
              </a:rPr>
              <a:t> </a:t>
            </a:r>
            <a:r>
              <a:rPr lang="ru-RU" sz="2200" b="1" dirty="0" smtClean="0">
                <a:latin typeface="Book Antiqua" pitchFamily="18" charset="0"/>
              </a:rPr>
              <a:t>                                                </a:t>
            </a:r>
            <a:r>
              <a:rPr lang="uk-UA" sz="2200" b="1" dirty="0" smtClean="0">
                <a:latin typeface="Book Antiqua" pitchFamily="18" charset="0"/>
              </a:rPr>
              <a:t>Науковий  </a:t>
            </a:r>
            <a:r>
              <a:rPr lang="uk-UA" sz="2200" b="1" dirty="0" smtClean="0">
                <a:latin typeface="Book Antiqua" pitchFamily="18" charset="0"/>
              </a:rPr>
              <a:t>керівник </a:t>
            </a:r>
            <a:br>
              <a:rPr lang="uk-UA" sz="2200" b="1" dirty="0" smtClean="0">
                <a:latin typeface="Book Antiqua" pitchFamily="18" charset="0"/>
              </a:rPr>
            </a:br>
            <a:r>
              <a:rPr lang="uk-UA" sz="2200" b="1" dirty="0" smtClean="0">
                <a:latin typeface="Book Antiqua" pitchFamily="18" charset="0"/>
              </a:rPr>
              <a:t>                                                            </a:t>
            </a:r>
            <a:r>
              <a:rPr lang="uk-UA" sz="2200" b="1" dirty="0" smtClean="0">
                <a:latin typeface="Book Antiqua" pitchFamily="18" charset="0"/>
              </a:rPr>
              <a:t>   вчитель </a:t>
            </a:r>
            <a:r>
              <a:rPr lang="uk-UA" sz="2200" b="1" dirty="0" smtClean="0">
                <a:latin typeface="Book Antiqua" pitchFamily="18" charset="0"/>
              </a:rPr>
              <a:t>початкових класів   </a:t>
            </a:r>
            <a:br>
              <a:rPr lang="uk-UA" sz="2200" b="1" dirty="0" smtClean="0">
                <a:latin typeface="Book Antiqua" pitchFamily="18" charset="0"/>
              </a:rPr>
            </a:br>
            <a:r>
              <a:rPr lang="uk-UA" sz="2200" b="1" dirty="0" smtClean="0">
                <a:latin typeface="Book Antiqua" pitchFamily="18" charset="0"/>
              </a:rPr>
              <a:t>                                               </a:t>
            </a:r>
            <a:r>
              <a:rPr lang="uk-UA" sz="2200" b="1" dirty="0" smtClean="0">
                <a:latin typeface="Book Antiqua" pitchFamily="18" charset="0"/>
              </a:rPr>
              <a:t>  </a:t>
            </a:r>
            <a:r>
              <a:rPr lang="uk-UA" sz="2200" b="1" dirty="0" smtClean="0">
                <a:latin typeface="Book Antiqua" pitchFamily="18" charset="0"/>
              </a:rPr>
              <a:t>Великомедведівського  навчально -  </a:t>
            </a:r>
            <a:br>
              <a:rPr lang="uk-UA" sz="2200" b="1" dirty="0" smtClean="0">
                <a:latin typeface="Book Antiqua" pitchFamily="18" charset="0"/>
              </a:rPr>
            </a:br>
            <a:r>
              <a:rPr lang="uk-UA" sz="2200" b="1" dirty="0" smtClean="0">
                <a:latin typeface="Book Antiqua" pitchFamily="18" charset="0"/>
              </a:rPr>
              <a:t>                                                     </a:t>
            </a:r>
            <a:r>
              <a:rPr lang="uk-UA" sz="2200" b="1" dirty="0" smtClean="0">
                <a:latin typeface="Book Antiqua" pitchFamily="18" charset="0"/>
              </a:rPr>
              <a:t> </a:t>
            </a:r>
            <a:r>
              <a:rPr lang="uk-UA" sz="2200" b="1" dirty="0" smtClean="0">
                <a:latin typeface="Book Antiqua" pitchFamily="18" charset="0"/>
              </a:rPr>
              <a:t>виховного комплексу «ЗНЗ І –ІІІ </a:t>
            </a:r>
            <a:r>
              <a:rPr lang="uk-UA" sz="2200" b="1" dirty="0" err="1" smtClean="0">
                <a:latin typeface="Book Antiqua" pitchFamily="18" charset="0"/>
              </a:rPr>
              <a:t>ст.-</a:t>
            </a:r>
            <a:r>
              <a:rPr lang="uk-UA" sz="2200" b="1" dirty="0" smtClean="0">
                <a:latin typeface="Book Antiqua" pitchFamily="18" charset="0"/>
              </a:rPr>
              <a:t> ДНЗ»</a:t>
            </a:r>
            <a:br>
              <a:rPr lang="uk-UA" sz="2200" b="1" dirty="0" smtClean="0">
                <a:latin typeface="Book Antiqua" pitchFamily="18" charset="0"/>
              </a:rPr>
            </a:br>
            <a:r>
              <a:rPr lang="uk-UA" sz="2200" b="1" dirty="0" smtClean="0">
                <a:latin typeface="Book Antiqua" pitchFamily="18" charset="0"/>
              </a:rPr>
              <a:t>                                                            Мудра Ольга Іванівна</a:t>
            </a:r>
            <a:r>
              <a:rPr lang="uk-UA" sz="2000" dirty="0" smtClean="0">
                <a:latin typeface="Book Antiqua" pitchFamily="18" charset="0"/>
              </a:rPr>
              <a:t/>
            </a:r>
            <a:br>
              <a:rPr lang="uk-UA" sz="2000" dirty="0" smtClean="0">
                <a:latin typeface="Book Antiqua" pitchFamily="18" charset="0"/>
              </a:rPr>
            </a:br>
            <a:r>
              <a:rPr lang="uk-UA" sz="2000" b="1" dirty="0" smtClean="0">
                <a:latin typeface="Book Antiqua" pitchFamily="18" charset="0"/>
              </a:rPr>
              <a:t> 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>
                <a:latin typeface="Book Antiqua" pitchFamily="18" charset="0"/>
              </a:rPr>
              <a:t>Шепетівка  2017</a:t>
            </a:r>
            <a:r>
              <a:rPr lang="uk-UA" sz="2000" b="1" dirty="0" smtClean="0">
                <a:latin typeface="Book Antiqua" pitchFamily="18" charset="0"/>
              </a:rPr>
              <a:t/>
            </a:r>
            <a:br>
              <a:rPr lang="uk-UA" sz="2000" b="1" dirty="0" smtClean="0">
                <a:latin typeface="Book Antiqua" pitchFamily="18" charset="0"/>
              </a:rPr>
            </a:br>
            <a:r>
              <a:rPr lang="uk-UA" sz="2400" dirty="0" smtClean="0">
                <a:solidFill>
                  <a:srgbClr val="C00000"/>
                </a:solidFill>
              </a:rPr>
              <a:t/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smtClean="0">
                <a:solidFill>
                  <a:srgbClr val="C00000"/>
                </a:solidFill>
              </a:rPr>
              <a:t>   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286808" cy="1714512"/>
          </a:xfrm>
        </p:spPr>
        <p:txBody>
          <a:bodyPr/>
          <a:lstStyle/>
          <a:p>
            <a:endParaRPr lang="uk-UA" sz="2400" b="1" dirty="0" smtClean="0">
              <a:solidFill>
                <a:srgbClr val="C00000"/>
              </a:solidFill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Хмельницьке територіальне відділення МАН України</a:t>
            </a:r>
            <a:endParaRPr lang="uk-UA" sz="2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uk-UA" sz="2000" b="1" dirty="0" err="1" smtClean="0">
                <a:solidFill>
                  <a:schemeClr val="tx1"/>
                </a:solidFill>
                <a:latin typeface="Book Antiqua" pitchFamily="18" charset="0"/>
              </a:rPr>
              <a:t>Шепетівське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районне наукове товариство 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учнів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Book Antiqua" pitchFamily="18" charset="0"/>
              </a:rPr>
              <a:t>                                                       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Секція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: </a:t>
            </a:r>
            <a:r>
              <a:rPr lang="uk-UA" sz="2000" b="1" dirty="0" smtClean="0">
                <a:solidFill>
                  <a:schemeClr val="tx1"/>
                </a:solidFill>
                <a:latin typeface="Book Antiqua" pitchFamily="18" charset="0"/>
              </a:rPr>
              <a:t>зоологія</a:t>
            </a:r>
            <a:endParaRPr lang="uk-UA" sz="20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Egipet" pitchFamily="2" charset="0"/>
              </a:rPr>
              <a:t>Утримання</a:t>
            </a:r>
            <a:r>
              <a:rPr lang="uk-UA" sz="4800" b="1" dirty="0" smtClean="0">
                <a:solidFill>
                  <a:srgbClr val="C00000"/>
                </a:solidFill>
                <a:latin typeface="Egipet" pitchFamily="2" charset="0"/>
              </a:rPr>
              <a:t>  </a:t>
            </a:r>
            <a:r>
              <a:rPr lang="uk-UA" sz="4800" b="1" dirty="0">
                <a:solidFill>
                  <a:srgbClr val="C00000"/>
                </a:solidFill>
                <a:latin typeface="Egipet" pitchFamily="2" charset="0"/>
              </a:rPr>
              <a:t>тварини</a:t>
            </a:r>
            <a:endParaRPr lang="uk-UA" sz="4800" dirty="0">
              <a:solidFill>
                <a:srgbClr val="C00000"/>
              </a:solidFill>
              <a:latin typeface="Egipet" pitchFamily="2" charset="0"/>
            </a:endParaRPr>
          </a:p>
        </p:txBody>
      </p:sp>
      <p:pic>
        <p:nvPicPr>
          <p:cNvPr id="7" name="Рисунок 6" descr="D:\Photo\корови\Фото-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500066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Photo\корови\Фото-01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142984"/>
            <a:ext cx="52149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Photo\корови\Фото-01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214554"/>
            <a:ext cx="51435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8458200" cy="2285991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Egipet" pitchFamily="2" charset="0"/>
              </a:rPr>
              <a:t>Приготування  цебра (подрібненої кормової суміші</a:t>
            </a:r>
            <a:r>
              <a:rPr lang="uk-UA" dirty="0" smtClean="0">
                <a:solidFill>
                  <a:srgbClr val="C00000"/>
                </a:solidFill>
              </a:rPr>
              <a:t>)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7415242" cy="457203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Cambria" pitchFamily="18" charset="0"/>
              </a:rPr>
              <a:t>   </a:t>
            </a:r>
            <a:r>
              <a:rPr lang="uk-UA" sz="3600" b="1" dirty="0" smtClean="0">
                <a:solidFill>
                  <a:schemeClr val="tx1"/>
                </a:solidFill>
                <a:latin typeface="Cambria" pitchFamily="18" charset="0"/>
              </a:rPr>
              <a:t>жом,  </a:t>
            </a:r>
          </a:p>
          <a:p>
            <a:r>
              <a:rPr lang="uk-UA" sz="3600" b="1" dirty="0" smtClean="0">
                <a:solidFill>
                  <a:schemeClr val="tx1"/>
                </a:solidFill>
                <a:latin typeface="Cambria" pitchFamily="18" charset="0"/>
              </a:rPr>
              <a:t>    січка,</a:t>
            </a:r>
          </a:p>
          <a:p>
            <a:r>
              <a:rPr lang="uk-UA" sz="3600" b="1" dirty="0" smtClean="0">
                <a:solidFill>
                  <a:schemeClr val="tx1"/>
                </a:solidFill>
                <a:latin typeface="Cambria" pitchFamily="18" charset="0"/>
              </a:rPr>
              <a:t>        солома,</a:t>
            </a:r>
          </a:p>
          <a:p>
            <a:r>
              <a:rPr lang="uk-UA" sz="3600" b="1" dirty="0" smtClean="0">
                <a:solidFill>
                  <a:schemeClr val="tx1"/>
                </a:solidFill>
                <a:latin typeface="Cambria" pitchFamily="18" charset="0"/>
              </a:rPr>
              <a:t>         гарбузи,</a:t>
            </a:r>
          </a:p>
          <a:p>
            <a:r>
              <a:rPr lang="uk-UA" sz="3600" b="1" dirty="0" smtClean="0">
                <a:solidFill>
                  <a:schemeClr val="tx1"/>
                </a:solidFill>
                <a:latin typeface="Cambria" pitchFamily="18" charset="0"/>
              </a:rPr>
              <a:t>        буряки,</a:t>
            </a:r>
          </a:p>
          <a:p>
            <a:r>
              <a:rPr lang="uk-UA" sz="3600" b="1" dirty="0" smtClean="0">
                <a:solidFill>
                  <a:schemeClr val="tx1"/>
                </a:solidFill>
                <a:latin typeface="Cambria" pitchFamily="18" charset="0"/>
              </a:rPr>
              <a:t>       дерть</a:t>
            </a:r>
            <a:endParaRPr lang="uk-UA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0" name="Picture 2" descr="C:\Documents and Settings\User\Рабочий стол\productId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428868"/>
            <a:ext cx="4071966" cy="3119453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0800000" flipV="1">
            <a:off x="2786050" y="2428868"/>
            <a:ext cx="185738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786050" y="2928934"/>
            <a:ext cx="178595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928926" y="3571876"/>
            <a:ext cx="157163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2857488" y="3857628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714612" y="4071942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500298" y="4214818"/>
            <a:ext cx="214314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00263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C00000"/>
                </a:solidFill>
                <a:latin typeface="Egipet" pitchFamily="2" charset="0"/>
              </a:rPr>
              <a:t>Доїння-щоденний процес  </a:t>
            </a:r>
            <a:endParaRPr lang="uk-UA" sz="5400" dirty="0">
              <a:solidFill>
                <a:srgbClr val="C00000"/>
              </a:solidFill>
              <a:latin typeface="Egipe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Documents and Settings\User\Рабочий стол\3346532_professii_1.jpg"/>
          <p:cNvPicPr>
            <a:picLocks noChangeAspect="1" noChangeArrowheads="1"/>
          </p:cNvPicPr>
          <p:nvPr/>
        </p:nvPicPr>
        <p:blipFill>
          <a:blip r:embed="rId4"/>
          <a:srcRect t="3083" b="4419"/>
          <a:stretch>
            <a:fillRect/>
          </a:stretch>
        </p:blipFill>
        <p:spPr bwMode="auto">
          <a:xfrm>
            <a:off x="571472" y="285728"/>
            <a:ext cx="3719538" cy="428628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doyarka-doit-korovu-na-lugu-0000324608-preview.jpg"/>
          <p:cNvPicPr>
            <a:picLocks noChangeAspect="1" noChangeArrowheads="1"/>
          </p:cNvPicPr>
          <p:nvPr/>
        </p:nvPicPr>
        <p:blipFill>
          <a:blip r:embed="rId5"/>
          <a:srcRect l="5901" t="8140" r="3941" b="14680"/>
          <a:stretch>
            <a:fillRect/>
          </a:stretch>
        </p:blipFill>
        <p:spPr bwMode="auto">
          <a:xfrm>
            <a:off x="2285984" y="2143116"/>
            <a:ext cx="657229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29763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>Середньодобові </a:t>
            </a:r>
            <a:r>
              <a:rPr lang="uk-UA" b="1" dirty="0">
                <a:solidFill>
                  <a:srgbClr val="C00000"/>
                </a:solidFill>
                <a:latin typeface="Egipet" pitchFamily="2" charset="0"/>
              </a:rPr>
              <a:t>надої  в залежності від сезону та періоду лактації</a:t>
            </a:r>
            <a:br>
              <a:rPr lang="uk-UA" b="1" dirty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 err="1" smtClean="0">
                <a:latin typeface="Garamond" pitchFamily="18" charset="0"/>
              </a:rPr>
              <a:t>влітку-</a:t>
            </a:r>
            <a:r>
              <a:rPr lang="uk-UA" b="1" dirty="0" smtClean="0">
                <a:latin typeface="Garamond" pitchFamily="18" charset="0"/>
              </a:rPr>
              <a:t>  20 </a:t>
            </a:r>
            <a:r>
              <a:rPr lang="uk-UA" b="1" dirty="0">
                <a:latin typeface="Garamond" pitchFamily="18" charset="0"/>
              </a:rPr>
              <a:t>л</a:t>
            </a:r>
            <a:br>
              <a:rPr lang="uk-UA" b="1" dirty="0">
                <a:latin typeface="Garamond" pitchFamily="18" charset="0"/>
              </a:rPr>
            </a:br>
            <a:r>
              <a:rPr lang="uk-UA" b="1" dirty="0" smtClean="0">
                <a:latin typeface="Garamond" pitchFamily="18" charset="0"/>
              </a:rPr>
              <a:t>взимку - 10 </a:t>
            </a:r>
            <a:r>
              <a:rPr lang="uk-UA" b="1" dirty="0">
                <a:latin typeface="Garamond" pitchFamily="18" charset="0"/>
              </a:rPr>
              <a:t>л</a:t>
            </a:r>
            <a:br>
              <a:rPr lang="uk-UA" b="1" dirty="0">
                <a:latin typeface="Garamond" pitchFamily="18" charset="0"/>
              </a:rPr>
            </a:br>
            <a:r>
              <a:rPr lang="uk-UA" b="1" dirty="0">
                <a:latin typeface="Garamond" pitchFamily="18" charset="0"/>
              </a:rPr>
              <a:t>до </a:t>
            </a:r>
            <a:r>
              <a:rPr lang="uk-UA" b="1" dirty="0" err="1" smtClean="0">
                <a:latin typeface="Garamond" pitchFamily="18" charset="0"/>
              </a:rPr>
              <a:t>теління</a:t>
            </a:r>
            <a:r>
              <a:rPr lang="uk-UA" b="1" dirty="0" smtClean="0">
                <a:latin typeface="Garamond" pitchFamily="18" charset="0"/>
              </a:rPr>
              <a:t> - 6 </a:t>
            </a:r>
            <a:r>
              <a:rPr lang="uk-UA" b="1" dirty="0">
                <a:latin typeface="Garamond" pitchFamily="18" charset="0"/>
              </a:rPr>
              <a:t>л</a:t>
            </a:r>
            <a:br>
              <a:rPr lang="uk-UA" b="1" dirty="0">
                <a:latin typeface="Garamond" pitchFamily="18" charset="0"/>
              </a:rPr>
            </a:br>
            <a:r>
              <a:rPr lang="uk-UA" b="1" dirty="0">
                <a:latin typeface="Garamond" pitchFamily="18" charset="0"/>
              </a:rPr>
              <a:t>після </a:t>
            </a:r>
            <a:r>
              <a:rPr lang="uk-UA" b="1" dirty="0" err="1" smtClean="0">
                <a:latin typeface="Garamond" pitchFamily="18" charset="0"/>
              </a:rPr>
              <a:t>теління-</a:t>
            </a:r>
            <a:r>
              <a:rPr lang="uk-UA" b="1" dirty="0" smtClean="0">
                <a:latin typeface="Garamond" pitchFamily="18" charset="0"/>
              </a:rPr>
              <a:t>  22 </a:t>
            </a:r>
            <a:r>
              <a:rPr lang="uk-UA" b="1" i="1" dirty="0"/>
              <a:t>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592935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3" name="Picture 1" descr="C:\Documents and Settings\User\Рабочий стол\ТЕЛЯТА\7a39d43acd423737f440a2b509dd494a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8358246" cy="616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929718" cy="6643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12879"/>
          <a:ext cx="8858278" cy="6743470"/>
        </p:xfrm>
        <a:graphic>
          <a:graphicData uri="http://schemas.openxmlformats.org/drawingml/2006/table">
            <a:tbl>
              <a:tblPr/>
              <a:tblGrid>
                <a:gridCol w="2063939"/>
                <a:gridCol w="2365663"/>
                <a:gridCol w="2230535"/>
                <a:gridCol w="2198141"/>
              </a:tblGrid>
              <a:tr h="44253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Ціна на молоко в 2016 році, залежно від сезону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14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Літо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Осінь 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Зима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Весна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грн 50 к.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грн 50 к.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85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Кількість зданих літрів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Calibri"/>
                          <a:cs typeface="Times New Roman"/>
                        </a:rPr>
                        <a:t>Кількість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зданих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літрів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Кількість зданих літрів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Кількість зданих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літрів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2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600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300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900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85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Жирність молока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Жирність молока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Жирність молока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Жирність молока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43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3,6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3,9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85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Отриманий прибуток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Отриманий прибуток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latin typeface="Times New Roman"/>
                          <a:ea typeface="Calibri"/>
                          <a:cs typeface="Times New Roman"/>
                        </a:rPr>
                        <a:t>Отриманий прибуток</a:t>
                      </a:r>
                      <a:endParaRPr lang="uk-UA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Отриманий прибуток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615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1900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1800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2000 </a:t>
                      </a:r>
                      <a:r>
                        <a:rPr lang="uk-UA" sz="2400" b="1" i="1" dirty="0">
                          <a:latin typeface="Times New Roman"/>
                          <a:ea typeface="Calibri"/>
                          <a:cs typeface="Times New Roman"/>
                        </a:rPr>
                        <a:t>грн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3150 грн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C00000"/>
                </a:solidFill>
                <a:latin typeface="Egipet" pitchFamily="2" charset="0"/>
              </a:rPr>
              <a:t>Молодняк  </a:t>
            </a:r>
            <a:endParaRPr lang="uk-UA" sz="5400" dirty="0">
              <a:solidFill>
                <a:srgbClr val="C00000"/>
              </a:solidFill>
              <a:latin typeface="Egipet" pitchFamily="2" charset="0"/>
            </a:endParaRPr>
          </a:p>
        </p:txBody>
      </p:sp>
      <p:pic>
        <p:nvPicPr>
          <p:cNvPr id="12290" name="Picture 2" descr="C:\Documents and Settings\User\Рабочий стол\ТЕЛЯТА\295fb0caed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3786214" cy="2839661"/>
          </a:xfrm>
          <a:prstGeom prst="rect">
            <a:avLst/>
          </a:prstGeom>
          <a:noFill/>
        </p:spPr>
      </p:pic>
      <p:pic>
        <p:nvPicPr>
          <p:cNvPr id="12289" name="Picture 1" descr="C:\Documents and Settings\User\Рабочий стол\ТЕЛЯТА\9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2"/>
            <a:ext cx="4286260" cy="3214695"/>
          </a:xfrm>
          <a:prstGeom prst="rect">
            <a:avLst/>
          </a:prstGeom>
          <a:noFill/>
        </p:spPr>
      </p:pic>
      <p:pic>
        <p:nvPicPr>
          <p:cNvPr id="9" name="Рисунок 8" descr="D:\Photo\корови\Фото-0146.jpg"/>
          <p:cNvPicPr/>
          <p:nvPr/>
        </p:nvPicPr>
        <p:blipFill>
          <a:blip r:embed="rId6"/>
          <a:srcRect r="20356"/>
          <a:stretch>
            <a:fillRect/>
          </a:stretch>
        </p:blipFill>
        <p:spPr bwMode="auto">
          <a:xfrm>
            <a:off x="3857620" y="1142984"/>
            <a:ext cx="47863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ТЕЛЯТА\calf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428736"/>
            <a:ext cx="4839963" cy="371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1265" name="Picture 1" descr="C:\Documents and Settings\User\Рабочий стол\ТЕЛЯТА\b3e32886659b3c931071329f414ee6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8572560" cy="604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929718" cy="6357981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C00000"/>
                </a:solidFill>
                <a:latin typeface="Egipet" pitchFamily="2" charset="0"/>
              </a:rPr>
              <a:t>Витрати на утримання тварини</a:t>
            </a:r>
            <a:endParaRPr lang="uk-UA" sz="6600" dirty="0">
              <a:solidFill>
                <a:srgbClr val="C00000"/>
              </a:solidFill>
              <a:latin typeface="Egipet" pitchFamily="2" charset="0"/>
            </a:endParaRPr>
          </a:p>
        </p:txBody>
      </p:sp>
      <p:pic>
        <p:nvPicPr>
          <p:cNvPr id="1029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428604"/>
          <a:ext cx="8072493" cy="5654048"/>
        </p:xfrm>
        <a:graphic>
          <a:graphicData uri="http://schemas.openxmlformats.org/drawingml/2006/table">
            <a:tbl>
              <a:tblPr/>
              <a:tblGrid>
                <a:gridCol w="6247398"/>
                <a:gridCol w="1825095"/>
              </a:tblGrid>
              <a:tr h="10522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Придбання аміачної селітри для підживлення   сінокісних  угідь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1000 грн</a:t>
                      </a:r>
                      <a:endParaRPr lang="uk-U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90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 Витрати на  косовицю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320 грн</a:t>
                      </a:r>
                      <a:endParaRPr lang="uk-U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90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Вартість насіння кормових буряків 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80 грн</a:t>
                      </a:r>
                      <a:endParaRPr lang="uk-U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90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Вартість </a:t>
                      </a:r>
                      <a:r>
                        <a:rPr lang="uk-UA" sz="2400" dirty="0" smtClean="0">
                          <a:latin typeface="Times New Roman"/>
                          <a:ea typeface="Calibri"/>
                          <a:cs typeface="Times New Roman"/>
                        </a:rPr>
                        <a:t> жому </a:t>
                      </a: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з  </a:t>
                      </a:r>
                      <a:r>
                        <a:rPr lang="uk-UA" sz="2400" dirty="0" err="1">
                          <a:latin typeface="Times New Roman"/>
                          <a:ea typeface="Calibri"/>
                          <a:cs typeface="Times New Roman"/>
                        </a:rPr>
                        <a:t>довезенням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2000 грн</a:t>
                      </a:r>
                      <a:endParaRPr lang="uk-U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0522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Вартість </a:t>
                      </a:r>
                      <a:r>
                        <a:rPr lang="uk-UA" sz="2400" dirty="0" smtClean="0">
                          <a:latin typeface="Times New Roman"/>
                          <a:ea typeface="Calibri"/>
                          <a:cs typeface="Times New Roman"/>
                        </a:rPr>
                        <a:t>оранки </a:t>
                      </a: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для посіву гарбузів, кормових буряків.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480 грн</a:t>
                      </a:r>
                      <a:endParaRPr lang="uk-U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0522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Витрати електроенергії для підігріву води, подрібнення  концентратів тощо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720 грн</a:t>
                      </a:r>
                      <a:endParaRPr lang="uk-UA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905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Calibri"/>
                          <a:cs typeface="Times New Roman"/>
                        </a:rPr>
                        <a:t>Вартість ветеринарних послуг</a:t>
                      </a:r>
                      <a:endParaRPr lang="uk-UA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200 грн</a:t>
                      </a:r>
                      <a:endParaRPr lang="uk-UA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Documents and Settings\User\Рабочий стол\4280139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original-134329238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643050"/>
            <a:ext cx="36480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Documents and Settings\User\Рабочий стол\ТЕЛЯТА\korova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85727"/>
            <a:ext cx="4167199" cy="4363765"/>
          </a:xfrm>
          <a:prstGeom prst="rect">
            <a:avLst/>
          </a:prstGeom>
          <a:noFill/>
        </p:spPr>
      </p:pic>
      <p:pic>
        <p:nvPicPr>
          <p:cNvPr id="6" name="Рисунок 5" descr="C:\Documents and Settings\User\Рабочий стол\bull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571744"/>
            <a:ext cx="33670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401468_w_300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3929066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897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C00000"/>
                </a:solidFill>
                <a:latin typeface="Egipet" pitchFamily="2" charset="0"/>
              </a:rPr>
              <a:t>Годувальниця з острова Джерсі</a:t>
            </a:r>
            <a:endParaRPr lang="uk-UA" sz="6600" dirty="0">
              <a:solidFill>
                <a:srgbClr val="C00000"/>
              </a:solidFill>
              <a:latin typeface="Egip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Egipet" pitchFamily="2" charset="0"/>
              </a:rPr>
              <a:t>ДОГЛЯД  ЗА ТВАРИНАМИ -  НЕ ЛИШЕ ПРИБУТОК, </a:t>
            </a:r>
            <a:br>
              <a:rPr lang="uk-UA" dirty="0" smtClean="0">
                <a:solidFill>
                  <a:srgbClr val="C00000"/>
                </a:solidFill>
                <a:latin typeface="Egipet" pitchFamily="2" charset="0"/>
              </a:rPr>
            </a:br>
            <a:r>
              <a:rPr lang="uk-UA" dirty="0" smtClean="0">
                <a:solidFill>
                  <a:srgbClr val="C00000"/>
                </a:solidFill>
                <a:latin typeface="Egipet" pitchFamily="2" charset="0"/>
              </a:rPr>
              <a:t>А Й ЗАДОВОЛЕННЯ! </a:t>
            </a:r>
            <a:br>
              <a:rPr lang="uk-UA" dirty="0" smtClean="0">
                <a:solidFill>
                  <a:srgbClr val="C00000"/>
                </a:solidFill>
                <a:latin typeface="Egipet" pitchFamily="2" charset="0"/>
              </a:rPr>
            </a:br>
            <a:r>
              <a:rPr lang="uk-UA" dirty="0" smtClean="0">
                <a:solidFill>
                  <a:srgbClr val="C00000"/>
                </a:solidFill>
                <a:latin typeface="Egipet" pitchFamily="2" charset="0"/>
              </a:rPr>
              <a:t>СПРОБУЙТЕ!!!</a:t>
            </a:r>
            <a:endParaRPr lang="uk-UA" dirty="0">
              <a:solidFill>
                <a:srgbClr val="C00000"/>
              </a:solidFill>
              <a:latin typeface="Egip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4294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5626121"/>
          </a:xfrm>
        </p:spPr>
        <p:txBody>
          <a:bodyPr/>
          <a:lstStyle/>
          <a:p>
            <a:endParaRPr lang="uk-UA" b="1" dirty="0" smtClean="0">
              <a:latin typeface="Garamond" pitchFamily="18" charset="0"/>
            </a:endParaRPr>
          </a:p>
          <a:p>
            <a:r>
              <a:rPr lang="uk-UA" b="1" dirty="0" smtClean="0">
                <a:latin typeface="Garamond" pitchFamily="18" charset="0"/>
              </a:rPr>
              <a:t>Вважають</a:t>
            </a:r>
            <a:r>
              <a:rPr lang="uk-UA" b="1" dirty="0">
                <a:latin typeface="Garamond" pitchFamily="18" charset="0"/>
              </a:rPr>
              <a:t>, що велика рогата худоба була приручена спочатку в Азії (у районі Північної Індії) близько 9-8 тис. років тому, потім у Європі (близько 6-5 тис. років тому).</a:t>
            </a:r>
          </a:p>
          <a:p>
            <a:r>
              <a:rPr lang="uk-UA" b="1" dirty="0">
                <a:latin typeface="Garamond" pitchFamily="18" charset="0"/>
              </a:rPr>
              <a:t>До XVII ст. в Україні  велику  рогату худобу використовували   лише   як </a:t>
            </a:r>
            <a:r>
              <a:rPr lang="uk-UA" b="1" dirty="0" smtClean="0">
                <a:latin typeface="Garamond" pitchFamily="18" charset="0"/>
              </a:rPr>
              <a:t>тяглову </a:t>
            </a:r>
            <a:r>
              <a:rPr lang="uk-UA" b="1" dirty="0">
                <a:latin typeface="Garamond" pitchFamily="18" charset="0"/>
              </a:rPr>
              <a:t>робочу силу. </a:t>
            </a:r>
          </a:p>
          <a:p>
            <a:endParaRPr lang="uk-UA" b="1" dirty="0">
              <a:latin typeface="Garamond" pitchFamily="18" charset="0"/>
            </a:endParaRPr>
          </a:p>
        </p:txBody>
      </p:sp>
      <p:pic>
        <p:nvPicPr>
          <p:cNvPr id="5" name="Рисунок 4" descr="C:\Documents and Settings\User\Рабочий стол\220px-CowH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00042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x8WhBtZASx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357430"/>
            <a:ext cx="50720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600" b="1" dirty="0" smtClean="0">
                <a:latin typeface="Garamond" pitchFamily="18" charset="0"/>
              </a:rPr>
              <a:t>Згідно </a:t>
            </a:r>
            <a:r>
              <a:rPr lang="uk-UA" sz="3600" b="1" dirty="0">
                <a:latin typeface="Garamond" pitchFamily="18" charset="0"/>
              </a:rPr>
              <a:t>з зоологічною систематикою велику рогату худобу класифікують так: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тип — хордових;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підтип — хребетних;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клас — ссавців;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вид — велика рогата худоба;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ряд — парнокопитних;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підряд — жуйних;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родина — порожнисторогих;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рід — </a:t>
            </a:r>
            <a:r>
              <a:rPr lang="uk-UA" sz="3600" b="1" dirty="0" err="1">
                <a:latin typeface="Garamond" pitchFamily="18" charset="0"/>
              </a:rPr>
              <a:t>бикоподібні</a:t>
            </a:r>
            <a:r>
              <a:rPr lang="uk-UA" sz="3600" b="1" dirty="0">
                <a:latin typeface="Garamond" pitchFamily="18" charset="0"/>
              </a:rPr>
              <a:t>;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>підрід — дика рогата </a:t>
            </a:r>
            <a:r>
              <a:rPr lang="uk-UA" sz="3600" b="1" dirty="0" smtClean="0">
                <a:latin typeface="Garamond" pitchFamily="18" charset="0"/>
              </a:rPr>
              <a:t>худоба 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/>
              <a:t> 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>
                <a:latin typeface="Garamond" pitchFamily="18" charset="0"/>
              </a:rPr>
              <a:t>Кличка  - </a:t>
            </a:r>
            <a:r>
              <a:rPr lang="uk-UA" sz="3600" b="1" i="1" dirty="0" smtClean="0">
                <a:latin typeface="Garamond" pitchFamily="18" charset="0"/>
              </a:rPr>
              <a:t>Рижка 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Вік  - </a:t>
            </a:r>
            <a:r>
              <a:rPr lang="uk-UA" sz="3600" b="1" i="1" dirty="0" smtClean="0">
                <a:latin typeface="Garamond" pitchFamily="18" charset="0"/>
              </a:rPr>
              <a:t>12 </a:t>
            </a:r>
            <a:r>
              <a:rPr lang="uk-UA" sz="3600" b="1" i="1" dirty="0">
                <a:latin typeface="Garamond" pitchFamily="18" charset="0"/>
              </a:rPr>
              <a:t>років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Порода  -  </a:t>
            </a:r>
            <a:r>
              <a:rPr lang="uk-UA" sz="3600" b="1" i="1" dirty="0" err="1" smtClean="0">
                <a:latin typeface="Garamond" pitchFamily="18" charset="0"/>
              </a:rPr>
              <a:t>джерсейська</a:t>
            </a:r>
            <a:r>
              <a:rPr lang="uk-UA" sz="3600" b="1" i="1" dirty="0" smtClean="0">
                <a:latin typeface="Garamond" pitchFamily="18" charset="0"/>
              </a:rPr>
              <a:t> 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Масть  </a:t>
            </a:r>
            <a:r>
              <a:rPr lang="uk-UA" sz="3600" b="1" i="1" dirty="0" smtClean="0">
                <a:latin typeface="Garamond" pitchFamily="18" charset="0"/>
              </a:rPr>
              <a:t>- руда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Вага  -</a:t>
            </a:r>
            <a:r>
              <a:rPr lang="uk-UA" sz="3600" b="1" i="1" dirty="0" smtClean="0">
                <a:latin typeface="Garamond" pitchFamily="18" charset="0"/>
              </a:rPr>
              <a:t>400 </a:t>
            </a:r>
            <a:r>
              <a:rPr lang="uk-UA" sz="3600" b="1" i="1" dirty="0">
                <a:latin typeface="Garamond" pitchFamily="18" charset="0"/>
              </a:rPr>
              <a:t>кг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Вгодованість -  </a:t>
            </a:r>
            <a:r>
              <a:rPr lang="uk-UA" sz="3600" b="1" i="1" dirty="0" smtClean="0">
                <a:latin typeface="Garamond" pitchFamily="18" charset="0"/>
              </a:rPr>
              <a:t>середня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dirty="0"/>
              <a:t>                   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 descr="D:\Photo\корови\Фото-0156.jpg"/>
          <p:cNvPicPr/>
          <p:nvPr/>
        </p:nvPicPr>
        <p:blipFill>
          <a:blip r:embed="rId4"/>
          <a:srcRect t="8090" r="13482" b="43890"/>
          <a:stretch>
            <a:fillRect/>
          </a:stretch>
        </p:blipFill>
        <p:spPr bwMode="auto">
          <a:xfrm>
            <a:off x="1928794" y="1214422"/>
            <a:ext cx="64294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uk-UA" sz="4800" b="1" dirty="0" err="1" smtClean="0">
                <a:solidFill>
                  <a:srgbClr val="C00000"/>
                </a:solidFill>
                <a:latin typeface="Garamond" pitchFamily="18" charset="0"/>
              </a:rPr>
              <a:t>Джерсейська</a:t>
            </a:r>
            <a:r>
              <a:rPr lang="uk-UA" b="1" dirty="0" smtClean="0">
                <a:latin typeface="Garamond" pitchFamily="18" charset="0"/>
              </a:rPr>
              <a:t> - одна  </a:t>
            </a:r>
            <a:r>
              <a:rPr lang="uk-UA" b="1" dirty="0">
                <a:latin typeface="Garamond" pitchFamily="18" charset="0"/>
              </a:rPr>
              <a:t>з найбільш жирномолочних  </a:t>
            </a:r>
            <a:r>
              <a:rPr lang="uk-UA" b="1" dirty="0" smtClean="0">
                <a:latin typeface="Garamond" pitchFamily="18" charset="0"/>
              </a:rPr>
              <a:t>порід  корів. </a:t>
            </a:r>
            <a:r>
              <a:rPr lang="uk-UA" b="1" dirty="0">
                <a:latin typeface="Garamond" pitchFamily="18" charset="0"/>
              </a:rPr>
              <a:t>Виведена в </a:t>
            </a:r>
            <a:r>
              <a:rPr lang="uk-UA" b="1" dirty="0">
                <a:latin typeface="Garamond" pitchFamily="18" charset="0"/>
                <a:hlinkClick r:id="rId4" tooltip="Англія"/>
              </a:rPr>
              <a:t>Англії</a:t>
            </a:r>
            <a:r>
              <a:rPr lang="uk-UA" b="1" dirty="0">
                <a:latin typeface="Garamond" pitchFamily="18" charset="0"/>
              </a:rPr>
              <a:t> на острові </a:t>
            </a:r>
            <a:r>
              <a:rPr lang="uk-UA" b="1" dirty="0">
                <a:latin typeface="Garamond" pitchFamily="18" charset="0"/>
                <a:hlinkClick r:id="rId5" tooltip="Джерсі"/>
              </a:rPr>
              <a:t>Джерсі</a:t>
            </a:r>
            <a:r>
              <a:rPr lang="uk-UA" b="1" dirty="0">
                <a:latin typeface="Garamond" pitchFamily="18" charset="0"/>
              </a:rPr>
              <a:t>. </a:t>
            </a:r>
            <a:r>
              <a:rPr lang="uk-UA" b="1" dirty="0" smtClean="0">
                <a:latin typeface="Garamond" pitchFamily="18" charset="0"/>
              </a:rPr>
              <a:t>Жирність молока сягає  </a:t>
            </a:r>
            <a:r>
              <a:rPr lang="uk-UA" b="1" dirty="0">
                <a:latin typeface="Garamond" pitchFamily="18" charset="0"/>
              </a:rPr>
              <a:t>5,8—6 %. </a:t>
            </a:r>
          </a:p>
        </p:txBody>
      </p:sp>
      <p:pic>
        <p:nvPicPr>
          <p:cNvPr id="4" name="Рисунок 3" descr="Walworth Gate 010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28604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Egipet" pitchFamily="2" charset="0"/>
              </a:rPr>
              <a:t>Випасання  на зеленій масі </a:t>
            </a:r>
            <a:endParaRPr lang="uk-UA" sz="4800" dirty="0">
              <a:solidFill>
                <a:srgbClr val="C00000"/>
              </a:solidFill>
              <a:latin typeface="Egipe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 descr="D:\Photo\корови\Фото-00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285992"/>
            <a:ext cx="536259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korov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00174"/>
            <a:ext cx="52149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6858000"/>
          </a:xfrm>
        </p:spPr>
        <p:txBody>
          <a:bodyPr>
            <a:noAutofit/>
          </a:bodyPr>
          <a:lstStyle/>
          <a:p>
            <a:pPr algn="l"/>
            <a:r>
              <a:rPr lang="uk-UA" sz="1600" dirty="0" smtClean="0"/>
              <a:t>                                  </a:t>
            </a: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>КОРМОВА    БАЗА </a:t>
            </a:r>
            <a:r>
              <a:rPr lang="uk-UA" b="1" dirty="0">
                <a:latin typeface="Garamond" pitchFamily="18" charset="0"/>
              </a:rPr>
              <a:t/>
            </a:r>
            <a:br>
              <a:rPr lang="uk-UA" b="1" dirty="0">
                <a:latin typeface="Garamond" pitchFamily="18" charset="0"/>
              </a:rPr>
            </a:br>
            <a:r>
              <a:rPr lang="uk-UA" sz="3200" b="1" dirty="0">
                <a:latin typeface="Garamond" pitchFamily="18" charset="0"/>
              </a:rPr>
              <a:t>Кількість заготовлених  грубих  </a:t>
            </a:r>
            <a:r>
              <a:rPr lang="uk-UA" sz="3200" b="1" dirty="0" smtClean="0">
                <a:latin typeface="Garamond" pitchFamily="18" charset="0"/>
              </a:rPr>
              <a:t>кормів: </a:t>
            </a:r>
            <a:br>
              <a:rPr lang="uk-UA" sz="3200" b="1" dirty="0" smtClean="0">
                <a:latin typeface="Garamond" pitchFamily="18" charset="0"/>
              </a:rPr>
            </a:br>
            <a:r>
              <a:rPr lang="uk-UA" sz="3200" b="1" dirty="0" smtClean="0">
                <a:latin typeface="Garamond" pitchFamily="18" charset="0"/>
              </a:rPr>
              <a:t>- сіна   12 </a:t>
            </a:r>
            <a:r>
              <a:rPr lang="uk-UA" sz="3200" b="1" dirty="0">
                <a:latin typeface="Garamond" pitchFamily="18" charset="0"/>
              </a:rPr>
              <a:t>ц </a:t>
            </a:r>
            <a:br>
              <a:rPr lang="uk-UA" sz="3200" b="1" dirty="0">
                <a:latin typeface="Garamond" pitchFamily="18" charset="0"/>
              </a:rPr>
            </a:br>
            <a:r>
              <a:rPr lang="uk-UA" sz="3200" b="1" dirty="0" smtClean="0">
                <a:latin typeface="Garamond" pitchFamily="18" charset="0"/>
              </a:rPr>
              <a:t>- соломи  </a:t>
            </a:r>
            <a:r>
              <a:rPr lang="uk-UA" sz="3200" b="1" dirty="0">
                <a:latin typeface="Garamond" pitchFamily="18" charset="0"/>
              </a:rPr>
              <a:t>5 ц</a:t>
            </a:r>
            <a:br>
              <a:rPr lang="uk-UA" sz="3200" b="1" dirty="0">
                <a:latin typeface="Garamond" pitchFamily="18" charset="0"/>
              </a:rPr>
            </a:br>
            <a:r>
              <a:rPr lang="uk-UA" sz="3200" b="1" dirty="0" smtClean="0">
                <a:latin typeface="Garamond" pitchFamily="18" charset="0"/>
              </a:rPr>
              <a:t>- сухих   </a:t>
            </a:r>
            <a:r>
              <a:rPr lang="uk-UA" sz="3200" b="1" dirty="0">
                <a:latin typeface="Garamond" pitchFamily="18" charset="0"/>
              </a:rPr>
              <a:t>стебел  </a:t>
            </a:r>
            <a:r>
              <a:rPr lang="uk-UA" sz="3200" b="1" dirty="0" smtClean="0">
                <a:latin typeface="Garamond" pitchFamily="18" charset="0"/>
              </a:rPr>
              <a:t>кукурудзи  3 </a:t>
            </a:r>
            <a:r>
              <a:rPr lang="uk-UA" sz="3200" b="1" dirty="0">
                <a:latin typeface="Garamond" pitchFamily="18" charset="0"/>
              </a:rPr>
              <a:t>ц</a:t>
            </a:r>
            <a:br>
              <a:rPr lang="uk-UA" sz="3200" b="1" dirty="0">
                <a:latin typeface="Garamond" pitchFamily="18" charset="0"/>
              </a:rPr>
            </a:br>
            <a:r>
              <a:rPr lang="uk-UA" sz="3200" b="1" dirty="0" smtClean="0">
                <a:latin typeface="Garamond" pitchFamily="18" charset="0"/>
              </a:rPr>
              <a:t>-  очерету  2 </a:t>
            </a:r>
            <a:r>
              <a:rPr lang="uk-UA" sz="3200" b="1" dirty="0">
                <a:latin typeface="Garamond" pitchFamily="18" charset="0"/>
              </a:rPr>
              <a:t>ц</a:t>
            </a:r>
            <a:br>
              <a:rPr lang="uk-UA" sz="3200" b="1" dirty="0">
                <a:latin typeface="Garamond" pitchFamily="18" charset="0"/>
              </a:rPr>
            </a:br>
            <a:r>
              <a:rPr lang="uk-UA" sz="3200" b="1" dirty="0" smtClean="0">
                <a:latin typeface="Garamond" pitchFamily="18" charset="0"/>
              </a:rPr>
              <a:t>Кількість  </a:t>
            </a:r>
            <a:r>
              <a:rPr lang="uk-UA" sz="3200" b="1" dirty="0">
                <a:latin typeface="Garamond" pitchFamily="18" charset="0"/>
              </a:rPr>
              <a:t>заготовлених  соковитих   </a:t>
            </a:r>
            <a:r>
              <a:rPr lang="uk-UA" sz="3200" b="1" dirty="0" smtClean="0">
                <a:latin typeface="Garamond" pitchFamily="18" charset="0"/>
              </a:rPr>
              <a:t>кормів:  </a:t>
            </a:r>
            <a:r>
              <a:rPr lang="uk-UA" sz="3200" b="1" dirty="0">
                <a:latin typeface="Garamond" pitchFamily="18" charset="0"/>
              </a:rPr>
              <a:t/>
            </a:r>
            <a:br>
              <a:rPr lang="uk-UA" sz="3200" b="1" dirty="0">
                <a:latin typeface="Garamond" pitchFamily="18" charset="0"/>
              </a:rPr>
            </a:br>
            <a:r>
              <a:rPr lang="uk-UA" sz="3200" b="1" dirty="0">
                <a:latin typeface="Garamond" pitchFamily="18" charset="0"/>
              </a:rPr>
              <a:t>-   кормових   </a:t>
            </a:r>
            <a:r>
              <a:rPr lang="uk-UA" sz="3200" b="1" dirty="0" smtClean="0">
                <a:latin typeface="Garamond" pitchFamily="18" charset="0"/>
              </a:rPr>
              <a:t>буряків  5 </a:t>
            </a:r>
            <a:r>
              <a:rPr lang="uk-UA" sz="3200" b="1" dirty="0">
                <a:latin typeface="Garamond" pitchFamily="18" charset="0"/>
              </a:rPr>
              <a:t>ц</a:t>
            </a:r>
            <a:br>
              <a:rPr lang="uk-UA" sz="3200" b="1" dirty="0">
                <a:latin typeface="Garamond" pitchFamily="18" charset="0"/>
              </a:rPr>
            </a:br>
            <a:r>
              <a:rPr lang="uk-UA" sz="3200" b="1" dirty="0">
                <a:latin typeface="Garamond" pitchFamily="18" charset="0"/>
              </a:rPr>
              <a:t>- </a:t>
            </a:r>
            <a:r>
              <a:rPr lang="uk-UA" sz="3200" b="1" dirty="0" smtClean="0">
                <a:latin typeface="Garamond" pitchFamily="18" charset="0"/>
              </a:rPr>
              <a:t>гарбузів  4 </a:t>
            </a:r>
            <a:r>
              <a:rPr lang="uk-UA" sz="3200" b="1" dirty="0">
                <a:latin typeface="Garamond" pitchFamily="18" charset="0"/>
              </a:rPr>
              <a:t>ц </a:t>
            </a:r>
            <a:br>
              <a:rPr lang="uk-UA" sz="3200" b="1" dirty="0">
                <a:latin typeface="Garamond" pitchFamily="18" charset="0"/>
              </a:rPr>
            </a:br>
            <a:r>
              <a:rPr lang="uk-UA" sz="3200" b="1" dirty="0">
                <a:latin typeface="Garamond" pitchFamily="18" charset="0"/>
              </a:rPr>
              <a:t>- </a:t>
            </a:r>
            <a:r>
              <a:rPr lang="uk-UA" sz="3200" b="1" dirty="0" smtClean="0">
                <a:latin typeface="Garamond" pitchFamily="18" charset="0"/>
              </a:rPr>
              <a:t>жому  9 </a:t>
            </a:r>
            <a:r>
              <a:rPr lang="uk-UA" sz="3200" b="1" dirty="0">
                <a:latin typeface="Garamond" pitchFamily="18" charset="0"/>
              </a:rPr>
              <a:t>т</a:t>
            </a:r>
            <a:br>
              <a:rPr lang="uk-UA" sz="3200" b="1" dirty="0">
                <a:latin typeface="Garamond" pitchFamily="18" charset="0"/>
              </a:rPr>
            </a:br>
            <a:r>
              <a:rPr lang="uk-UA" sz="3200" b="1" dirty="0" smtClean="0">
                <a:latin typeface="Garamond" pitchFamily="18" charset="0"/>
              </a:rPr>
              <a:t>Кількість  </a:t>
            </a:r>
            <a:r>
              <a:rPr lang="uk-UA" sz="3200" b="1" dirty="0">
                <a:latin typeface="Garamond" pitchFamily="18" charset="0"/>
              </a:rPr>
              <a:t>концентратів (дерті) -</a:t>
            </a:r>
            <a:r>
              <a:rPr lang="uk-UA" sz="3200" b="1" dirty="0" smtClean="0">
                <a:latin typeface="Garamond" pitchFamily="18" charset="0"/>
              </a:rPr>
              <a:t>  </a:t>
            </a:r>
            <a:r>
              <a:rPr lang="uk-UA" sz="3200" b="1" dirty="0">
                <a:latin typeface="Garamond" pitchFamily="18" charset="0"/>
              </a:rPr>
              <a:t>2 т</a:t>
            </a:r>
            <a:br>
              <a:rPr lang="uk-UA" sz="3200" b="1" dirty="0">
                <a:latin typeface="Garamond" pitchFamily="18" charset="0"/>
              </a:rPr>
            </a:br>
            <a:endParaRPr lang="uk-UA" sz="32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ШАБЛОНИ\FON-LETO-PREV`YU-1.png"/>
          <p:cNvPicPr>
            <a:picLocks noChangeAspect="1" noChangeArrowheads="1"/>
          </p:cNvPicPr>
          <p:nvPr/>
        </p:nvPicPr>
        <p:blipFill>
          <a:blip r:embed="rId3"/>
          <a:srcRect t="12403"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636907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>        </a:t>
            </a:r>
            <a:r>
              <a:rPr lang="uk-UA" sz="4900" b="1" dirty="0" smtClean="0">
                <a:solidFill>
                  <a:srgbClr val="C00000"/>
                </a:solidFill>
                <a:latin typeface="Egipet" pitchFamily="2" charset="0"/>
              </a:rPr>
              <a:t>Ветеринарне </a:t>
            </a:r>
            <a:r>
              <a:rPr lang="uk-UA" sz="4900" b="1" dirty="0" smtClean="0">
                <a:solidFill>
                  <a:srgbClr val="C00000"/>
                </a:solidFill>
                <a:latin typeface="Egipet" pitchFamily="2" charset="0"/>
              </a:rPr>
              <a:t>обстеження</a:t>
            </a: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> </a:t>
            </a:r>
            <a:r>
              <a:rPr lang="uk-UA" dirty="0" smtClean="0"/>
              <a:t> </a:t>
            </a:r>
            <a:r>
              <a:rPr lang="uk-UA" sz="3600" b="1" dirty="0" smtClean="0">
                <a:latin typeface="Garamond" pitchFamily="18" charset="0"/>
              </a:rPr>
              <a:t>Щеплення </a:t>
            </a:r>
            <a:r>
              <a:rPr lang="uk-UA" sz="3600" b="1" dirty="0">
                <a:latin typeface="Garamond" pitchFamily="18" charset="0"/>
              </a:rPr>
              <a:t>проти сибірської  виразки </a:t>
            </a:r>
            <a:r>
              <a:rPr lang="uk-UA" sz="3600" b="1" dirty="0" smtClean="0">
                <a:latin typeface="Garamond" pitchFamily="18" charset="0"/>
              </a:rPr>
              <a:t> </a:t>
            </a:r>
            <a:r>
              <a:rPr lang="uk-UA" sz="3600" b="1" i="1" dirty="0" smtClean="0">
                <a:latin typeface="Garamond" pitchFamily="18" charset="0"/>
              </a:rPr>
              <a:t> 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  </a:t>
            </a:r>
            <a:r>
              <a:rPr lang="uk-UA" sz="3600" b="1" dirty="0">
                <a:latin typeface="Garamond" pitchFamily="18" charset="0"/>
              </a:rPr>
              <a:t>Дослідження крові на лейкоз </a:t>
            </a:r>
            <a:r>
              <a:rPr lang="uk-UA" sz="3600" b="1" dirty="0" smtClean="0">
                <a:latin typeface="Garamond" pitchFamily="18" charset="0"/>
              </a:rPr>
              <a:t/>
            </a:r>
            <a:br>
              <a:rPr lang="uk-UA" sz="3600" b="1" dirty="0" smtClean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  Дослідження </a:t>
            </a:r>
            <a:r>
              <a:rPr lang="uk-UA" sz="3600" b="1" dirty="0">
                <a:latin typeface="Garamond" pitchFamily="18" charset="0"/>
              </a:rPr>
              <a:t>на туберкульоз </a:t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  Дослідження </a:t>
            </a:r>
            <a:r>
              <a:rPr lang="uk-UA" sz="3600" b="1" dirty="0">
                <a:latin typeface="Garamond" pitchFamily="18" charset="0"/>
              </a:rPr>
              <a:t>на гельмінтоз </a:t>
            </a:r>
            <a:r>
              <a:rPr lang="uk-UA" sz="3600" b="1" dirty="0" smtClean="0">
                <a:latin typeface="Garamond" pitchFamily="18" charset="0"/>
              </a:rPr>
              <a:t/>
            </a:r>
            <a:br>
              <a:rPr lang="uk-UA" sz="3600" b="1" dirty="0" smtClean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 Обробка  </a:t>
            </a:r>
            <a:r>
              <a:rPr lang="uk-UA" sz="3600" b="1" dirty="0">
                <a:latin typeface="Garamond" pitchFamily="18" charset="0"/>
              </a:rPr>
              <a:t>проти  ектопаразитів </a:t>
            </a:r>
            <a:r>
              <a:rPr lang="uk-UA" sz="3600" b="1" dirty="0" smtClean="0">
                <a:latin typeface="Garamond" pitchFamily="18" charset="0"/>
              </a:rPr>
              <a:t> </a:t>
            </a:r>
            <a:br>
              <a:rPr lang="uk-UA" sz="3600" b="1" dirty="0" smtClean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  (</a:t>
            </a:r>
            <a:r>
              <a:rPr lang="uk-UA" sz="3600" b="1" dirty="0">
                <a:latin typeface="Garamond" pitchFamily="18" charset="0"/>
              </a:rPr>
              <a:t>кліщів, оводів, </a:t>
            </a:r>
            <a:r>
              <a:rPr lang="uk-UA" sz="3600" b="1" dirty="0" smtClean="0">
                <a:latin typeface="Garamond" pitchFamily="18" charset="0"/>
              </a:rPr>
              <a:t>мух)</a:t>
            </a:r>
            <a:r>
              <a:rPr lang="uk-UA" sz="3600" b="1" dirty="0">
                <a:latin typeface="Garamond" pitchFamily="18" charset="0"/>
              </a:rPr>
              <a:t/>
            </a:r>
            <a:br>
              <a:rPr lang="uk-UA" sz="3600" b="1" dirty="0">
                <a:latin typeface="Garamond" pitchFamily="18" charset="0"/>
              </a:rPr>
            </a:br>
            <a:r>
              <a:rPr lang="uk-UA" sz="3600" b="1" dirty="0" smtClean="0">
                <a:latin typeface="Garamond" pitchFamily="18" charset="0"/>
              </a:rPr>
              <a:t>  Дослідження  на  </a:t>
            </a:r>
            <a:r>
              <a:rPr lang="uk-UA" sz="3600" b="1" dirty="0">
                <a:latin typeface="Garamond" pitchFamily="18" charset="0"/>
              </a:rPr>
              <a:t>мастит </a:t>
            </a:r>
            <a:r>
              <a:rPr lang="uk-UA" sz="3600" b="1" dirty="0" smtClean="0">
                <a:latin typeface="Garamond" pitchFamily="18" charset="0"/>
              </a:rPr>
              <a:t> </a:t>
            </a:r>
            <a:r>
              <a:rPr lang="uk-UA" sz="3600" dirty="0">
                <a:latin typeface="Garamond" pitchFamily="18" charset="0"/>
              </a:rPr>
              <a:t/>
            </a:r>
            <a:br>
              <a:rPr lang="uk-UA" sz="3600" dirty="0">
                <a:latin typeface="Garamond" pitchFamily="18" charset="0"/>
              </a:rPr>
            </a:br>
            <a:r>
              <a:rPr lang="uk-UA" sz="3600" b="1" dirty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uk-UA" sz="3600" b="1" dirty="0">
                <a:solidFill>
                  <a:srgbClr val="C00000"/>
                </a:solidFill>
                <a:latin typeface="Garamond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>
                <a:solidFill>
                  <a:srgbClr val="C00000"/>
                </a:solidFill>
                <a:latin typeface="Egipet" pitchFamily="2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Egipet" pitchFamily="2" charset="0"/>
              </a:rPr>
            </a:br>
            <a:endParaRPr lang="uk-UA" dirty="0">
              <a:solidFill>
                <a:srgbClr val="C00000"/>
              </a:solidFill>
              <a:latin typeface="Egip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288</Words>
  <Application>Microsoft Office PowerPoint</Application>
  <PresentationFormat>Экран (4:3)</PresentationFormat>
  <Paragraphs>103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                Робота   учениці  3  класу                                                                               Великомедведівського навчально-                                                  виховного комплексу «ЗНЗ І-ІІІ ст. – ДНЗ»                                                 Белоусько Марини Олегівни                                                                     Науковий  керівник                                                                 вчитель початкових класів                                                     Великомедведівського  навчально -                                                         виховного комплексу «ЗНЗ І –ІІІ ст.- ДНЗ»                                                             Мудра Ольга Іванівна    Шепетівка  2017     </vt:lpstr>
      <vt:lpstr>Годувальниця з острова Джерсі</vt:lpstr>
      <vt:lpstr>Слайд 3</vt:lpstr>
      <vt:lpstr>   Згідно з зоологічною систематикою велику рогату худобу класифікують так:  тип — хордових;  підтип — хребетних;  клас — ссавців;  вид — велика рогата худоба;  ряд — парнокопитних;  підряд — жуйних;  родина — порожнисторогих;  рід — бикоподібні;  підрід — дика рогата худоба     </vt:lpstr>
      <vt:lpstr>Кличка  - Рижка  Вік  - 12 років Порода  -  джерсейська  Масть  - руда Вага  -400 кг Вгодованість -  середня                       </vt:lpstr>
      <vt:lpstr>Джерсейська - одна  з найбільш жирномолочних  порід  корів. Виведена в Англії на острові Джерсі. Жирність молока сягає  5,8—6 %. </vt:lpstr>
      <vt:lpstr>Випасання  на зеленій масі </vt:lpstr>
      <vt:lpstr>                                  КОРМОВА    БАЗА  Кількість заготовлених  грубих  кормів:  - сіна   12 ц  - соломи  5 ц - сухих   стебел  кукурудзи  3 ц -  очерету  2 ц Кількість  заготовлених  соковитих   кормів:   -   кормових   буряків  5 ц - гарбузів  4 ц  - жому  9 т Кількість  концентратів (дерті) -  2 т </vt:lpstr>
      <vt:lpstr>             Ветеринарне обстеження   Щеплення проти сибірської  виразки      Дослідження крові на лейкоз    Дослідження на туберкульоз    Дослідження на гельмінтоз   Обробка  проти  ектопаразитів     (кліщів, оводів, мух)   Дослідження  на  мастит         </vt:lpstr>
      <vt:lpstr>Утримання  тварини</vt:lpstr>
      <vt:lpstr>Приготування  цебра (подрібненої кормової суміші)</vt:lpstr>
      <vt:lpstr>Доїння-щоденний процес  </vt:lpstr>
      <vt:lpstr>Середньодобові надої  в залежності від сезону та періоду лактації влітку-  20 л взимку - 10 л до теління - 6 л після теління-  22 л</vt:lpstr>
      <vt:lpstr>Слайд 14</vt:lpstr>
      <vt:lpstr>Слайд 15</vt:lpstr>
      <vt:lpstr>Молодняк  </vt:lpstr>
      <vt:lpstr> </vt:lpstr>
      <vt:lpstr>Витрати на утримання тварини</vt:lpstr>
      <vt:lpstr>Слайд 19</vt:lpstr>
      <vt:lpstr>ДОГЛЯД  ЗА ТВАРИНАМИ -  НЕ ЛИШЕ ПРИБУТОК,  А Й ЗАДОВОЛЕННЯ!  СПРОБУЙТЕ!!!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2016-12-08T19:36:44Z</dcterms:created>
  <dcterms:modified xsi:type="dcterms:W3CDTF">2017-04-12T21:33:44Z</dcterms:modified>
</cp:coreProperties>
</file>