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75" r:id="rId4"/>
    <p:sldId id="259" r:id="rId5"/>
    <p:sldId id="260" r:id="rId6"/>
    <p:sldId id="261" r:id="rId7"/>
    <p:sldId id="262" r:id="rId8"/>
    <p:sldId id="274" r:id="rId9"/>
    <p:sldId id="264" r:id="rId10"/>
    <p:sldId id="256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Зразок № 1</c:v>
                </c:pt>
              </c:strCache>
            </c:strRef>
          </c:tx>
          <c:cat>
            <c:strRef>
              <c:f>Лист1!$B$1:$G$1</c:f>
              <c:strCache>
                <c:ptCount val="6"/>
                <c:pt idx="0">
                  <c:v>Більше 5 мм</c:v>
                </c:pt>
                <c:pt idx="1">
                  <c:v>2 - 5 мм</c:v>
                </c:pt>
                <c:pt idx="2">
                  <c:v>1 - 2 мм</c:v>
                </c:pt>
                <c:pt idx="3">
                  <c:v>0,5 - 1 мм</c:v>
                </c:pt>
                <c:pt idx="4">
                  <c:v>0,2 - 0,5 мм</c:v>
                </c:pt>
                <c:pt idx="5">
                  <c:v>0,063 - 0,2 мм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188.78</c:v>
                </c:pt>
                <c:pt idx="1">
                  <c:v>119.1</c:v>
                </c:pt>
                <c:pt idx="2">
                  <c:v>63.28</c:v>
                </c:pt>
                <c:pt idx="3">
                  <c:v>58.28</c:v>
                </c:pt>
                <c:pt idx="4">
                  <c:v>49.56</c:v>
                </c:pt>
                <c:pt idx="5">
                  <c:v>2.88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A4-466B-894D-49781BA37067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Зразок № 2</c:v>
                </c:pt>
              </c:strCache>
            </c:strRef>
          </c:tx>
          <c:cat>
            <c:strRef>
              <c:f>Лист1!$B$1:$G$1</c:f>
              <c:strCache>
                <c:ptCount val="6"/>
                <c:pt idx="0">
                  <c:v>Більше 5 мм</c:v>
                </c:pt>
                <c:pt idx="1">
                  <c:v>2 - 5 мм</c:v>
                </c:pt>
                <c:pt idx="2">
                  <c:v>1 - 2 мм</c:v>
                </c:pt>
                <c:pt idx="3">
                  <c:v>0,5 - 1 мм</c:v>
                </c:pt>
                <c:pt idx="4">
                  <c:v>0,2 - 0,5 мм</c:v>
                </c:pt>
                <c:pt idx="5">
                  <c:v>0,063 - 0,2 мм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102.71000000000001</c:v>
                </c:pt>
                <c:pt idx="1">
                  <c:v>162.82000000000002</c:v>
                </c:pt>
                <c:pt idx="2">
                  <c:v>124.39</c:v>
                </c:pt>
                <c:pt idx="3">
                  <c:v>79.319999999999993</c:v>
                </c:pt>
                <c:pt idx="4">
                  <c:v>25.88</c:v>
                </c:pt>
                <c:pt idx="5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A4-466B-894D-49781BA37067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Зразок № 3</c:v>
                </c:pt>
              </c:strCache>
            </c:strRef>
          </c:tx>
          <c:cat>
            <c:strRef>
              <c:f>Лист1!$B$1:$G$1</c:f>
              <c:strCache>
                <c:ptCount val="6"/>
                <c:pt idx="0">
                  <c:v>Більше 5 мм</c:v>
                </c:pt>
                <c:pt idx="1">
                  <c:v>2 - 5 мм</c:v>
                </c:pt>
                <c:pt idx="2">
                  <c:v>1 - 2 мм</c:v>
                </c:pt>
                <c:pt idx="3">
                  <c:v>0,5 - 1 мм</c:v>
                </c:pt>
                <c:pt idx="4">
                  <c:v>0,2 - 0,5 мм</c:v>
                </c:pt>
                <c:pt idx="5">
                  <c:v>0,063 - 0,2 мм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61</c:v>
                </c:pt>
                <c:pt idx="1">
                  <c:v>98.25</c:v>
                </c:pt>
                <c:pt idx="2">
                  <c:v>94.11999999999999</c:v>
                </c:pt>
                <c:pt idx="3">
                  <c:v>115.54</c:v>
                </c:pt>
                <c:pt idx="4">
                  <c:v>103.89</c:v>
                </c:pt>
                <c:pt idx="5">
                  <c:v>27.2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A4-466B-894D-49781BA37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520704"/>
        <c:axId val="106210048"/>
      </c:lineChart>
      <c:catAx>
        <c:axId val="104520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6210048"/>
        <c:crosses val="autoZero"/>
        <c:auto val="1"/>
        <c:lblAlgn val="ctr"/>
        <c:lblOffset val="100"/>
        <c:noMultiLvlLbl val="0"/>
      </c:catAx>
      <c:valAx>
        <c:axId val="106210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5207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Зразок №1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Кислотність, рН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8E-47D6-9E90-E7CAF138E3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Зразок №2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Кислотність, рН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8E-47D6-9E90-E7CAF138E34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Зразок №3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Кислотність, рН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8E-47D6-9E90-E7CAF138E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9150080"/>
        <c:axId val="125641088"/>
        <c:axId val="0"/>
      </c:bar3DChart>
      <c:catAx>
        <c:axId val="119150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125641088"/>
        <c:crosses val="autoZero"/>
        <c:auto val="1"/>
        <c:lblAlgn val="ctr"/>
        <c:lblOffset val="100"/>
        <c:noMultiLvlLbl val="0"/>
      </c:catAx>
      <c:valAx>
        <c:axId val="125641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1500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A7510-29A1-400F-8C3F-1513C78E869B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63CF4-D2A3-413E-BF32-D8AC188D99A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63CF4-D2A3-413E-BF32-D8AC188D99A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63CF4-D2A3-413E-BF32-D8AC188D99A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63CF4-D2A3-413E-BF32-D8AC188D99A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63CF4-D2A3-413E-BF32-D8AC188D99A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63CF4-D2A3-413E-BF32-D8AC188D99A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63CF4-D2A3-413E-BF32-D8AC188D99A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63CF4-D2A3-413E-BF32-D8AC188D99A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63CF4-D2A3-413E-BF32-D8AC188D99A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63CF4-D2A3-413E-BF32-D8AC188D99A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63CF4-D2A3-413E-BF32-D8AC188D99A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8A4A-4055-4FDF-843A-9B1562485171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3A05-05A3-4DC0-A2AB-AF811459A82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8A4A-4055-4FDF-843A-9B1562485171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3A05-05A3-4DC0-A2AB-AF811459A82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8A4A-4055-4FDF-843A-9B1562485171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3A05-05A3-4DC0-A2AB-AF811459A82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8A4A-4055-4FDF-843A-9B1562485171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3A05-05A3-4DC0-A2AB-AF811459A82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8A4A-4055-4FDF-843A-9B1562485171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3A05-05A3-4DC0-A2AB-AF811459A82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8A4A-4055-4FDF-843A-9B1562485171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3A05-05A3-4DC0-A2AB-AF811459A82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8A4A-4055-4FDF-843A-9B1562485171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3A05-05A3-4DC0-A2AB-AF811459A82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8A4A-4055-4FDF-843A-9B1562485171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3A05-05A3-4DC0-A2AB-AF811459A82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8A4A-4055-4FDF-843A-9B1562485171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3A05-05A3-4DC0-A2AB-AF811459A82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8A4A-4055-4FDF-843A-9B1562485171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3A05-05A3-4DC0-A2AB-AF811459A82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8A4A-4055-4FDF-843A-9B1562485171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3A05-05A3-4DC0-A2AB-AF811459A82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8A4A-4055-4FDF-843A-9B1562485171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E3A05-05A3-4DC0-A2AB-AF811459A82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13142" y="357166"/>
            <a:ext cx="8305800" cy="1981200"/>
          </a:xfrm>
        </p:spPr>
        <p:txBody>
          <a:bodyPr>
            <a:normAutofit/>
          </a:bodyPr>
          <a:lstStyle/>
          <a:p>
            <a:r>
              <a:rPr lang="uk-UA" sz="5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Вплив смітників на якість і структуру ґрунту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2636912"/>
            <a:ext cx="6400800" cy="31677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pPr>
              <a:lnSpc>
                <a:spcPct val="150000"/>
              </a:lnSpc>
            </a:pPr>
            <a:r>
              <a:rPr lang="ru-RU" sz="1800" b="1" i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Титар</a:t>
            </a:r>
            <a:r>
              <a:rPr lang="ru-RU" sz="18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Сергій</a:t>
            </a:r>
            <a:r>
              <a:rPr lang="ru-RU" sz="18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Дмитрович</a:t>
            </a:r>
            <a:endParaRPr lang="en-US" sz="1800" b="1" i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sz="1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1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1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Ольгинської</a:t>
            </a:r>
            <a:r>
              <a:rPr lang="ru-RU" sz="1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ЗОШ І-ІІІ ст.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ru-RU" sz="1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т.Ольгинка,  </a:t>
            </a:r>
            <a:r>
              <a:rPr lang="ru-RU" sz="1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Волноваський</a:t>
            </a:r>
            <a:r>
              <a:rPr lang="ru-RU" sz="1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район,</a:t>
            </a:r>
          </a:p>
          <a:p>
            <a:pPr>
              <a:lnSpc>
                <a:spcPct val="150000"/>
              </a:lnSpc>
            </a:pPr>
            <a:r>
              <a:rPr lang="ru-RU" sz="1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Донецька</a:t>
            </a:r>
            <a:r>
              <a:rPr lang="ru-RU" sz="1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обл.</a:t>
            </a:r>
          </a:p>
          <a:p>
            <a:pPr>
              <a:lnSpc>
                <a:spcPct val="150000"/>
              </a:lnSpc>
            </a:pPr>
            <a:r>
              <a:rPr lang="ru-RU" sz="1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Науковий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18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Писаренко </a:t>
            </a:r>
            <a:r>
              <a:rPr lang="ru-RU" sz="1800" b="1" i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Віра</a:t>
            </a:r>
            <a:r>
              <a:rPr lang="ru-RU" sz="18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Анатолівна</a:t>
            </a:r>
            <a:endParaRPr lang="ru-RU" sz="1800" b="1" i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біології</a:t>
            </a:r>
            <a:endParaRPr lang="ru-RU" sz="1800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900" dirty="0"/>
          </a:p>
        </p:txBody>
      </p:sp>
      <p:pic>
        <p:nvPicPr>
          <p:cNvPr id="10" name="Picture 2" descr="F:\Camera\IMG_20161211_145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7504" y="2708920"/>
            <a:ext cx="4357718" cy="3268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1293270"/>
            <a:ext cx="9144000" cy="407994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uk-UA" sz="9600" b="1" u="none" strike="noStrike" kern="1200" normalizeH="0" baseline="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Дякую</a:t>
            </a:r>
          </a:p>
          <a:p>
            <a:pPr lvl="0" algn="ctr">
              <a:spcBef>
                <a:spcPct val="0"/>
              </a:spcBef>
            </a:pPr>
            <a:r>
              <a:rPr kumimoji="0" lang="uk-UA" sz="9600" b="1" u="none" strike="noStrike" kern="1200" normalizeH="0" baseline="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 увагу.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089iytfg.png"/>
          <p:cNvPicPr>
            <a:picLocks noChangeAspect="1"/>
          </p:cNvPicPr>
          <p:nvPr/>
        </p:nvPicPr>
        <p:blipFill>
          <a:blip r:embed="rId3" cstate="print"/>
          <a:srcRect b="82408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Группа 8"/>
          <p:cNvGrpSpPr/>
          <p:nvPr/>
        </p:nvGrpSpPr>
        <p:grpSpPr>
          <a:xfrm>
            <a:off x="5148065" y="1484784"/>
            <a:ext cx="3995935" cy="4680520"/>
            <a:chOff x="4825154" y="1338070"/>
            <a:chExt cx="4215729" cy="4827234"/>
          </a:xfrm>
        </p:grpSpPr>
        <p:pic>
          <p:nvPicPr>
            <p:cNvPr id="3" name="Picture 6" descr="F:\2016-12-09_09213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4197455"/>
              <a:ext cx="3063284" cy="19678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" name="Picture 7" descr="F:\2016-12-09_09221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00015" y="1338070"/>
              <a:ext cx="2340868" cy="259531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Picture 8" descr="F:\2016-12-09_092225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25154" y="1412335"/>
              <a:ext cx="1724025" cy="20764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2" descr="C:\Users\Вчитель\Pictures\2016-12-16 фото\фото 00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56935" y="2971903"/>
              <a:ext cx="2864842" cy="1804672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0" y="69134"/>
            <a:ext cx="9144000" cy="9115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normalizeH="0" baseline="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Мета та завдання дослідження</a:t>
            </a: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268760"/>
            <a:ext cx="51480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Актуальність теми</a:t>
            </a:r>
            <a:endParaRPr kumimoji="0" lang="uk-UA" sz="16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Забруднення людиною ґрунту - це одна з найголовніших проблем сучасної екології та природокористування, яка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особливо загострилася в другій половині ХХ століття та на початку ХХІ.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708920"/>
            <a:ext cx="58681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 досліджень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Оцінка механічного складу  та екологічного стану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ґрунтів на  різних ділянках території смт. Ольгинка.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 дослідження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Вплив смітників на якість та структуру ґрунтів селища.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Об’єкт досліджень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Зразки ґрунту з різних ділянок території смт. Ольгинка.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Дослідницькі завдання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провести гранулометричний аналіз відібраних  зразків  грунту;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охарактеризувати біологічний стан цих  ґрунтів;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визначити кислотність зразків.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uk-UA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проаналізувати екологічний стан ґрунтів смт. Ольгинка.</a:t>
            </a:r>
            <a:endParaRPr lang="uk-UA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089iytfg.png"/>
          <p:cNvPicPr>
            <a:picLocks noChangeAspect="1"/>
          </p:cNvPicPr>
          <p:nvPr/>
        </p:nvPicPr>
        <p:blipFill>
          <a:blip r:embed="rId3" cstate="print"/>
          <a:srcRect b="82408"/>
          <a:stretch>
            <a:fillRect/>
          </a:stretch>
        </p:blipFill>
        <p:spPr>
          <a:xfrm>
            <a:off x="0" y="-27384"/>
            <a:ext cx="9144000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69134"/>
            <a:ext cx="9144000" cy="91159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uk-UA" sz="4400" b="1" u="none" strike="noStrike" kern="120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79512" y="1340768"/>
            <a:ext cx="8712968" cy="5040560"/>
            <a:chOff x="144016" y="1340768"/>
            <a:chExt cx="8784656" cy="4320240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6048672" y="1340768"/>
              <a:ext cx="2880000" cy="4320240"/>
              <a:chOff x="6012160" y="1340768"/>
              <a:chExt cx="2880000" cy="4320240"/>
            </a:xfrm>
          </p:grpSpPr>
          <p:pic>
            <p:nvPicPr>
              <p:cNvPr id="51204" name="Picture 4" descr="I:\Camera\IMG_20161211_153758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012160" y="1340768"/>
                <a:ext cx="2880000" cy="2160000"/>
              </a:xfrm>
              <a:prstGeom prst="rect">
                <a:avLst/>
              </a:prstGeom>
              <a:noFill/>
            </p:spPr>
          </p:pic>
          <p:pic>
            <p:nvPicPr>
              <p:cNvPr id="51205" name="Picture 5" descr="I:\Camera\IMG_20161022_113157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012160" y="3501008"/>
                <a:ext cx="2880000" cy="2160000"/>
              </a:xfrm>
              <a:prstGeom prst="rect">
                <a:avLst/>
              </a:prstGeom>
              <a:noFill/>
            </p:spPr>
          </p:pic>
        </p:grpSp>
        <p:grpSp>
          <p:nvGrpSpPr>
            <p:cNvPr id="17" name="Группа 16"/>
            <p:cNvGrpSpPr/>
            <p:nvPr/>
          </p:nvGrpSpPr>
          <p:grpSpPr>
            <a:xfrm>
              <a:off x="3096344" y="1340768"/>
              <a:ext cx="2880000" cy="4320240"/>
              <a:chOff x="3059832" y="1340768"/>
              <a:chExt cx="2880000" cy="4320240"/>
            </a:xfrm>
          </p:grpSpPr>
          <p:pic>
            <p:nvPicPr>
              <p:cNvPr id="51202" name="Picture 2" descr="I:\Camera\IMG_20161211_150352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059832" y="1340768"/>
                <a:ext cx="2880000" cy="2160000"/>
              </a:xfrm>
              <a:prstGeom prst="rect">
                <a:avLst/>
              </a:prstGeom>
              <a:noFill/>
            </p:spPr>
          </p:pic>
          <p:pic>
            <p:nvPicPr>
              <p:cNvPr id="51210" name="Picture 10" descr="I:\Camera\IMG_20161022_113219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059832" y="3501008"/>
                <a:ext cx="2880000" cy="2160000"/>
              </a:xfrm>
              <a:prstGeom prst="rect">
                <a:avLst/>
              </a:prstGeom>
              <a:noFill/>
            </p:spPr>
          </p:pic>
        </p:grpSp>
        <p:grpSp>
          <p:nvGrpSpPr>
            <p:cNvPr id="21" name="Группа 20"/>
            <p:cNvGrpSpPr/>
            <p:nvPr/>
          </p:nvGrpSpPr>
          <p:grpSpPr>
            <a:xfrm>
              <a:off x="144016" y="1359786"/>
              <a:ext cx="2885926" cy="4271498"/>
              <a:chOff x="144016" y="1359786"/>
              <a:chExt cx="2885926" cy="4271498"/>
            </a:xfrm>
          </p:grpSpPr>
          <p:pic>
            <p:nvPicPr>
              <p:cNvPr id="51203" name="Picture 3" descr="I:\Camera\IMG_20161211_145324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44016" y="1359786"/>
                <a:ext cx="2880000" cy="2160000"/>
              </a:xfrm>
              <a:prstGeom prst="rect">
                <a:avLst/>
              </a:prstGeom>
              <a:noFill/>
            </p:spPr>
          </p:pic>
          <p:pic>
            <p:nvPicPr>
              <p:cNvPr id="20" name="Picture 9" descr="I:\Camera\IMG_20161022_113240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9942" y="3471284"/>
                <a:ext cx="2880000" cy="2160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Заголовок 1"/>
          <p:cNvSpPr txBox="1">
            <a:spLocks/>
          </p:cNvSpPr>
          <p:nvPr/>
        </p:nvSpPr>
        <p:spPr>
          <a:xfrm>
            <a:off x="152400" y="221534"/>
            <a:ext cx="9144000" cy="9115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normalizeH="0" baseline="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Об’єкт дослідження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089iytfg.png"/>
          <p:cNvPicPr>
            <a:picLocks noChangeAspect="1"/>
          </p:cNvPicPr>
          <p:nvPr/>
        </p:nvPicPr>
        <p:blipFill>
          <a:blip r:embed="rId3" cstate="print"/>
          <a:srcRect b="82408"/>
          <a:stretch>
            <a:fillRect/>
          </a:stretch>
        </p:blipFill>
        <p:spPr>
          <a:xfrm>
            <a:off x="0" y="-27384"/>
            <a:ext cx="9144000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69134"/>
            <a:ext cx="9144000" cy="91159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uk-UA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Гранулометричний аналіз ґрунту</a:t>
            </a:r>
            <a:endParaRPr kumimoji="0" lang="uk-UA" sz="4400" b="1" u="none" strike="noStrike" kern="120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012572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Механічний склад грунту зумовлює окисно-відновні умови, величину ємності вбирання, перерозподіл у ґрунті зольних елементів, накопичення гумусу тощо. Інтенсивність багатьох ґрунтотворних процесів залежить від гранскладу: на піщаних породах вона незначна, на суглинкових – досить висока. Від гранскладу залежать умови укорінення фітоценозу та чисельність риючої фауни, а також спосіб обробки ґрунту, строки польових робіт, норми добрив, розміщення сільськогосподарських культур. 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Camera\IMG_20161022_1143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17032"/>
            <a:ext cx="3840001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F:\Camera\IMG_20161022_1217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86190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089iytfg.png"/>
          <p:cNvPicPr>
            <a:picLocks noChangeAspect="1"/>
          </p:cNvPicPr>
          <p:nvPr/>
        </p:nvPicPr>
        <p:blipFill>
          <a:blip r:embed="rId3" cstate="print"/>
          <a:srcRect b="82408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69134"/>
            <a:ext cx="9144000" cy="91159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uk-UA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Гранулометричний аналіз ґрунту</a:t>
            </a:r>
            <a:endParaRPr kumimoji="0" lang="uk-UA" sz="4400" b="1" u="none" strike="noStrike" kern="120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49622" y="3284984"/>
          <a:ext cx="8786874" cy="1544273"/>
        </p:xfrm>
        <a:graphic>
          <a:graphicData uri="http://schemas.openxmlformats.org/drawingml/2006/table">
            <a:tbl>
              <a:tblPr/>
              <a:tblGrid>
                <a:gridCol w="1464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49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49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7000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 Розсівання ґрунту, % по фракціям </a:t>
                      </a:r>
                      <a:endParaRPr lang="uk-UA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Більше 5мм 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2-5мм 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1-2мм 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0,5-1мм 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0,2-0,5мм 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0,63-0,2мм 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20,54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32,56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24,88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15,86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5,18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2,20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025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Розсівання ґрунту,</a:t>
                      </a:r>
                      <a:r>
                        <a:rPr lang="uk-UA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в грамах</a:t>
                      </a:r>
                      <a:endParaRPr lang="uk-UA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102,71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162,82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124,39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79,32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25,88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11,0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49050" y="1420774"/>
          <a:ext cx="8715438" cy="1549128"/>
        </p:xfrm>
        <a:graphic>
          <a:graphicData uri="http://schemas.openxmlformats.org/drawingml/2006/table">
            <a:tbl>
              <a:tblPr/>
              <a:tblGrid>
                <a:gridCol w="1452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3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3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30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1267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 Розсівання ґрунту, % по фракціям </a:t>
                      </a:r>
                      <a:endParaRPr lang="uk-UA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Більше 5мм 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2-5мм 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1-2мм 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0,5-1мм 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0,2-0,5мм 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0,63-0,2мм 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39,76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23,82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12,66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11,66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9,90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0,98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267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Розсівання ґрунту,</a:t>
                      </a:r>
                      <a:r>
                        <a:rPr lang="uk-UA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в грамах</a:t>
                      </a:r>
                      <a:endParaRPr lang="uk-UA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198,78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119,10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63,28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58,28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49,56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4,88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4653136"/>
            <a:ext cx="4537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Зразок №3 (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навішування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ґрунту -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500г)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49622" y="5085184"/>
          <a:ext cx="8786874" cy="1685384"/>
        </p:xfrm>
        <a:graphic>
          <a:graphicData uri="http://schemas.openxmlformats.org/drawingml/2006/table">
            <a:tbl>
              <a:tblPr/>
              <a:tblGrid>
                <a:gridCol w="1464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4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4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500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 Розсівання ґрунту, % по фракціям </a:t>
                      </a:r>
                      <a:endParaRPr lang="uk-UA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Більше 5мм 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2-5мм 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1-2мм 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0,5-1мм 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0,2-0,5мм 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0,63-0,2мм 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12,2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19,65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18,82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23,11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20,78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5,44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01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Розсівання ґрунту,</a:t>
                      </a:r>
                      <a:r>
                        <a:rPr lang="uk-UA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в грамах</a:t>
                      </a:r>
                      <a:endParaRPr lang="uk-UA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61,0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98,25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94,12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115,54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103,89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27,20</a:t>
                      </a:r>
                    </a:p>
                  </a:txBody>
                  <a:tcPr marL="66928" marR="669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52400" y="2772217"/>
            <a:ext cx="4537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Зразок №2 (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навішування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ґрунту -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500г)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961564"/>
            <a:ext cx="4537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Зразок №1 (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навішування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ґрунту -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500г)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089iytfg.png"/>
          <p:cNvPicPr>
            <a:picLocks noChangeAspect="1"/>
          </p:cNvPicPr>
          <p:nvPr/>
        </p:nvPicPr>
        <p:blipFill>
          <a:blip r:embed="rId3" cstate="print"/>
          <a:srcRect b="82408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-171400"/>
            <a:ext cx="9144000" cy="91159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uk-UA" sz="4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Діаграма гранулометричного методу </a:t>
            </a:r>
            <a:r>
              <a:rPr lang="uk-UA" sz="4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фракціям</a:t>
            </a:r>
            <a:endParaRPr kumimoji="0" lang="uk-UA" sz="4000" b="1" u="none" strike="noStrike" kern="120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51520" y="1397000"/>
          <a:ext cx="8640960" cy="412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089iytfg.png"/>
          <p:cNvPicPr>
            <a:picLocks noChangeAspect="1"/>
          </p:cNvPicPr>
          <p:nvPr/>
        </p:nvPicPr>
        <p:blipFill>
          <a:blip r:embed="rId3" cstate="print"/>
          <a:srcRect b="82408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69134"/>
            <a:ext cx="9144000" cy="91159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uk-UA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Визначення кислотності ґрунту</a:t>
            </a:r>
            <a:endParaRPr kumimoji="0" lang="uk-UA" sz="4400" b="1" u="none" strike="noStrike" kern="120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2" descr="F:\Camera\IMG_20161201_1315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501" y="2996952"/>
            <a:ext cx="2625347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F:\Camera\IMG_20161201_1315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4758" y="1296120"/>
            <a:ext cx="2301738" cy="3068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I:\Camera\IMG_20161207_1134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636912"/>
            <a:ext cx="2871392" cy="2153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560" y="1556792"/>
          <a:ext cx="5760641" cy="856104"/>
        </p:xfrm>
        <a:graphic>
          <a:graphicData uri="http://schemas.openxmlformats.org/drawingml/2006/table">
            <a:tbl>
              <a:tblPr/>
              <a:tblGrid>
                <a:gridCol w="1574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052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Зразки </a:t>
                      </a:r>
                      <a:endParaRPr lang="uk-UA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Зразок№1</a:t>
                      </a:r>
                      <a:endParaRPr lang="uk-UA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Зразок№2</a:t>
                      </a:r>
                      <a:endParaRPr lang="uk-UA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Зразок№3</a:t>
                      </a:r>
                      <a:endParaRPr lang="uk-UA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052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Кислотність, </a:t>
                      </a:r>
                      <a:r>
                        <a:rPr lang="uk-UA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рН</a:t>
                      </a:r>
                      <a:endParaRPr lang="uk-UA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4,5</a:t>
                      </a:r>
                      <a:endParaRPr lang="uk-UA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6,0-6,5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6,5-7,0</a:t>
                      </a:r>
                      <a:endParaRPr lang="uk-UA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644008" y="4653136"/>
          <a:ext cx="4344144" cy="220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Вчитель\Desktop\Новая папка\bebras2016_all\1809_kukolki_na_gryad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65104"/>
            <a:ext cx="2088232" cy="1988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p089iytfg.png"/>
          <p:cNvPicPr>
            <a:picLocks noChangeAspect="1"/>
          </p:cNvPicPr>
          <p:nvPr/>
        </p:nvPicPr>
        <p:blipFill>
          <a:blip r:embed="rId4" cstate="print"/>
          <a:srcRect b="82408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69134"/>
            <a:ext cx="9144000" cy="91159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uk-UA" sz="4400" b="1" u="none" strike="noStrike" kern="1200" normalizeH="0" baseline="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Біологічний метод дослідження</a:t>
            </a:r>
          </a:p>
        </p:txBody>
      </p:sp>
      <p:pic>
        <p:nvPicPr>
          <p:cNvPr id="12" name="Рисунок 11" descr="Картинки по запросу лялечки мух у грунті"/>
          <p:cNvPicPr/>
          <p:nvPr/>
        </p:nvPicPr>
        <p:blipFill>
          <a:blip r:embed="rId5" cstate="print"/>
          <a:srcRect l="11504" r="29331"/>
          <a:stretch>
            <a:fillRect/>
          </a:stretch>
        </p:blipFill>
        <p:spPr bwMode="auto">
          <a:xfrm>
            <a:off x="3059832" y="4509120"/>
            <a:ext cx="2592288" cy="1953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51520" y="1196752"/>
          <a:ext cx="8568951" cy="2921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1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Санітарні норми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Результати дослідження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 rowSpan="2">
                  <a:txBody>
                    <a:bodyPr/>
                    <a:lstStyle/>
                    <a:p>
                      <a:pPr algn="l"/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Ґрунти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Число личинок та лялечок мух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Число личинок та лялечок мух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Зразок №1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Зразок №2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Зразок №3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Чистий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Мало забруднений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Одиниці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Забруднений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10-25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Сильно забруднений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Рисунок 9" descr="Картинки по запросу лялечки мух у грунті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5013176"/>
            <a:ext cx="271602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089iytfg.png"/>
          <p:cNvPicPr>
            <a:picLocks noChangeAspect="1"/>
          </p:cNvPicPr>
          <p:nvPr/>
        </p:nvPicPr>
        <p:blipFill>
          <a:blip r:embed="rId3" cstate="print"/>
          <a:srcRect b="82408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69134"/>
            <a:ext cx="9144000" cy="91159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uk-UA" sz="4400" b="1" u="none" strike="noStrike" kern="1200" normalizeH="0" baseline="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Висновки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1359694"/>
            <a:ext cx="8496944" cy="521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результаті проведеної роботи було доведено, що:</a:t>
            </a:r>
            <a:endParaRPr kumimoji="0" lang="uk-UA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6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гранулометрична структура грунту смітників суттєво змінилася, а саме збільшилася фракція розміром  </a:t>
            </a:r>
            <a:r>
              <a:rPr kumimoji="0" lang="uk-UA" sz="160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3мм    </a:t>
            </a:r>
            <a:r>
              <a:rPr kumimoji="0" lang="uk-UA" sz="16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зменшилася фракція 0,01мм, а ґрунти, збагачені фракціями великого розміру   характеризуються низькою поглинальною здатністю. Менша поглинальна здатність легких ґрунтів обумовлює понижену їх буферність і більш швидке їх підкислення;</a:t>
            </a:r>
            <a:endParaRPr kumimoji="0" lang="uk-UA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16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санітарна оцінка грунту смітників показала, що ступень забруднення грунту дуже високий. Біологічне забруднення пов'язане із розмноженням, а також розкладанням у </a:t>
            </a:r>
            <a:r>
              <a:rPr kumimoji="0" lang="uk-UA" sz="16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грунті</a:t>
            </a:r>
            <a:r>
              <a:rPr kumimoji="0" lang="uk-UA" sz="16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організмів, небезпечних для людини</a:t>
            </a:r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uk-UA" sz="16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імічні показники якості грунту   показали, що кислотність грунту значно підвищилась </a:t>
            </a:r>
            <a:r>
              <a:rPr kumimoji="0" lang="uk-UA" sz="160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</a:t>
            </a:r>
            <a:r>
              <a:rPr kumimoji="0" lang="uk-UA" sz="16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=4,5</a:t>
            </a:r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uk-UA" sz="1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uk-UA" sz="16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аким чином, усі наявні види забруднень, які б вони не були, залишають відбиток на стані здоров'я людей, тварин, на розвитку організмів і цим підкреслюють небезпеку забруднення.</a:t>
            </a:r>
            <a:endParaRPr kumimoji="0" lang="uk-UA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cfc2bb8f1fde53e78872822891dd7a848965fc"/>
  <p:tag name="ISPRING_SCORM_RATE_SLIDES" val="1"/>
  <p:tag name="ISPRING_SCORM_RATE_QUIZZES" val="0"/>
  <p:tag name="ISPRING_SCORM_PASSING_SCORE" val="100.000000000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491</Words>
  <Application>Microsoft Office PowerPoint</Application>
  <PresentationFormat>Екран (4:3)</PresentationFormat>
  <Paragraphs>152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Вплив смітників на якість і структуру ґрунту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PC</dc:creator>
  <cp:lastModifiedBy>Дмитро Титар</cp:lastModifiedBy>
  <cp:revision>31</cp:revision>
  <dcterms:created xsi:type="dcterms:W3CDTF">2014-04-08T13:41:13Z</dcterms:created>
  <dcterms:modified xsi:type="dcterms:W3CDTF">2017-04-07T10:01:47Z</dcterms:modified>
</cp:coreProperties>
</file>