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4" r:id="rId2"/>
    <p:sldId id="286" r:id="rId3"/>
    <p:sldId id="287" r:id="rId4"/>
    <p:sldId id="288" r:id="rId5"/>
    <p:sldId id="28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8" r:id="rId14"/>
    <p:sldId id="277" r:id="rId15"/>
    <p:sldId id="290" r:id="rId16"/>
    <p:sldId id="283" r:id="rId17"/>
    <p:sldId id="29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66FF66"/>
    <a:srgbClr val="33CCCC"/>
    <a:srgbClr val="969696"/>
    <a:srgbClr val="704E2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595" autoAdjust="0"/>
  </p:normalViewPr>
  <p:slideViewPr>
    <p:cSldViewPr>
      <p:cViewPr varScale="1">
        <p:scale>
          <a:sx n="71" d="100"/>
          <a:sy n="71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Лист1!$A$1:$A$7</c:f>
              <c:strCache>
                <c:ptCount val="7"/>
                <c:pt idx="0">
                  <c:v>Залізо</c:v>
                </c:pt>
                <c:pt idx="1">
                  <c:v>Нікель</c:v>
                </c:pt>
                <c:pt idx="2">
                  <c:v>Свинець</c:v>
                </c:pt>
                <c:pt idx="3">
                  <c:v>Мідь</c:v>
                </c:pt>
                <c:pt idx="4">
                  <c:v>Кадмій</c:v>
                </c:pt>
                <c:pt idx="5">
                  <c:v>Хром</c:v>
                </c:pt>
                <c:pt idx="6">
                  <c:v>Марганець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1.2</c:v>
                </c:pt>
                <c:pt idx="1">
                  <c:v>7.52</c:v>
                </c:pt>
                <c:pt idx="2">
                  <c:v>0.04</c:v>
                </c:pt>
                <c:pt idx="3">
                  <c:v>1.56</c:v>
                </c:pt>
                <c:pt idx="4">
                  <c:v>0.03</c:v>
                </c:pt>
                <c:pt idx="5">
                  <c:v>6.0000000000000001E-3</c:v>
                </c:pt>
                <c:pt idx="6">
                  <c:v>167.69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Лист1!$A$1:$A$13</c:f>
              <c:strCache>
                <c:ptCount val="13"/>
                <c:pt idx="0">
                  <c:v>БСК-5</c:v>
                </c:pt>
                <c:pt idx="1">
                  <c:v>БСК-20</c:v>
                </c:pt>
                <c:pt idx="2">
                  <c:v>Окисність</c:v>
                </c:pt>
                <c:pt idx="3">
                  <c:v>ХСК</c:v>
                </c:pt>
                <c:pt idx="4">
                  <c:v>Залізо</c:v>
                </c:pt>
                <c:pt idx="5">
                  <c:v>Хлориди</c:v>
                </c:pt>
                <c:pt idx="6">
                  <c:v>Сульфати</c:v>
                </c:pt>
                <c:pt idx="7">
                  <c:v>Аміак</c:v>
                </c:pt>
                <c:pt idx="8">
                  <c:v>Нітрити</c:v>
                </c:pt>
                <c:pt idx="9">
                  <c:v>Нітрати</c:v>
                </c:pt>
                <c:pt idx="10">
                  <c:v>СПАР</c:v>
                </c:pt>
                <c:pt idx="11">
                  <c:v>Нафтопродукти</c:v>
                </c:pt>
                <c:pt idx="12">
                  <c:v>Фосфати</c:v>
                </c:pt>
              </c:strCache>
            </c:strRef>
          </c:cat>
          <c:val>
            <c:numRef>
              <c:f>Лист1!$B$1:$B$13</c:f>
              <c:numCache>
                <c:formatCode>General</c:formatCode>
                <c:ptCount val="13"/>
                <c:pt idx="0">
                  <c:v>3.12</c:v>
                </c:pt>
                <c:pt idx="1">
                  <c:v>4.4000000000000004</c:v>
                </c:pt>
                <c:pt idx="2">
                  <c:v>7.7</c:v>
                </c:pt>
                <c:pt idx="3">
                  <c:v>7.9</c:v>
                </c:pt>
                <c:pt idx="4">
                  <c:v>0.09</c:v>
                </c:pt>
                <c:pt idx="5">
                  <c:v>324</c:v>
                </c:pt>
                <c:pt idx="6">
                  <c:v>701.9</c:v>
                </c:pt>
                <c:pt idx="7">
                  <c:v>0.05</c:v>
                </c:pt>
                <c:pt idx="8">
                  <c:v>0.02</c:v>
                </c:pt>
                <c:pt idx="9">
                  <c:v>1.5</c:v>
                </c:pt>
                <c:pt idx="10">
                  <c:v>0.01</c:v>
                </c:pt>
                <c:pt idx="11">
                  <c:v>0.03</c:v>
                </c:pt>
                <c:pt idx="1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D49485-132F-4EB2-AB02-621869774D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31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9DD07C-BCD8-4E82-B012-183C2883E9EA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208CB-CC53-4B87-97D0-8A64C922C3BB}" type="slidenum">
              <a:rPr lang="en-US"/>
              <a:pPr/>
              <a:t>14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01080"/>
            <a:ext cx="7760366" cy="5688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3105835"/>
            <a:ext cx="7472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Екологічний стан </a:t>
            </a:r>
            <a:r>
              <a:rPr lang="uk-UA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Івашинівського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озера  міста  Барвінкового Харківської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33968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Рослинний світ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27893"/>
            <a:ext cx="3312368" cy="198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27893"/>
            <a:ext cx="3312368" cy="196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79720"/>
            <a:ext cx="3312368" cy="220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79720"/>
            <a:ext cx="3291154" cy="220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Рослинний світ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5" y="1844824"/>
            <a:ext cx="374441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90" y="1844824"/>
            <a:ext cx="367240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6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980" y="332656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prstClr val="black"/>
                </a:solidFill>
              </a:rPr>
              <a:t>Визначення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гострої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летальної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токсичності</a:t>
            </a:r>
            <a:r>
              <a:rPr lang="ru-RU" sz="2400" dirty="0">
                <a:solidFill>
                  <a:prstClr val="black"/>
                </a:solidFill>
              </a:rPr>
              <a:t> води на </a:t>
            </a:r>
            <a:r>
              <a:rPr lang="ru-RU" sz="2400" dirty="0" err="1" smtClean="0">
                <a:solidFill>
                  <a:prstClr val="black"/>
                </a:solidFill>
              </a:rPr>
              <a:t>ракоподібних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582341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оцінки проби води на токсичність використовують 6-10 дафній та розчин калій дихромату(1г речовини на 1л розчину). У такому розчині за 36 годин повинно загинути 50% поміщених в нього дафній. Якщо  ця кількість загине за 24 години, то проба води оцінюється як гостро токсична.</a:t>
            </a:r>
            <a:endParaRPr lang="ru-RU" dirty="0"/>
          </a:p>
          <a:p>
            <a:r>
              <a:rPr lang="uk-UA" b="1" dirty="0"/>
              <a:t>Результат </a:t>
            </a:r>
            <a:r>
              <a:rPr lang="uk-UA" b="1" dirty="0" smtClean="0"/>
              <a:t>нашого </a:t>
            </a:r>
            <a:r>
              <a:rPr lang="uk-UA" b="1" dirty="0"/>
              <a:t>дослі</a:t>
            </a:r>
            <a:r>
              <a:rPr lang="uk-UA" dirty="0"/>
              <a:t>ду.  Протягом 36 годин із 10 дафній , за якими я спостерігала, загинуло лише 4 (40%), навіть менше 50%, отже, висновок, вода – нетоксична</a:t>
            </a:r>
            <a:endParaRPr lang="ru-RU" dirty="0"/>
          </a:p>
        </p:txBody>
      </p:sp>
      <p:pic>
        <p:nvPicPr>
          <p:cNvPr id="11" name="Объект 10" descr="C:\Users\Мама\Desktop\Рисунок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67664"/>
            <a:ext cx="3888432" cy="1781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6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373216"/>
            <a:ext cx="6264696" cy="864096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Дані хімічного аналізу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841277"/>
              </p:ext>
            </p:extLst>
          </p:nvPr>
        </p:nvGraphicFramePr>
        <p:xfrm>
          <a:off x="971600" y="836712"/>
          <a:ext cx="7272807" cy="474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dirty="0" smtClean="0">
                <a:solidFill>
                  <a:schemeClr val="tx1"/>
                </a:solidFill>
              </a:rPr>
              <a:t>. </a:t>
            </a:r>
            <a:br>
              <a:rPr lang="uk-UA" sz="1600" dirty="0" smtClean="0">
                <a:solidFill>
                  <a:schemeClr val="tx1"/>
                </a:solidFill>
              </a:rPr>
            </a:br>
            <a:endParaRPr lang="uk-UA" sz="1600" b="1" dirty="0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896921"/>
              </p:ext>
            </p:extLst>
          </p:nvPr>
        </p:nvGraphicFramePr>
        <p:xfrm>
          <a:off x="899592" y="764704"/>
          <a:ext cx="72641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516563"/>
            <a:ext cx="5076056" cy="820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Дані хімічного аналізу води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86664" y="2119313"/>
          <a:ext cx="4950035" cy="3603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012"/>
                <a:gridCol w="759005"/>
                <a:gridCol w="1683012"/>
                <a:gridCol w="825006"/>
              </a:tblGrid>
              <a:tr h="5544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Забруднююча речовина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ГДК, мг/л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Забруднююча речовина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ГДК, мг/л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Бенз(а)пірен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0,000005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Нікель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0,1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Ртуть*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0,0005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Анілі</a:t>
                      </a:r>
                      <a:r>
                        <a:rPr lang="ru-RU" sz="1200">
                          <a:effectLst/>
                        </a:rPr>
                        <a:t>н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Дітюфосфат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Циклогексан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Феноли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ДДТ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Кадмій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Амоній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0,39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Марганець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Нітрит-йон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1,0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Цинк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Мідь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1,0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Нітритний азот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0,02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Амонійний азот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2,0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Свинець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003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Нітрат-йон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10,0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Хром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0,05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Сульфат-йон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500,0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  <a:tr h="2772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Залізо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0,1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0" marR="5940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85975" y="211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974" y="562272"/>
            <a:ext cx="5438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prstClr val="black"/>
                </a:solidFill>
              </a:rPr>
              <a:t>ГДК забруднюючих речовин у поверхневих водах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>
                <a:latin typeface="Vivaldi" pitchFamily="66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421328" cy="395025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роаналізували процеси природних та антропогенних змін унікального природного водного об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єкту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Івашинівського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озера міста Барвінкового Харківської області;</a:t>
            </a:r>
          </a:p>
          <a:p>
            <a:pPr>
              <a:buFont typeface="Wingdings" pitchFamily="2" charset="2"/>
              <a:buChar char="Ø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ровели комплексну екологічну оцінку поверхневих вод. Антропогенне навантаження озера за походженням можна розділити на: побутове, сільськогосподарське, технічне та рибогосподарське. На основі проведених досліджень можна стверджувати: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І ділянці озера (купальний сектор) вода належить  до ІІ класу якості, тобто чиста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 ІІ ділянці (з боку АТП)  вода належить до ІІІ класу якості, тобто забруднена;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меншена прозорість води;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 рибоводно-біологічними нормативами вода допустима;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– в межах норми;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міст розчиненого кисню в середньому коливається 5, 5 мг/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uk-UA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вивчили рослинний та тваринний світ озера;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провели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комплекс заходів з охорони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та    відновлення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Івашинівського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озера,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їх основі спрогнозували його подальший екологічний стан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840760" cy="5040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4467" y="1700808"/>
            <a:ext cx="6501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800" b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4800" b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Дякуємо </a:t>
            </a:r>
            <a:r>
              <a:rPr lang="uk-UA" sz="4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837341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138" y="642338"/>
            <a:ext cx="9326626" cy="631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15425" cy="1989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Роботу </a:t>
            </a:r>
            <a:r>
              <a:rPr lang="ru-RU" sz="1600" b="1" dirty="0" err="1" smtClean="0">
                <a:solidFill>
                  <a:srgbClr val="C00000"/>
                </a:solidFill>
              </a:rPr>
              <a:t>виконала</a:t>
            </a:r>
            <a:r>
              <a:rPr lang="uk-UA" sz="1600" b="1" dirty="0" smtClean="0">
                <a:solidFill>
                  <a:srgbClr val="C00000"/>
                </a:solidFill>
              </a:rPr>
              <a:t>:</a:t>
            </a:r>
            <a:r>
              <a:rPr lang="en-US" sz="1600" b="1" dirty="0" smtClean="0">
                <a:solidFill>
                  <a:srgbClr val="C00000"/>
                </a:solidFill>
              </a:rPr>
              <a:t> C</a:t>
            </a:r>
            <a:r>
              <a:rPr lang="uk-UA" sz="1600" b="1" dirty="0" err="1" smtClean="0">
                <a:solidFill>
                  <a:srgbClr val="C00000"/>
                </a:solidFill>
              </a:rPr>
              <a:t>афіна</a:t>
            </a:r>
            <a:r>
              <a:rPr lang="en-US" sz="1600" b="1" dirty="0" smtClean="0">
                <a:solidFill>
                  <a:srgbClr val="C00000"/>
                </a:solidFill>
              </a:rPr>
              <a:t>                          </a:t>
            </a:r>
            <a:r>
              <a:rPr lang="uk-UA" sz="1600" b="1" dirty="0" smtClean="0">
                <a:solidFill>
                  <a:srgbClr val="C00000"/>
                </a:solidFill>
              </a:rPr>
              <a:t>    </a:t>
            </a:r>
            <a:r>
              <a:rPr lang="uk-UA" sz="1400" b="1" dirty="0" smtClean="0">
                <a:solidFill>
                  <a:srgbClr val="C00000"/>
                </a:solidFill>
              </a:rPr>
              <a:t>Науковий керівник: </a:t>
            </a:r>
            <a:r>
              <a:rPr lang="uk-UA" sz="1400" b="1" dirty="0" err="1" smtClean="0">
                <a:solidFill>
                  <a:srgbClr val="C00000"/>
                </a:solidFill>
              </a:rPr>
              <a:t>Куйдіна</a:t>
            </a:r>
            <a:r>
              <a:rPr lang="uk-UA" sz="1400" b="1" dirty="0" smtClean="0">
                <a:solidFill>
                  <a:srgbClr val="C00000"/>
                </a:solidFill>
              </a:rPr>
              <a:t> Зоя Михайлівна,</a:t>
            </a:r>
          </a:p>
          <a:p>
            <a:pPr eaLnBrk="1" hangingPunct="1">
              <a:buFontTx/>
              <a:buNone/>
            </a:pPr>
            <a:r>
              <a:rPr lang="uk-UA" sz="1400" b="1" dirty="0" smtClean="0">
                <a:solidFill>
                  <a:srgbClr val="C00000"/>
                </a:solidFill>
              </a:rPr>
              <a:t>Тетяна Володимирівна,                                             учитель хімії та екології, спеціаліст вищої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uk-UA" sz="1400" b="1" dirty="0" smtClean="0">
                <a:solidFill>
                  <a:srgbClr val="C00000"/>
                </a:solidFill>
              </a:rPr>
              <a:t>учениця 10 класу                                                         категорії, учитель-методист                             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uk-UA" sz="1600" b="1" dirty="0" err="1" smtClean="0">
                <a:solidFill>
                  <a:srgbClr val="C00000"/>
                </a:solidFill>
              </a:rPr>
              <a:t>Барвінківської</a:t>
            </a:r>
            <a:r>
              <a:rPr lang="uk-UA" sz="1600" b="1" dirty="0" smtClean="0">
                <a:solidFill>
                  <a:srgbClr val="C00000"/>
                </a:solidFill>
              </a:rPr>
              <a:t> ЗОШ </a:t>
            </a:r>
            <a:r>
              <a:rPr lang="en-US" sz="1600" b="1" dirty="0" smtClean="0">
                <a:solidFill>
                  <a:srgbClr val="C00000"/>
                </a:solidFill>
              </a:rPr>
              <a:t>l-</a:t>
            </a:r>
            <a:r>
              <a:rPr lang="en-US" sz="1600" b="1" dirty="0" err="1" smtClean="0">
                <a:solidFill>
                  <a:srgbClr val="C00000"/>
                </a:solidFill>
              </a:rPr>
              <a:t>lll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</a:rPr>
              <a:t>ступенів № 1</a:t>
            </a: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9221" name="Picture 5" descr="C:\Users\Admin\Desktop\142Y9emYnK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3479"/>
            <a:ext cx="4176464" cy="556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 descr="I:\Івашинівське озеро\Фото озера\DSCN02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77041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47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uk-UA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900" b="1" dirty="0" smtClean="0">
                <a:solidFill>
                  <a:srgbClr val="C00000"/>
                </a:solidFill>
                <a:latin typeface="Vivaldi" pitchFamily="66" charset="0"/>
              </a:rPr>
              <a:t> </a:t>
            </a:r>
            <a:endParaRPr lang="ru-RU" sz="49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6196405" cy="40942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з’ясувати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екологічний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Івашинівського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озера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негативного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відновленню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uk-UA" sz="7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 </a:t>
            </a:r>
            <a:r>
              <a:rPr lang="uk-UA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теоретичне </a:t>
            </a: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пізнання, абстрактно-логічний, пошуково-інформаційний,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  лабораторно-дослідний</a:t>
            </a: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, експериментальний, порівняльно-описовий, робота з картою, метод </a:t>
            </a:r>
            <a:r>
              <a:rPr lang="uk-UA" sz="8000" dirty="0" err="1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 визначення класу чистоти води за методикою </a:t>
            </a:r>
            <a:r>
              <a:rPr lang="uk-UA" sz="8000" dirty="0" err="1">
                <a:latin typeface="Times New Roman" pitchFamily="18" charset="0"/>
                <a:cs typeface="Times New Roman" pitchFamily="18" charset="0"/>
              </a:rPr>
              <a:t>Майєра</a:t>
            </a: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. Комплексну оцінку екологічного стану водного об’єкту проводила шляхом вивчення літературних джерел, інтерв’ювання місцевих жителів, польових та лабораторних досліджень.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09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Завдання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>
                <a:solidFill>
                  <a:srgbClr val="C00000"/>
                </a:solidFill>
                <a:latin typeface="Vivaldi" pitchFamily="66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рослинний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Івашинівського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води методом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 та грунту;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Івашинівського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комплексу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спрогнозувати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екологічний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озера.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5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rgbClr val="C00000"/>
                </a:solidFill>
              </a:rPr>
              <a:t>ОБ</a:t>
            </a:r>
            <a:r>
              <a:rPr lang="en-US" sz="2800" b="1" dirty="0" smtClean="0">
                <a:solidFill>
                  <a:srgbClr val="C00000"/>
                </a:solidFill>
              </a:rPr>
              <a:t>’</a:t>
            </a:r>
            <a:r>
              <a:rPr lang="uk-UA" sz="2800" b="1" dirty="0" smtClean="0">
                <a:solidFill>
                  <a:srgbClr val="C00000"/>
                </a:solidFill>
              </a:rPr>
              <a:t>ЄКТ ДОСЛІДЖЕННЯ: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Івашинівське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Барвінкового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озера.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Географічне положення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3908056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r="5828"/>
          <a:stretch/>
        </p:blipFill>
        <p:spPr>
          <a:xfrm>
            <a:off x="4932040" y="1988840"/>
            <a:ext cx="328108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47" y="3148042"/>
            <a:ext cx="2069869" cy="154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28" y="1647994"/>
            <a:ext cx="3099459" cy="214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27" y="4012224"/>
            <a:ext cx="3099459" cy="200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47994"/>
            <a:ext cx="3175402" cy="214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76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318365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26402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32403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26958"/>
            <a:ext cx="3264023" cy="211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1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Рослинний світ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47174"/>
            <a:ext cx="22993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2856"/>
            <a:ext cx="28575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15" y="2132856"/>
            <a:ext cx="23762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8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520</Words>
  <Application>Microsoft Office PowerPoint</Application>
  <PresentationFormat>Экран (4:3)</PresentationFormat>
  <Paragraphs>101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Презентация PowerPoint</vt:lpstr>
      <vt:lpstr>Презентация PowerPoint</vt:lpstr>
      <vt:lpstr>Мета дослідження: </vt:lpstr>
      <vt:lpstr>Завдання: </vt:lpstr>
      <vt:lpstr>ОБ’ЄКТ ДОСЛІДЖЕННЯ: Івашинівське озеро міста Барвінкового Харківської області </vt:lpstr>
      <vt:lpstr>Географічне положення </vt:lpstr>
      <vt:lpstr>Тваринний світ</vt:lpstr>
      <vt:lpstr>Тваринний світ</vt:lpstr>
      <vt:lpstr>Рослинний світ</vt:lpstr>
      <vt:lpstr>Рослинний світ</vt:lpstr>
      <vt:lpstr>Рослинний світ</vt:lpstr>
      <vt:lpstr>Визначення гострої летальної токсичності води на ракоподібних</vt:lpstr>
      <vt:lpstr>Дані хімічного аналізу ґрунту </vt:lpstr>
      <vt:lpstr>.  </vt:lpstr>
      <vt:lpstr>Презентация PowerPoint</vt:lpstr>
      <vt:lpstr>Висновки: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Екологічний проект «Вода – наше здоров’я, наше життя»</dc:title>
  <dc:creator>Polina</dc:creator>
  <cp:lastModifiedBy>Admin</cp:lastModifiedBy>
  <cp:revision>42</cp:revision>
  <dcterms:created xsi:type="dcterms:W3CDTF">2014-12-29T18:00:00Z</dcterms:created>
  <dcterms:modified xsi:type="dcterms:W3CDTF">2017-04-10T07:39:23Z</dcterms:modified>
</cp:coreProperties>
</file>