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77" r:id="rId3"/>
    <p:sldId id="278" r:id="rId4"/>
    <p:sldId id="283" r:id="rId5"/>
    <p:sldId id="271" r:id="rId6"/>
    <p:sldId id="279" r:id="rId7"/>
    <p:sldId id="280" r:id="rId8"/>
    <p:sldId id="282" r:id="rId9"/>
    <p:sldId id="285" r:id="rId10"/>
    <p:sldId id="286" r:id="rId11"/>
    <p:sldId id="273" r:id="rId12"/>
    <p:sldId id="287" r:id="rId13"/>
    <p:sldId id="28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6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02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uk-UA" smtClean="0"/>
              <a:t>13.04.2017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uk-UA" smtClean="0"/>
              <a:t>13.04.2017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dirty="0" smtClean="0"/>
              <a:t>Зразок тексту</a:t>
            </a:r>
          </a:p>
          <a:p>
            <a:pPr lvl="1"/>
            <a:r>
              <a:rPr lang="uk-UA" dirty="0" smtClean="0"/>
              <a:t>Другий рівень</a:t>
            </a:r>
          </a:p>
          <a:p>
            <a:pPr lvl="2"/>
            <a:r>
              <a:rPr lang="uk-UA" dirty="0" smtClean="0"/>
              <a:t>Третій рівень</a:t>
            </a:r>
          </a:p>
          <a:p>
            <a:pPr lvl="3"/>
            <a:r>
              <a:rPr lang="uk-UA" dirty="0" smtClean="0"/>
              <a:t>Четвертий рівень</a:t>
            </a:r>
          </a:p>
          <a:p>
            <a:pPr lvl="4"/>
            <a:r>
              <a:rPr lang="uk-UA" dirty="0" smtClean="0"/>
              <a:t>П'ятий рівень</a:t>
            </a:r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 dirty="0"/>
          </a:p>
        </p:txBody>
      </p:sp>
      <p:sp>
        <p:nvSpPr>
          <p:cNvPr id="8" name="Прямокутник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Прямокутник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9" name="Прямокутник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Прямокут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 dirty="0"/>
          </a:p>
        </p:txBody>
      </p:sp>
      <p:sp>
        <p:nvSpPr>
          <p:cNvPr id="5" name="Підзаголовок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 dirty="0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Прямокутник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Прямокут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 dirty="0"/>
          </a:p>
        </p:txBody>
      </p:sp>
      <p:sp>
        <p:nvSpPr>
          <p:cNvPr id="4" name="Підзаголовок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Прямокутник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4" name="Підзаголовок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dirty="0" smtClean="0"/>
              <a:t>Зразок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dirty="0" smtClean="0"/>
              <a:t>Зразок тексту</a:t>
            </a:r>
          </a:p>
          <a:p>
            <a:pPr lvl="1"/>
            <a:r>
              <a:rPr lang="uk-UA" dirty="0" smtClean="0"/>
              <a:t>Другий рівень</a:t>
            </a:r>
          </a:p>
          <a:p>
            <a:pPr lvl="2"/>
            <a:r>
              <a:rPr lang="uk-UA" dirty="0" smtClean="0"/>
              <a:t>Третій рівень</a:t>
            </a:r>
          </a:p>
          <a:p>
            <a:pPr lvl="3"/>
            <a:r>
              <a:rPr lang="uk-UA" dirty="0" smtClean="0"/>
              <a:t>Четвертий рівень</a:t>
            </a:r>
          </a:p>
          <a:p>
            <a:pPr lvl="4"/>
            <a:r>
              <a:rPr lang="uk-UA" dirty="0" smtClean="0"/>
              <a:t>П'ятий рівень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uk-UA" smtClean="0"/>
              <a:pPr/>
              <a:t>‹№›</a:t>
            </a:fld>
            <a:endParaRPr lang="uk-UA" dirty="0"/>
          </a:p>
        </p:txBody>
      </p:sp>
      <p:sp>
        <p:nvSpPr>
          <p:cNvPr id="8" name="Прямокутник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10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3840" y="280851"/>
            <a:ext cx="11852365" cy="2862943"/>
          </a:xfrm>
        </p:spPr>
        <p:txBody>
          <a:bodyPr>
            <a:normAutofit/>
          </a:bodyPr>
          <a:lstStyle/>
          <a:p>
            <a:pPr algn="ctr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uk-UA" sz="480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Cambria"/>
              </a:rPr>
              <a:t>Андрій Іванович </a:t>
            </a:r>
            <a:r>
              <a:rPr lang="uk-UA" sz="4800" dirty="0" err="1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Cambria"/>
              </a:rPr>
              <a:t>Яковлів</a:t>
            </a:r>
            <a:r>
              <a:rPr lang="uk-UA" sz="480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Cambria"/>
              </a:rPr>
              <a:t> – історик, що творив майбутнє України </a:t>
            </a:r>
            <a:endParaRPr lang="uk-UA" sz="4800" b="1" i="0" baseline="0" dirty="0">
              <a:solidFill>
                <a:srgbClr val="514A40"/>
              </a:solidFill>
              <a:effectLst>
                <a:outerShdw blurRad="38100" dist="25400" dir="18900000" algn="bl">
                  <a:prstClr val="aliceBlue">
                    <a:alpha val="80000"/>
                  </a:prstClr>
                </a:outerShdw>
              </a:effectLst>
              <a:latin typeface="Cambria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862354" y="3944982"/>
            <a:ext cx="5329646" cy="1280160"/>
          </a:xfrm>
        </p:spPr>
        <p:txBody>
          <a:bodyPr>
            <a:noAutofit/>
          </a:bodyPr>
          <a:lstStyle/>
          <a:p>
            <a:pPr algn="r">
              <a:lnSpc>
                <a:spcPct val="120000"/>
              </a:lnSpc>
            </a:pPr>
            <a:r>
              <a:rPr lang="ru-RU" sz="1800" dirty="0" err="1">
                <a:solidFill>
                  <a:srgbClr val="A85229"/>
                </a:solidFill>
              </a:rPr>
              <a:t>Підготувала</a:t>
            </a:r>
            <a:r>
              <a:rPr lang="ru-RU" sz="1800" dirty="0">
                <a:solidFill>
                  <a:srgbClr val="A85229"/>
                </a:solidFill>
              </a:rPr>
              <a:t>:</a:t>
            </a:r>
          </a:p>
          <a:p>
            <a:pPr algn="r">
              <a:lnSpc>
                <a:spcPct val="120000"/>
              </a:lnSpc>
            </a:pPr>
            <a:r>
              <a:rPr lang="ru-RU" sz="1800" dirty="0" err="1">
                <a:solidFill>
                  <a:srgbClr val="A85229"/>
                </a:solidFill>
              </a:rPr>
              <a:t>учениця</a:t>
            </a:r>
            <a:r>
              <a:rPr lang="ru-RU" sz="1800" dirty="0">
                <a:solidFill>
                  <a:srgbClr val="A85229"/>
                </a:solidFill>
              </a:rPr>
              <a:t> </a:t>
            </a:r>
            <a:r>
              <a:rPr lang="ru-RU" sz="1800" dirty="0" smtClean="0">
                <a:solidFill>
                  <a:srgbClr val="A85229"/>
                </a:solidFill>
              </a:rPr>
              <a:t>10 </a:t>
            </a:r>
            <a:r>
              <a:rPr lang="ru-RU" sz="1800" dirty="0" err="1" smtClean="0">
                <a:solidFill>
                  <a:srgbClr val="A85229"/>
                </a:solidFill>
              </a:rPr>
              <a:t>класу</a:t>
            </a:r>
            <a:r>
              <a:rPr lang="ru-RU" sz="1800" dirty="0" smtClean="0">
                <a:solidFill>
                  <a:srgbClr val="A85229"/>
                </a:solidFill>
              </a:rPr>
              <a:t> </a:t>
            </a:r>
            <a:endParaRPr lang="ru-RU" sz="1800" dirty="0">
              <a:solidFill>
                <a:srgbClr val="A85229"/>
              </a:solidFill>
            </a:endParaRPr>
          </a:p>
          <a:p>
            <a:pPr algn="r">
              <a:lnSpc>
                <a:spcPct val="120000"/>
              </a:lnSpc>
            </a:pPr>
            <a:r>
              <a:rPr lang="ru-RU" sz="1800" dirty="0" err="1">
                <a:solidFill>
                  <a:srgbClr val="A85229"/>
                </a:solidFill>
              </a:rPr>
              <a:t>Чигиринського</a:t>
            </a:r>
            <a:r>
              <a:rPr lang="ru-RU" sz="1800" dirty="0">
                <a:solidFill>
                  <a:srgbClr val="A85229"/>
                </a:solidFill>
              </a:rPr>
              <a:t> </a:t>
            </a:r>
            <a:r>
              <a:rPr lang="ru-RU" sz="1800" dirty="0" err="1">
                <a:solidFill>
                  <a:srgbClr val="A85229"/>
                </a:solidFill>
              </a:rPr>
              <a:t>навчально-виховного</a:t>
            </a:r>
            <a:r>
              <a:rPr lang="ru-RU" sz="1800" dirty="0">
                <a:solidFill>
                  <a:srgbClr val="A85229"/>
                </a:solidFill>
              </a:rPr>
              <a:t> комплексу І-ІІІ </a:t>
            </a:r>
            <a:r>
              <a:rPr lang="ru-RU" sz="1800" dirty="0" err="1">
                <a:solidFill>
                  <a:srgbClr val="A85229"/>
                </a:solidFill>
              </a:rPr>
              <a:t>ступенів</a:t>
            </a:r>
            <a:r>
              <a:rPr lang="ru-RU" sz="1800" dirty="0">
                <a:solidFill>
                  <a:srgbClr val="A85229"/>
                </a:solidFill>
              </a:rPr>
              <a:t> № 2 </a:t>
            </a:r>
          </a:p>
          <a:p>
            <a:pPr algn="r">
              <a:lnSpc>
                <a:spcPct val="120000"/>
              </a:lnSpc>
            </a:pPr>
            <a:r>
              <a:rPr lang="ru-RU" sz="1800" dirty="0" err="1">
                <a:solidFill>
                  <a:srgbClr val="A85229"/>
                </a:solidFill>
              </a:rPr>
              <a:t>Євона</a:t>
            </a:r>
            <a:r>
              <a:rPr lang="ru-RU" sz="1800" dirty="0">
                <a:solidFill>
                  <a:srgbClr val="A85229"/>
                </a:solidFill>
              </a:rPr>
              <a:t> Анна </a:t>
            </a:r>
            <a:r>
              <a:rPr lang="ru-RU" sz="1800" dirty="0" err="1">
                <a:solidFill>
                  <a:srgbClr val="A85229"/>
                </a:solidFill>
              </a:rPr>
              <a:t>Сергіївна</a:t>
            </a:r>
            <a:r>
              <a:rPr lang="ru-RU" sz="1800" dirty="0">
                <a:solidFill>
                  <a:srgbClr val="A85229"/>
                </a:solidFill>
              </a:rPr>
              <a:t>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uk-UA" sz="1800" b="1" i="0" baseline="0" dirty="0">
              <a:solidFill>
                <a:srgbClr val="A852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688" y="5259977"/>
            <a:ext cx="10156371" cy="1062446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err="1" smtClean="0"/>
              <a:t>А.Яковлів</a:t>
            </a:r>
            <a:r>
              <a:rPr lang="ru-RU" cap="none" dirty="0" smtClean="0"/>
              <a:t> </a:t>
            </a:r>
            <a:r>
              <a:rPr lang="ru-RU" cap="none" dirty="0" err="1" smtClean="0"/>
              <a:t>народився</a:t>
            </a:r>
            <a:r>
              <a:rPr lang="ru-RU" cap="none" dirty="0" smtClean="0"/>
              <a:t> 11 </a:t>
            </a:r>
            <a:r>
              <a:rPr lang="ru-RU" cap="none" dirty="0" err="1" smtClean="0"/>
              <a:t>грудня</a:t>
            </a:r>
            <a:r>
              <a:rPr lang="ru-RU" cap="none" dirty="0" smtClean="0"/>
              <a:t> 1872 р. </a:t>
            </a:r>
            <a:r>
              <a:rPr lang="uk-UA" cap="none" dirty="0"/>
              <a:t>в</a:t>
            </a:r>
            <a:r>
              <a:rPr lang="ru-RU" cap="none" dirty="0" smtClean="0"/>
              <a:t> </a:t>
            </a:r>
            <a:r>
              <a:rPr lang="ru-RU" cap="none" dirty="0" err="1" smtClean="0"/>
              <a:t>містечку</a:t>
            </a:r>
            <a:r>
              <a:rPr lang="ru-RU" cap="none" dirty="0" smtClean="0"/>
              <a:t> </a:t>
            </a:r>
            <a:r>
              <a:rPr lang="ru-RU" cap="none" dirty="0" err="1"/>
              <a:t>Ч</a:t>
            </a:r>
            <a:r>
              <a:rPr lang="ru-RU" cap="none" dirty="0" err="1" smtClean="0"/>
              <a:t>игирині</a:t>
            </a:r>
            <a:r>
              <a:rPr lang="ru-RU" cap="none" dirty="0" smtClean="0"/>
              <a:t> у </a:t>
            </a:r>
            <a:r>
              <a:rPr lang="ru-RU" cap="none" dirty="0" err="1" smtClean="0"/>
              <a:t>родині</a:t>
            </a:r>
            <a:r>
              <a:rPr lang="ru-RU" cap="none" dirty="0" smtClean="0"/>
              <a:t> </a:t>
            </a:r>
            <a:r>
              <a:rPr lang="ru-RU" cap="none" dirty="0" err="1" smtClean="0"/>
              <a:t>губернського</a:t>
            </a:r>
            <a:r>
              <a:rPr lang="ru-RU" cap="none" dirty="0" smtClean="0"/>
              <a:t> секретаря </a:t>
            </a:r>
            <a:r>
              <a:rPr lang="ru-RU" cap="none" dirty="0" err="1"/>
              <a:t>І</a:t>
            </a:r>
            <a:r>
              <a:rPr lang="ru-RU" cap="none" dirty="0" err="1" smtClean="0"/>
              <a:t>вана</a:t>
            </a:r>
            <a:r>
              <a:rPr lang="ru-RU" cap="none" dirty="0" smtClean="0"/>
              <a:t> </a:t>
            </a:r>
            <a:r>
              <a:rPr lang="ru-RU" cap="none" dirty="0" err="1"/>
              <a:t>Я</a:t>
            </a:r>
            <a:r>
              <a:rPr lang="ru-RU" cap="none" dirty="0" err="1" smtClean="0"/>
              <a:t>ковліва</a:t>
            </a:r>
            <a:endParaRPr lang="uk-UA" cap="none" dirty="0"/>
          </a:p>
        </p:txBody>
      </p:sp>
      <p:pic>
        <p:nvPicPr>
          <p:cNvPr id="1028" name="Picture 4" descr="Результат пошуку зображень за запитом &quot;чигирин 20 с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920" y="0"/>
            <a:ext cx="7620000" cy="4857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027920" y="-1"/>
            <a:ext cx="2164080" cy="60089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49988" y="-22722"/>
            <a:ext cx="2090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м</a:t>
            </a:r>
            <a:r>
              <a:rPr lang="uk-UA" dirty="0" smtClean="0">
                <a:solidFill>
                  <a:schemeClr val="bg1"/>
                </a:solidFill>
              </a:rPr>
              <a:t>. Чигирин на початку ХХ ст.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12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4119" y="76201"/>
            <a:ext cx="9601200" cy="1143000"/>
          </a:xfrm>
        </p:spPr>
        <p:txBody>
          <a:bodyPr/>
          <a:lstStyle/>
          <a:p>
            <a:pPr algn="ctr"/>
            <a:r>
              <a:rPr lang="uk-UA" dirty="0"/>
              <a:t>Метричний запис про </a:t>
            </a:r>
            <a:r>
              <a:rPr lang="uk-UA" dirty="0" smtClean="0"/>
              <a:t>народження </a:t>
            </a:r>
            <a:r>
              <a:rPr lang="uk-UA" dirty="0" err="1" smtClean="0"/>
              <a:t>А.Яковліва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4100" name="Picture 4" descr="Результат пошуку зображень за запитом &quot;андрій яковлів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62" y="0"/>
            <a:ext cx="2612571" cy="3289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cdiak.archives.gov.ua/images/arxiv_cetera/ac_2016_09_20/0127_1012_4310_571zv-5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308" y="2931716"/>
            <a:ext cx="12242308" cy="3926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5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446" y="2114469"/>
            <a:ext cx="5943600" cy="4114800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Будинок в якому за свідченнями старожилів проживав </a:t>
            </a:r>
            <a:r>
              <a:rPr lang="uk-UA" sz="3600" dirty="0" err="1" smtClean="0"/>
              <a:t>А.Яковлів</a:t>
            </a:r>
            <a:endParaRPr lang="uk-UA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7" y="0"/>
            <a:ext cx="4958443" cy="3718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31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851" y="5092337"/>
            <a:ext cx="1069630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cap="none" dirty="0"/>
              <a:t>До 1886 року навчався в чигиринській повітовій школі, наразі це – Чигиринська </a:t>
            </a:r>
            <a:r>
              <a:rPr lang="uk-UA" cap="none" dirty="0" smtClean="0"/>
              <a:t>ЗОШ І-ІІІ </a:t>
            </a:r>
            <a:r>
              <a:rPr lang="uk-UA" cap="none" dirty="0"/>
              <a:t>ступенів №1 імені Богдана Хмельницького</a:t>
            </a:r>
            <a:endParaRPr lang="uk-UA" cap="none" dirty="0"/>
          </a:p>
        </p:txBody>
      </p:sp>
      <p:pic>
        <p:nvPicPr>
          <p:cNvPr id="2052" name="Picture 4" descr="Файл:Chigirin schoo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543" y="0"/>
            <a:ext cx="6279606" cy="4824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71149" y="-3523"/>
            <a:ext cx="209876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9419456" y="-55774"/>
            <a:ext cx="2002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Сучасний вигляд 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588" y="412999"/>
            <a:ext cx="11826241" cy="1412965"/>
          </a:xfrm>
        </p:spPr>
        <p:txBody>
          <a:bodyPr>
            <a:normAutofit fontScale="90000"/>
          </a:bodyPr>
          <a:lstStyle/>
          <a:p>
            <a:pPr algn="ctr"/>
            <a:r>
              <a:rPr lang="uk-UA" cap="none" dirty="0" smtClean="0"/>
              <a:t>По закінченні повітової чигиринської школи, Андрія </a:t>
            </a:r>
            <a:r>
              <a:rPr lang="uk-UA" cap="none" dirty="0" err="1" smtClean="0"/>
              <a:t>Яковліва</a:t>
            </a:r>
            <a:r>
              <a:rPr lang="uk-UA" cap="none" dirty="0" smtClean="0"/>
              <a:t> було зараховано до Київської духовної семінарії. Навчання у цьому закладі він закінчив у 1894 р. Та отримав диплом І-го ступеня</a:t>
            </a:r>
            <a:endParaRPr lang="uk-UA" cap="none" dirty="0"/>
          </a:p>
        </p:txBody>
      </p:sp>
      <p:pic>
        <p:nvPicPr>
          <p:cNvPr id="3078" name="Picture 6" descr="Результат пошуку зображень за запитом &quot;київська духовна семінарі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190874"/>
            <a:ext cx="8001000" cy="3667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Результат пошуку зображень за запитом &quot;київська духовна семінарі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4016"/>
            <a:ext cx="5029232" cy="3034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1155" y="4908321"/>
            <a:ext cx="3119846" cy="708708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7421" y="4908320"/>
            <a:ext cx="2682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Київська духовна семінарія 1819-1919рр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3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641669"/>
            <a:ext cx="6261463" cy="2029097"/>
          </a:xfrm>
        </p:spPr>
        <p:txBody>
          <a:bodyPr>
            <a:noAutofit/>
          </a:bodyPr>
          <a:lstStyle/>
          <a:p>
            <a:pPr algn="just"/>
            <a:r>
              <a:rPr lang="uk-UA" sz="2000" cap="none" dirty="0" smtClean="0"/>
              <a:t/>
            </a:r>
            <a:br>
              <a:rPr lang="uk-UA" sz="2000" cap="none" dirty="0" smtClean="0"/>
            </a:br>
            <a:r>
              <a:rPr lang="ru-RU" sz="2000" cap="none" dirty="0"/>
              <a:t>У 1905 р. </a:t>
            </a:r>
            <a:r>
              <a:rPr lang="ru-RU" sz="2000" cap="none" dirty="0" err="1"/>
              <a:t>А.Яковлів</a:t>
            </a:r>
            <a:r>
              <a:rPr lang="ru-RU" sz="2000" cap="none" dirty="0"/>
              <a:t> </a:t>
            </a:r>
            <a:r>
              <a:rPr lang="ru-RU" sz="2000" cap="none" dirty="0" err="1"/>
              <a:t>досить</a:t>
            </a:r>
            <a:r>
              <a:rPr lang="ru-RU" sz="2000" cap="none" dirty="0"/>
              <a:t> </a:t>
            </a:r>
            <a:r>
              <a:rPr lang="ru-RU" sz="2000" cap="none" dirty="0" err="1"/>
              <a:t>близько</a:t>
            </a:r>
            <a:r>
              <a:rPr lang="ru-RU" sz="2000" cap="none" dirty="0"/>
              <a:t> сходиться з </a:t>
            </a:r>
            <a:r>
              <a:rPr lang="ru-RU" sz="2000" cap="none" dirty="0" err="1"/>
              <a:t>Д.Дорошенком</a:t>
            </a:r>
            <a:r>
              <a:rPr lang="ru-RU" sz="2000" cap="none" dirty="0"/>
              <a:t>, </a:t>
            </a:r>
            <a:r>
              <a:rPr lang="ru-RU" sz="2000" cap="none" dirty="0" err="1"/>
              <a:t>який</a:t>
            </a:r>
            <a:r>
              <a:rPr lang="ru-RU" sz="2000" cap="none" dirty="0"/>
              <a:t> </a:t>
            </a:r>
            <a:r>
              <a:rPr lang="ru-RU" sz="2000" cap="none" dirty="0" err="1"/>
              <a:t>пропонує</a:t>
            </a:r>
            <a:r>
              <a:rPr lang="ru-RU" sz="2000" cap="none" dirty="0"/>
              <a:t> </a:t>
            </a:r>
            <a:r>
              <a:rPr lang="ru-RU" sz="2000" cap="none" dirty="0" err="1"/>
              <a:t>професійному</a:t>
            </a:r>
            <a:r>
              <a:rPr lang="ru-RU" sz="2000" cap="none" dirty="0"/>
              <a:t> юристу та </a:t>
            </a:r>
            <a:r>
              <a:rPr lang="ru-RU" sz="2000" cap="none" dirty="0" err="1"/>
              <a:t>історику</a:t>
            </a:r>
            <a:r>
              <a:rPr lang="ru-RU" sz="2000" cap="none" dirty="0"/>
              <a:t> </a:t>
            </a:r>
            <a:r>
              <a:rPr lang="ru-RU" sz="2000" cap="none" dirty="0" err="1"/>
              <a:t>друкувати</a:t>
            </a:r>
            <a:r>
              <a:rPr lang="ru-RU" sz="2000" cap="none" dirty="0"/>
              <a:t> </a:t>
            </a:r>
            <a:r>
              <a:rPr lang="ru-RU" sz="2000" cap="none" dirty="0" err="1"/>
              <a:t>статті</a:t>
            </a:r>
            <a:r>
              <a:rPr lang="ru-RU" sz="2000" cap="none" dirty="0"/>
              <a:t> у </a:t>
            </a:r>
            <a:r>
              <a:rPr lang="ru-RU" sz="2000" cap="none" dirty="0" err="1"/>
              <a:t>щоденному</a:t>
            </a:r>
            <a:r>
              <a:rPr lang="ru-RU" sz="2000" cap="none" dirty="0"/>
              <a:t> </a:t>
            </a:r>
            <a:r>
              <a:rPr lang="ru-RU" sz="2000" cap="none" dirty="0" err="1"/>
              <a:t>виданні</a:t>
            </a:r>
            <a:r>
              <a:rPr lang="ru-RU" sz="2000" cap="none" dirty="0"/>
              <a:t> «</a:t>
            </a:r>
            <a:r>
              <a:rPr lang="ru-RU" sz="2000" cap="none" dirty="0" err="1"/>
              <a:t>Громадська</a:t>
            </a:r>
            <a:r>
              <a:rPr lang="ru-RU" sz="2000" cap="none" dirty="0"/>
              <a:t> Думка</a:t>
            </a:r>
            <a:r>
              <a:rPr lang="ru-RU" sz="2000" cap="none" dirty="0" smtClean="0"/>
              <a:t>», </a:t>
            </a:r>
            <a:r>
              <a:rPr lang="ru-RU" sz="2000" cap="none" dirty="0" err="1" smtClean="0"/>
              <a:t>якапізніше</a:t>
            </a:r>
            <a:r>
              <a:rPr lang="ru-RU" sz="2000" cap="none" dirty="0" smtClean="0"/>
              <a:t> буле </a:t>
            </a:r>
            <a:r>
              <a:rPr lang="uk-UA" sz="2000" cap="none" dirty="0" smtClean="0"/>
              <a:t>перейменована</a:t>
            </a:r>
            <a:r>
              <a:rPr lang="ru-RU" sz="2000" cap="none" dirty="0" smtClean="0"/>
              <a:t> на «Рада». </a:t>
            </a:r>
            <a:br>
              <a:rPr lang="ru-RU" sz="2000" cap="none" dirty="0" smtClean="0"/>
            </a:br>
            <a:r>
              <a:rPr lang="uk-UA" sz="2000" cap="none" dirty="0" smtClean="0"/>
              <a:t/>
            </a:r>
            <a:br>
              <a:rPr lang="uk-UA" sz="2000" cap="none" dirty="0" smtClean="0"/>
            </a:br>
            <a:endParaRPr lang="uk-UA" sz="2000" cap="none" dirty="0"/>
          </a:p>
        </p:txBody>
      </p:sp>
      <p:pic>
        <p:nvPicPr>
          <p:cNvPr id="5122" name="Picture 2" descr="http://www.irbis-nbuv.gov.ua/E_lib/IMG/000005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903" y="0"/>
            <a:ext cx="3716382" cy="5589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Результат пошуку зображень за запитом &quot;газета рад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" y="159748"/>
            <a:ext cx="5904301" cy="2038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Результат пошуку зображень за запитом &quot;газета рада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868" y="1027831"/>
            <a:ext cx="2381250" cy="3533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0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5517" y="4831080"/>
            <a:ext cx="96012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/>
              <a:t>Декілька</a:t>
            </a:r>
            <a:r>
              <a:rPr lang="ru-RU" sz="2000" dirty="0"/>
              <a:t> </a:t>
            </a:r>
            <a:r>
              <a:rPr lang="ru-RU" sz="2000" dirty="0" err="1"/>
              <a:t>розвідок</a:t>
            </a:r>
            <a:r>
              <a:rPr lang="ru-RU" sz="2000" dirty="0"/>
              <a:t> А. </a:t>
            </a:r>
            <a:r>
              <a:rPr lang="ru-RU" sz="2000" dirty="0" err="1"/>
              <a:t>Яковліва</a:t>
            </a:r>
            <a:r>
              <a:rPr lang="ru-RU" sz="2000" dirty="0"/>
              <a:t> </a:t>
            </a:r>
            <a:r>
              <a:rPr lang="ru-RU" sz="2000" dirty="0" err="1"/>
              <a:t>присвячених</a:t>
            </a:r>
            <a:r>
              <a:rPr lang="ru-RU" sz="2000" dirty="0"/>
              <a:t> </a:t>
            </a:r>
            <a:r>
              <a:rPr lang="ru-RU" sz="2000" dirty="0" err="1"/>
              <a:t>історії</a:t>
            </a:r>
            <a:r>
              <a:rPr lang="ru-RU" sz="2000" dirty="0"/>
              <a:t> та </a:t>
            </a:r>
            <a:r>
              <a:rPr lang="ru-RU" sz="2000" dirty="0" err="1"/>
              <a:t>сучасному</a:t>
            </a:r>
            <a:r>
              <a:rPr lang="ru-RU" sz="2000" dirty="0"/>
              <a:t> статусу </a:t>
            </a:r>
            <a:r>
              <a:rPr lang="ru-RU" sz="2000" dirty="0" err="1"/>
              <a:t>передмість</a:t>
            </a:r>
            <a:r>
              <a:rPr lang="ru-RU" sz="2000" dirty="0"/>
              <a:t> </a:t>
            </a:r>
            <a:r>
              <a:rPr lang="ru-RU" sz="2000" dirty="0" err="1"/>
              <a:t>Києва</a:t>
            </a:r>
            <a:r>
              <a:rPr lang="ru-RU" sz="2000" dirty="0"/>
              <a:t> </a:t>
            </a:r>
            <a:r>
              <a:rPr lang="ru-RU" sz="2000" dirty="0" err="1"/>
              <a:t>виходили</a:t>
            </a:r>
            <a:r>
              <a:rPr lang="ru-RU" sz="2000" dirty="0"/>
              <a:t> на </a:t>
            </a:r>
            <a:r>
              <a:rPr lang="ru-RU" sz="2000" dirty="0" err="1"/>
              <a:t>сторінках</a:t>
            </a:r>
            <a:r>
              <a:rPr lang="ru-RU" sz="2000" dirty="0"/>
              <a:t> «Известий Киевской </a:t>
            </a:r>
            <a:r>
              <a:rPr lang="ru-RU" sz="2000" dirty="0" err="1"/>
              <a:t>го</a:t>
            </a:r>
            <a:r>
              <a:rPr lang="ru-RU" sz="2000" dirty="0"/>
              <a:t>- </a:t>
            </a:r>
            <a:r>
              <a:rPr lang="ru-RU" sz="2000" dirty="0" err="1"/>
              <a:t>родской</a:t>
            </a:r>
            <a:r>
              <a:rPr lang="ru-RU" sz="2000" dirty="0"/>
              <a:t> думы» у 1914-1917 </a:t>
            </a:r>
            <a:r>
              <a:rPr lang="ru-RU" sz="2000" dirty="0" err="1"/>
              <a:t>рр</a:t>
            </a:r>
            <a:r>
              <a:rPr lang="ru-RU" sz="2000" dirty="0"/>
              <a:t>. </a:t>
            </a:r>
            <a:endParaRPr lang="uk-UA" sz="2000" cap="none" dirty="0"/>
          </a:p>
        </p:txBody>
      </p:sp>
      <p:pic>
        <p:nvPicPr>
          <p:cNvPr id="6146" name="Picture 2" descr="Результат пошуку зображень за запитом &quot;«Известиях Киевской Городской Думы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9" y="0"/>
            <a:ext cx="2895600" cy="3771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Результат пошуку зображень за запитом &quot;«Известиях Киевской Городской Думы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536" y="827314"/>
            <a:ext cx="2895600" cy="3771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Результат пошуку зображень за запитом &quot;«Известиях Киевской Городской Думы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117" y="0"/>
            <a:ext cx="2895600" cy="3771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Результат пошуку зображень за запитом &quot;«Известиях Киевской Городской Думы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698" y="1059179"/>
            <a:ext cx="2895600" cy="3771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21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59" y="5031377"/>
            <a:ext cx="12054841" cy="1143000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В </a:t>
            </a:r>
            <a:r>
              <a:rPr lang="ru-RU" sz="2400" dirty="0" err="1"/>
              <a:t>останні</a:t>
            </a:r>
            <a:r>
              <a:rPr lang="ru-RU" sz="2400" dirty="0"/>
              <a:t> роки </a:t>
            </a:r>
            <a:r>
              <a:rPr lang="ru-RU" sz="2400" dirty="0" err="1"/>
              <a:t>свого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(1952–1955) </a:t>
            </a:r>
            <a:r>
              <a:rPr lang="ru-RU" sz="2400" dirty="0" err="1"/>
              <a:t>А.Яковлів</a:t>
            </a:r>
            <a:r>
              <a:rPr lang="ru-RU" sz="2400" dirty="0"/>
              <a:t> </a:t>
            </a:r>
            <a:r>
              <a:rPr lang="ru-RU" sz="2400" dirty="0" err="1"/>
              <a:t>виконував</a:t>
            </a:r>
            <a:r>
              <a:rPr lang="ru-RU" sz="2400" dirty="0"/>
              <a:t> </a:t>
            </a:r>
            <a:r>
              <a:rPr lang="ru-RU" sz="2400" dirty="0" err="1"/>
              <a:t>обов’язки</a:t>
            </a:r>
            <a:r>
              <a:rPr lang="ru-RU" sz="2400" dirty="0"/>
              <a:t> </a:t>
            </a:r>
            <a:r>
              <a:rPr lang="ru-RU" sz="2400" dirty="0" err="1"/>
              <a:t>голови</a:t>
            </a:r>
            <a:r>
              <a:rPr lang="ru-RU" sz="2400" dirty="0"/>
              <a:t> </a:t>
            </a:r>
            <a:r>
              <a:rPr lang="ru-RU" sz="2400" dirty="0" err="1"/>
              <a:t>Юридичної</a:t>
            </a:r>
            <a:r>
              <a:rPr lang="ru-RU" sz="2400" dirty="0"/>
              <a:t> </a:t>
            </a:r>
            <a:r>
              <a:rPr lang="ru-RU" sz="2400" dirty="0" err="1"/>
              <a:t>секції</a:t>
            </a:r>
            <a:r>
              <a:rPr lang="ru-RU" sz="2400" dirty="0"/>
              <a:t> </a:t>
            </a:r>
            <a:r>
              <a:rPr lang="ru-RU" sz="2400" dirty="0" err="1"/>
              <a:t>Української</a:t>
            </a:r>
            <a:r>
              <a:rPr lang="ru-RU" sz="2400" dirty="0"/>
              <a:t> </a:t>
            </a:r>
            <a:r>
              <a:rPr lang="ru-RU" sz="2400" dirty="0" err="1"/>
              <a:t>академії</a:t>
            </a:r>
            <a:r>
              <a:rPr lang="ru-RU" sz="2400" dirty="0"/>
              <a:t> </a:t>
            </a:r>
            <a:r>
              <a:rPr lang="ru-RU" sz="2400" dirty="0" err="1"/>
              <a:t>мистецтв</a:t>
            </a:r>
            <a:r>
              <a:rPr lang="ru-RU" sz="2400" dirty="0"/>
              <a:t> і наук в США. Помер </a:t>
            </a:r>
            <a:r>
              <a:rPr lang="ru-RU" sz="2400" dirty="0" err="1"/>
              <a:t>Андрій</a:t>
            </a:r>
            <a:r>
              <a:rPr lang="ru-RU" sz="2400" dirty="0"/>
              <a:t> </a:t>
            </a:r>
            <a:r>
              <a:rPr lang="ru-RU" sz="2400" dirty="0" err="1"/>
              <a:t>Іванович</a:t>
            </a:r>
            <a:r>
              <a:rPr lang="ru-RU" sz="2400" dirty="0"/>
              <a:t> у Нью-Йорку в 1955 р. 47 </a:t>
            </a:r>
            <a:r>
              <a:rPr lang="ru-RU" sz="2400" dirty="0" err="1"/>
              <a:t>Поховано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на православному </a:t>
            </a:r>
            <a:r>
              <a:rPr lang="ru-RU" sz="2400" dirty="0" err="1"/>
              <a:t>цвинтарі</a:t>
            </a:r>
            <a:r>
              <a:rPr lang="ru-RU" sz="2400" dirty="0"/>
              <a:t> </a:t>
            </a:r>
            <a:r>
              <a:rPr lang="ru-RU" sz="2400" dirty="0" err="1"/>
              <a:t>Саут</a:t>
            </a:r>
            <a:r>
              <a:rPr lang="ru-RU" sz="2400" dirty="0"/>
              <a:t>-</a:t>
            </a:r>
            <a:r>
              <a:rPr lang="ru-RU" sz="2400" dirty="0" err="1"/>
              <a:t>Баунд</a:t>
            </a:r>
            <a:r>
              <a:rPr lang="ru-RU" sz="2400" dirty="0"/>
              <a:t>-Брук</a:t>
            </a:r>
            <a:endParaRPr lang="uk-UA" sz="2400" dirty="0"/>
          </a:p>
        </p:txBody>
      </p:sp>
      <p:pic>
        <p:nvPicPr>
          <p:cNvPr id="7170" name="Picture 2" descr="Цвинтар святого Андрія is located in СШ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130" y="0"/>
            <a:ext cx="6869249" cy="4251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8760823" y="1254034"/>
            <a:ext cx="113211" cy="957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кутник 8"/>
          <p:cNvSpPr/>
          <p:nvPr/>
        </p:nvSpPr>
        <p:spPr>
          <a:xfrm>
            <a:off x="9687379" y="0"/>
            <a:ext cx="2504621" cy="574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/>
        </p:nvSpPr>
        <p:spPr>
          <a:xfrm flipH="1">
            <a:off x="9805854" y="-35783"/>
            <a:ext cx="2490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Цвинтар </a:t>
            </a:r>
            <a:r>
              <a:rPr lang="uk-UA" dirty="0" err="1" smtClean="0">
                <a:solidFill>
                  <a:schemeClr val="bg1"/>
                </a:solidFill>
              </a:rPr>
              <a:t>Саут</a:t>
            </a:r>
            <a:r>
              <a:rPr lang="uk-UA" dirty="0" smtClean="0">
                <a:solidFill>
                  <a:schemeClr val="bg1"/>
                </a:solidFill>
              </a:rPr>
              <a:t>-</a:t>
            </a:r>
            <a:r>
              <a:rPr lang="uk-UA" dirty="0" err="1" smtClean="0">
                <a:solidFill>
                  <a:schemeClr val="bg1"/>
                </a:solidFill>
              </a:rPr>
              <a:t>Браунд</a:t>
            </a:r>
            <a:r>
              <a:rPr lang="uk-UA" dirty="0" smtClean="0">
                <a:solidFill>
                  <a:schemeClr val="bg1"/>
                </a:solidFill>
              </a:rPr>
              <a:t>-Брук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32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778" y="4944291"/>
            <a:ext cx="96012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  <a:r>
              <a:rPr lang="ru-RU" sz="3100" cap="none" dirty="0" err="1" smtClean="0"/>
              <a:t>Стаття</a:t>
            </a:r>
            <a:r>
              <a:rPr lang="ru-RU" sz="3100" cap="none" dirty="0" smtClean="0"/>
              <a:t> в газе</a:t>
            </a:r>
            <a:r>
              <a:rPr lang="uk-UA" sz="3100" cap="none" dirty="0" smtClean="0"/>
              <a:t>ті «Свобода» 1956р. присвячена </a:t>
            </a:r>
            <a:r>
              <a:rPr lang="uk-UA" sz="3100" cap="none" dirty="0" err="1" smtClean="0"/>
              <a:t>А.Яковлеву</a:t>
            </a:r>
            <a:r>
              <a:rPr lang="uk-UA" sz="3100" cap="none" dirty="0" smtClean="0"/>
              <a:t> </a:t>
            </a:r>
            <a:endParaRPr lang="uk-UA" sz="3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17354"/>
          <a:stretch/>
        </p:blipFill>
        <p:spPr>
          <a:xfrm>
            <a:off x="0" y="0"/>
            <a:ext cx="12243397" cy="489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4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714" y="4247606"/>
            <a:ext cx="11695611" cy="2022566"/>
          </a:xfrm>
        </p:spPr>
        <p:txBody>
          <a:bodyPr>
            <a:normAutofit/>
          </a:bodyPr>
          <a:lstStyle/>
          <a:p>
            <a:pPr algn="ctr"/>
            <a:r>
              <a:rPr lang="uk-UA" sz="2800" cap="none" dirty="0" smtClean="0"/>
              <a:t>Свідчення жительки м. Чигирин – </a:t>
            </a:r>
            <a:r>
              <a:rPr lang="uk-UA" sz="2800" cap="none" dirty="0"/>
              <a:t>М</a:t>
            </a:r>
            <a:r>
              <a:rPr lang="uk-UA" sz="2800" cap="none" dirty="0" smtClean="0"/>
              <a:t>артинової </a:t>
            </a:r>
            <a:r>
              <a:rPr lang="uk-UA" sz="2800" cap="none" dirty="0"/>
              <a:t>Г</a:t>
            </a:r>
            <a:r>
              <a:rPr lang="uk-UA" sz="2800" cap="none" dirty="0" smtClean="0"/>
              <a:t>анни </a:t>
            </a:r>
            <a:r>
              <a:rPr lang="uk-UA" sz="2800" cap="none" dirty="0"/>
              <a:t>С</a:t>
            </a:r>
            <a:r>
              <a:rPr lang="uk-UA" sz="2800" cap="none" dirty="0" smtClean="0"/>
              <a:t>тепанівни про розповідь своєї матері, щодо видатного жителя їх місцевості -  Андрія </a:t>
            </a:r>
            <a:r>
              <a:rPr lang="uk-UA" sz="2800" cap="none" dirty="0" err="1" smtClean="0"/>
              <a:t>Яковліва</a:t>
            </a:r>
            <a:r>
              <a:rPr lang="uk-UA" sz="2800" cap="none" dirty="0" smtClean="0"/>
              <a:t> </a:t>
            </a:r>
            <a:endParaRPr lang="uk-UA" sz="2800" cap="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31" y="0"/>
            <a:ext cx="5738949" cy="4826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606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9835" y="2035629"/>
            <a:ext cx="9601200" cy="1143000"/>
          </a:xfrm>
        </p:spPr>
        <p:txBody>
          <a:bodyPr>
            <a:normAutofit/>
          </a:bodyPr>
          <a:lstStyle/>
          <a:p>
            <a:r>
              <a:rPr lang="uk-UA" sz="7200" dirty="0" smtClean="0"/>
              <a:t>Дякую за увагу!</a:t>
            </a:r>
            <a:endParaRPr lang="uk-UA" sz="7200" dirty="0"/>
          </a:p>
        </p:txBody>
      </p:sp>
    </p:spTree>
    <p:extLst>
      <p:ext uri="{BB962C8B-B14F-4D97-AF65-F5344CB8AC3E}">
        <p14:creationId xmlns:p14="http://schemas.microsoft.com/office/powerpoint/2010/main" val="147087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223</Words>
  <Application>Microsoft Office PowerPoint</Application>
  <PresentationFormat>Широкий екран</PresentationFormat>
  <Paragraphs>20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5" baseType="lpstr">
      <vt:lpstr>Arial</vt:lpstr>
      <vt:lpstr>Cambria</vt:lpstr>
      <vt:lpstr>Red Line Business 16x9</vt:lpstr>
      <vt:lpstr>Андрій Іванович Яковлів – історик, що творив майбутнє України </vt:lpstr>
      <vt:lpstr>А.Яковлів народився 11 грудня 1872 р. в містечку Чигирині у родині губернського секретаря Івана Яковліва</vt:lpstr>
      <vt:lpstr>Метричний запис про народження А.Яковліва </vt:lpstr>
      <vt:lpstr>Будинок в якому за свідченнями старожилів проживав А.Яковлів</vt:lpstr>
      <vt:lpstr>До 1886 року навчався в чигиринській повітовій школі, наразі це – Чигиринська ЗОШ І-ІІІ ступенів №1 імені Богдана Хмельницького</vt:lpstr>
      <vt:lpstr>По закінченні повітової чигиринської школи, Андрія Яковліва було зараховано до Київської духовної семінарії. Навчання у цьому закладі він закінчив у 1894 р. Та отримав диплом І-го ступеня</vt:lpstr>
      <vt:lpstr> У 1905 р. А.Яковлів досить близько сходиться з Д.Дорошенком, який пропонує професійному юристу та історику друкувати статті у щоденному виданні «Громадська Думка», якапізніше буле перейменована на «Рада».   </vt:lpstr>
      <vt:lpstr>Декілька розвідок А. Яковліва присвячених історії та сучасному статусу передмість Києва виходили на сторінках «Известий Киевской го- родской думы» у 1914-1917 рр. </vt:lpstr>
      <vt:lpstr>В останні роки свого життя (1952–1955) А.Яковлів виконував обов’язки голови Юридичної секції Української академії мистецтв і наук в США. Помер Андрій Іванович у Нью-Йорку в 1955 р. 47 Поховано його на православному цвинтарі Саут-Баунд-Брук</vt:lpstr>
      <vt:lpstr> Стаття в газеті «Свобода» 1956р. присвячена А.Яковлеву </vt:lpstr>
      <vt:lpstr>Свідчення жительки м. Чигирин – Мартинової Ганни Степанівни про розповідь своєї матері, щодо видатного жителя їх місцевості -  Андрія Яковліва </vt:lpstr>
      <vt:lpstr>Дякую за увагу!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2017-04-13T19:01:09Z</dcterms:created>
  <dcterms:modified xsi:type="dcterms:W3CDTF">2017-04-13T23:27:06Z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