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265" r:id="rId3"/>
    <p:sldId id="286" r:id="rId4"/>
    <p:sldId id="266" r:id="rId5"/>
    <p:sldId id="288" r:id="rId6"/>
    <p:sldId id="285" r:id="rId7"/>
    <p:sldId id="269" r:id="rId8"/>
    <p:sldId id="271" r:id="rId9"/>
    <p:sldId id="275" r:id="rId10"/>
    <p:sldId id="277" r:id="rId11"/>
    <p:sldId id="278" r:id="rId12"/>
    <p:sldId id="280" r:id="rId13"/>
    <p:sldId id="279" r:id="rId14"/>
    <p:sldId id="281" r:id="rId15"/>
    <p:sldId id="289" r:id="rId16"/>
    <p:sldId id="290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C2C"/>
    <a:srgbClr val="8C6464"/>
    <a:srgbClr val="2106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6E1BB1-A64F-4269-B4D0-41D5C2E9E1FC}" type="datetime1">
              <a:rPr lang="ru-RU" smtClean="0"/>
              <a:t>12.04.2017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65BA9-03FF-46C7-B093-95BA390E9A2B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7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9191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5908A998-A3CA-40AE-821F-71AABF652A61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72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E2C95BBD-5A3E-4F86-BB7D-3558C974CB9F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6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3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5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76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0C5B6BEA-4504-48DA-98F5-3ACEED14CAEA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77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5996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4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3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B1F96D9E-44F2-4AB3-8484-EB9F2727D8D3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028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D5ED7BFC-A518-49F7-AC62-A2A97AF9EC43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A0ECE5F2-81AA-4605-B028-6FBA391056A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00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7D029280-83F6-4839-B70E-E397F090630C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4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8737512C-598C-4618-9A80-88B6B20FCAE5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33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6DF4EAA6-B341-4ECD-92BA-DC1BF470F373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850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B49E5487-2101-4A7B-8DFE-CE9DECE6B141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2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200A15A9-79FD-4281-AF5B-A54829996DB7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49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0"/>
            <a:fld id="{81D246FB-A07F-4035-9810-CAF60F2C48DA}" type="datetime1">
              <a:rPr lang="ru-RU" noProof="0" smtClean="0"/>
              <a:t>12.04.2017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7032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12.04.2017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3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3850" y="193964"/>
            <a:ext cx="9586553" cy="1824182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наземних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околиць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6436" y="3213201"/>
            <a:ext cx="3685309" cy="310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</a:t>
            </a:r>
          </a:p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Ренькас Ірина </a:t>
            </a:r>
          </a:p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Павлівна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8-А класу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Нетішинської ЗОШ</a:t>
            </a:r>
          </a:p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ступенів №2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87126" y="3213201"/>
            <a:ext cx="4045527" cy="310447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</a:t>
            </a: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Васільчук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алентина</a:t>
            </a:r>
            <a:b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Григорівна</a:t>
            </a:r>
            <a:b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географії</a:t>
            </a:r>
            <a:b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Нетішинської ЗОШ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I-III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ступенів №2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67" y="267049"/>
            <a:ext cx="10638444" cy="1233424"/>
          </a:xfrm>
        </p:spPr>
        <p:txBody>
          <a:bodyPr>
            <a:normAutofit fontScale="90000"/>
          </a:bodyPr>
          <a:lstStyle/>
          <a:p>
            <a:pPr algn="ctr" hangingPunct="0"/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Темно-сірі опідзолені глеюваті легкосуглинкові 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ґрунти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супіщані відміни)</a:t>
            </a:r>
            <a:r>
              <a:rPr lang="ru-RU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0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939"/>
          <a:stretch/>
        </p:blipFill>
        <p:spPr>
          <a:xfrm>
            <a:off x="1497486" y="2124364"/>
            <a:ext cx="3134582" cy="350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46091" y="1500474"/>
            <a:ext cx="163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Гумус в %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735" t="12250"/>
          <a:stretch/>
        </p:blipFill>
        <p:spPr>
          <a:xfrm>
            <a:off x="5686823" y="2124364"/>
            <a:ext cx="3104270" cy="350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73143" y="1500473"/>
            <a:ext cx="2865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hangingPunct="0">
              <a:spcAft>
                <a:spcPts val="0"/>
              </a:spcAft>
            </a:pPr>
            <a:r>
              <a:rPr lang="uk-UA" sz="2400" b="1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сольове</a:t>
            </a:r>
            <a:endParaRPr lang="ru-RU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5606"/>
          <a:stretch/>
        </p:blipFill>
        <p:spPr>
          <a:xfrm>
            <a:off x="9845848" y="2124364"/>
            <a:ext cx="2023740" cy="350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147640" y="1469875"/>
            <a:ext cx="3044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Ступінь насиченості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66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060" y="181449"/>
            <a:ext cx="950976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Лучно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-чорноземні опідзолені супіщані ґрунти</a:t>
            </a:r>
            <a:r>
              <a:rPr lang="ru-RU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0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40" y="1868064"/>
            <a:ext cx="2650560" cy="4171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928" y="1923825"/>
            <a:ext cx="3198906" cy="4171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762" y="1923825"/>
            <a:ext cx="2368517" cy="4171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8034" y="1294879"/>
            <a:ext cx="163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Гумус в %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3403" y="1294878"/>
            <a:ext cx="2865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hangingPunct="0">
              <a:spcAft>
                <a:spcPts val="0"/>
              </a:spcAft>
            </a:pPr>
            <a:r>
              <a:rPr lang="uk-UA" sz="2400" b="1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сольове</a:t>
            </a:r>
            <a:endParaRPr lang="ru-RU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27094" y="1306416"/>
            <a:ext cx="3044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Ступінь насиченості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67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8" y="369013"/>
            <a:ext cx="10751126" cy="1588655"/>
          </a:xfrm>
        </p:spPr>
        <p:txBody>
          <a:bodyPr>
            <a:normAutofit fontScale="90000"/>
          </a:bodyPr>
          <a:lstStyle/>
          <a:p>
            <a:pPr algn="ctr" hangingPunct="0"/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радіоактивної речовини у 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способах його 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обробітку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(забруднений шар заштрихований</a:t>
            </a:r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0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1" y="1957668"/>
            <a:ext cx="8317201" cy="4715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216" y="690934"/>
            <a:ext cx="4714240" cy="378136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Поверхнева активність ґрунтів району розташування ХАЕС</a:t>
            </a:r>
            <a:r>
              <a:rPr lang="ru-RU" sz="2800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40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85" y="174544"/>
            <a:ext cx="571902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550" y="386366"/>
            <a:ext cx="9574313" cy="695459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800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40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8344" y="1024969"/>
            <a:ext cx="10187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</a:rPr>
              <a:t>З метою більш раціонального використання кормових угідь (природних) в сільськогосподарському виробництві потрібно здійснити такі заходи.</a:t>
            </a:r>
          </a:p>
          <a:p>
            <a:pPr marL="342900" lvl="0" indent="-342900" hangingPunct="0"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uk-UA" sz="2400" dirty="0">
                <a:latin typeface="Times New Roman"/>
                <a:ea typeface="Times New Roman"/>
              </a:rPr>
              <a:t>Освоєння осушених земель з наступним раціональним використанням.</a:t>
            </a:r>
          </a:p>
          <a:p>
            <a:pPr marL="342900" lvl="0" indent="-342900" hangingPunct="0"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uk-UA" sz="2400" dirty="0">
                <a:latin typeface="Times New Roman"/>
                <a:ea typeface="Times New Roman"/>
              </a:rPr>
              <a:t>Поверхневе поліпшення (фрезерування, дискування, боронування, підсів трав, внесення добрив) поліпшених сіножатей на площі 63,3 га з використанням даної площі під поліпшену сіножать.</a:t>
            </a:r>
          </a:p>
          <a:p>
            <a:pPr marL="342900" lvl="0" indent="-342900" hangingPunct="0"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uk-UA" sz="2400" dirty="0">
                <a:latin typeface="Times New Roman"/>
                <a:ea typeface="Times New Roman"/>
              </a:rPr>
              <a:t>Поверхневе поліпшення культурних пасовищ (травостій зріджений) на площі    110,7 га з використанням даної площі під культурні пасовища.</a:t>
            </a:r>
          </a:p>
          <a:p>
            <a:pPr marL="342900" lvl="0" indent="-342900" hangingPunct="0"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uk-UA" sz="2400" dirty="0">
                <a:latin typeface="Times New Roman"/>
                <a:ea typeface="Times New Roman"/>
              </a:rPr>
              <a:t>Освоєння (поверхневе поліпшення) чагарників (після розкорчовки) на площі 1,4 га з трансформацією даної площі під поліпшену сіножать.</a:t>
            </a:r>
          </a:p>
          <a:p>
            <a:pPr marL="342900" lvl="0" indent="-342900" hangingPunct="0"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uk-UA" sz="2400" dirty="0">
                <a:latin typeface="Times New Roman"/>
                <a:ea typeface="Times New Roman"/>
              </a:rPr>
              <a:t>Провести рекультивацію ям площею 1,6 га з трансформацією даних площ в орну.</a:t>
            </a:r>
          </a:p>
          <a:p>
            <a:pPr hangingPunct="0"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</a:rPr>
              <a:t>	Отже, родючість ґрунтів залежить від раціональної господарської діяльності людини, а ХАЕС має мінімальний вплив на ґрунти околиць міста </a:t>
            </a:r>
            <a:r>
              <a:rPr lang="uk-UA" sz="2400" dirty="0" err="1">
                <a:latin typeface="Times New Roman"/>
                <a:ea typeface="Times New Roman"/>
              </a:rPr>
              <a:t>Нетішина</a:t>
            </a:r>
            <a:r>
              <a:rPr lang="uk-UA" sz="2400" dirty="0">
                <a:latin typeface="Times New Roman"/>
                <a:ea typeface="Times New Roman"/>
              </a:rPr>
              <a:t>. </a:t>
            </a:r>
            <a:endParaRPr lang="uk-UA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2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156" y="2231653"/>
            <a:ext cx="9574313" cy="695459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000" dirty="0">
              <a:solidFill>
                <a:srgbClr val="40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9" y="116632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апарат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9" y="1244724"/>
            <a:ext cx="10416480" cy="4800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sz="3600" b="1" i="1" dirty="0" smtClean="0"/>
              <a:t>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ґрунти околиць міста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Нетішина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3600" b="1" i="1" dirty="0" smtClean="0"/>
              <a:t>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endParaRPr lang="ru-RU" sz="3600" b="1" i="1" u="sng" dirty="0"/>
          </a:p>
        </p:txBody>
      </p:sp>
      <p:pic>
        <p:nvPicPr>
          <p:cNvPr id="4" name="Рисунок 3" descr="78682110_large_r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44600" y="1244600"/>
            <a:ext cx="3810000" cy="1320800"/>
          </a:xfrm>
          <a:prstGeom prst="rect">
            <a:avLst/>
          </a:prstGeom>
        </p:spPr>
      </p:pic>
      <p:pic>
        <p:nvPicPr>
          <p:cNvPr id="5" name="Рисунок 4" descr="78682110_large_r446.gif"/>
          <p:cNvPicPr>
            <a:picLocks noChangeAspect="1"/>
          </p:cNvPicPr>
          <p:nvPr/>
        </p:nvPicPr>
        <p:blipFill rotWithShape="1">
          <a:blip r:embed="rId2" cstate="print"/>
          <a:srcRect l="15670"/>
          <a:stretch/>
        </p:blipFill>
        <p:spPr>
          <a:xfrm rot="16200000">
            <a:off x="-946088" y="4591112"/>
            <a:ext cx="3212976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053" y="230909"/>
            <a:ext cx="10083892" cy="554181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</a:t>
            </a:r>
          </a:p>
          <a:p>
            <a:pPr marL="82296" indent="0" algn="ctr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ґрунтоутворення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створення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295" y="389965"/>
            <a:ext cx="10083892" cy="670612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60555" y="1046887"/>
            <a:ext cx="3914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наліз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документації з архіву ЦРБ ХАЕС  і КСП «Нове життя» за 2000-2016 рік, статистична обробка матеріалів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Фото_Ренькас\GxGLL9gTWo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95" y="2016384"/>
            <a:ext cx="3055672" cy="40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Фото_Ренькас\4zs1H96PQi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92" y="2016384"/>
            <a:ext cx="3055672" cy="40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Фото_Ренькас\-e-xPruq1c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05" y="3253456"/>
            <a:ext cx="3803426" cy="28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63509" y="1046887"/>
            <a:ext cx="2537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Вивчення зразків </a:t>
            </a:r>
          </a:p>
          <a:p>
            <a:pPr algn="ctr"/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ґрунту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295" y="1054757"/>
            <a:ext cx="192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Експеримент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pic>
        <p:nvPicPr>
          <p:cNvPr id="1026" name="Picture 2" descr="C:\Users\ПК\Desktop\Юніор_2017\Юніор_дослідник_2017\kWO1Uhvwd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3" b="15373"/>
          <a:stretch/>
        </p:blipFill>
        <p:spPr bwMode="auto">
          <a:xfrm>
            <a:off x="1845704" y="1182024"/>
            <a:ext cx="10020300" cy="55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1887" y="218941"/>
            <a:ext cx="9324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Карта ґрунтів 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околиць міста </a:t>
            </a:r>
            <a:r>
              <a:rPr lang="uk-UA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Нетішина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442" y="90154"/>
            <a:ext cx="10277211" cy="51515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Змішування порід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2940"/>
          <a:stretch/>
        </p:blipFill>
        <p:spPr>
          <a:xfrm>
            <a:off x="6720336" y="2009103"/>
            <a:ext cx="4738254" cy="4469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5047" y="906456"/>
            <a:ext cx="3081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заліснення балок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крутизною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20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21870" r="62790" b="13838"/>
          <a:stretch/>
        </p:blipFill>
        <p:spPr>
          <a:xfrm>
            <a:off x="1913802" y="2260839"/>
            <a:ext cx="4203662" cy="4217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88798" y="787252"/>
            <a:ext cx="462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заліснення пісків та земель, непридатних для використання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 господарстві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231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3" y="333994"/>
            <a:ext cx="11084417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профілю 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uk-UA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69" y="2820472"/>
            <a:ext cx="1969457" cy="367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0781" y="789146"/>
            <a:ext cx="21394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Дерново-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лабо-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підзолистий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ґрунт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69" y="2781834"/>
            <a:ext cx="3250687" cy="3709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0208" y="580821"/>
            <a:ext cx="3350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ерново-підзолистий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глейовий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ґрунт 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(торфовий)</a:t>
            </a:r>
            <a:endParaRPr lang="uk-UA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67" y="2820472"/>
            <a:ext cx="1984355" cy="367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68767" y="979124"/>
            <a:ext cx="2181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Темно-сірий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ґрунт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801153"/>
            <a:ext cx="2070328" cy="3709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8988" y="573703"/>
            <a:ext cx="21618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Лучно-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орнозем-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ний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опідзолений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846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62" y="309093"/>
            <a:ext cx="9509760" cy="7469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Дерново-слабопідзолисті піщані ґрунти</a:t>
            </a:r>
            <a:r>
              <a:rPr lang="ru-RU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0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0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01" y="2136490"/>
            <a:ext cx="2650363" cy="365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49301" y="1243400"/>
            <a:ext cx="163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Гумус в %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68" y="2136490"/>
            <a:ext cx="3019780" cy="365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43309" y="1258405"/>
            <a:ext cx="1754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водного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230" y="2137698"/>
            <a:ext cx="1859963" cy="3668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343176" y="1238412"/>
            <a:ext cx="3314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Насиченість основами</a:t>
            </a:r>
            <a:endParaRPr lang="ru-RU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330036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387848"/>
            <a:ext cx="10742336" cy="10634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Темно-сірі опідзолені глеюваті легкосуглинкові ґрунти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7824"/>
          <a:stretch/>
        </p:blipFill>
        <p:spPr>
          <a:xfrm>
            <a:off x="1593282" y="1985817"/>
            <a:ext cx="3215202" cy="385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82197" y="1220489"/>
            <a:ext cx="163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Гумус в %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0312"/>
          <a:stretch/>
        </p:blipFill>
        <p:spPr>
          <a:xfrm>
            <a:off x="5899622" y="1985816"/>
            <a:ext cx="2603062" cy="3851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8897" y="1220490"/>
            <a:ext cx="2865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hangingPunct="0">
              <a:spcAft>
                <a:spcPts val="0"/>
              </a:spcAft>
            </a:pPr>
            <a:r>
              <a:rPr lang="uk-UA" sz="2400" b="1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сольове</a:t>
            </a:r>
            <a:endParaRPr lang="ru-RU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822" y="1985816"/>
            <a:ext cx="1934909" cy="3851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039096" y="1220491"/>
            <a:ext cx="3044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Ступінь насиченості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05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EF83DC8A-E4E2-4E11-8C4A-292EF743AE3C}" vid="{216547D6-3924-4E04-A706-892E6A15A699}"/>
    </a:ext>
  </a:ext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180</TotalTime>
  <Words>363</Words>
  <Application>Microsoft Office PowerPoint</Application>
  <PresentationFormat>Произвольный</PresentationFormat>
  <Paragraphs>73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Тема1</vt:lpstr>
      <vt:lpstr>Солнцестояние</vt:lpstr>
      <vt:lpstr>Стан ґрунтів, їх зміни та продуктивність наземних екосистем околиць міста Нетішина</vt:lpstr>
      <vt:lpstr>Науковий апарат</vt:lpstr>
      <vt:lpstr>Презентация PowerPoint</vt:lpstr>
      <vt:lpstr>Презентация PowerPoint</vt:lpstr>
      <vt:lpstr>Презентация PowerPoint</vt:lpstr>
      <vt:lpstr>Змішування порід </vt:lpstr>
      <vt:lpstr>Будова профілю ґрунтів  </vt:lpstr>
      <vt:lpstr>Дерново-слабопідзолисті піщані ґрунти </vt:lpstr>
      <vt:lpstr>Темно-сірі опідзолені глеюваті легкосуглинкові ґрунти </vt:lpstr>
      <vt:lpstr>Темно-сірі опідзолені глеюваті легкосуглинкові ґрунти (супіщані відміни) </vt:lpstr>
      <vt:lpstr>Лучно-чорноземні опідзолені супіщані ґрунти </vt:lpstr>
      <vt:lpstr>Розподіл радіоактивної речовини у ґрунті при різних способах його обробітку  (забруднений шар заштрихований) </vt:lpstr>
      <vt:lpstr>Поверхнева активність ґрунтів району розташування ХАЕС </vt:lpstr>
      <vt:lpstr>Висновки 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Admin</dc:creator>
  <cp:lastModifiedBy>Користувач Windows</cp:lastModifiedBy>
  <cp:revision>26</cp:revision>
  <dcterms:created xsi:type="dcterms:W3CDTF">2017-04-04T15:24:26Z</dcterms:created>
  <dcterms:modified xsi:type="dcterms:W3CDTF">2017-04-11T21:02:36Z</dcterms:modified>
</cp:coreProperties>
</file>