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71" r:id="rId4"/>
    <p:sldId id="259" r:id="rId5"/>
    <p:sldId id="275" r:id="rId6"/>
    <p:sldId id="260" r:id="rId7"/>
    <p:sldId id="261" r:id="rId8"/>
    <p:sldId id="262" r:id="rId9"/>
    <p:sldId id="264" r:id="rId10"/>
    <p:sldId id="265" r:id="rId11"/>
    <p:sldId id="274" r:id="rId12"/>
    <p:sldId id="266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3" t="37391"/>
          <a:stretch/>
        </p:blipFill>
        <p:spPr>
          <a:xfrm>
            <a:off x="-1" y="-1"/>
            <a:ext cx="2348753" cy="19363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13" y="-132905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0" y="144129"/>
            <a:ext cx="4816699" cy="44829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Роль </a:t>
            </a:r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особи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c</a:t>
            </a:r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тості </a:t>
            </a:r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 історії 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41924"/>
            <a:ext cx="8989887" cy="485870"/>
          </a:xfrm>
        </p:spPr>
        <p:txBody>
          <a:bodyPr>
            <a:noAutofit/>
          </a:bodyPr>
          <a:lstStyle/>
          <a:p>
            <a:r>
              <a:rPr lang="uk-UA" sz="4400" b="1" i="1" dirty="0"/>
              <a:t>Роль Пилипа Орлика </a:t>
            </a:r>
            <a:endParaRPr lang="uk-UA" sz="4400" b="1" i="1" dirty="0" smtClean="0"/>
          </a:p>
          <a:p>
            <a:r>
              <a:rPr lang="uk-UA" sz="4400" b="1" i="1" dirty="0" smtClean="0"/>
              <a:t>в </a:t>
            </a:r>
            <a:r>
              <a:rPr lang="uk-UA" sz="4400" b="1" i="1" dirty="0"/>
              <a:t>історії України та значення </a:t>
            </a:r>
            <a:endParaRPr lang="uk-UA" sz="4400" b="1" i="1" dirty="0" smtClean="0"/>
          </a:p>
          <a:p>
            <a:r>
              <a:rPr lang="uk-UA" sz="4400" b="1" i="1" dirty="0" smtClean="0"/>
              <a:t>його </a:t>
            </a:r>
            <a:r>
              <a:rPr lang="uk-UA" sz="4400" b="1" i="1" dirty="0"/>
              <a:t>Конституції  у розвитку політичної </a:t>
            </a:r>
            <a:r>
              <a:rPr lang="uk-UA" sz="4400" b="1" i="1" dirty="0" smtClean="0"/>
              <a:t>думки</a:t>
            </a:r>
            <a:endParaRPr lang="ru-RU" sz="4400" b="1" i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1843" y="4810124"/>
            <a:ext cx="5358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 учениця 10 – Б класу</a:t>
            </a:r>
          </a:p>
          <a:p>
            <a:r>
              <a:rPr lang="uk-UA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Заліщицької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державної гімназії</a:t>
            </a:r>
          </a:p>
          <a:p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Ілько Ольга </a:t>
            </a:r>
            <a:endParaRPr lang="uk-UA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Керівник: Дяків  Василь Григорович, викладач історії України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514" y="4101124"/>
            <a:ext cx="8079073" cy="2320453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Конституцію України одразу по її прийняттю визнали уряди Швеції і Туреччини. </a:t>
            </a:r>
            <a:endParaRPr lang="uk-UA" sz="2400" b="1" dirty="0" smtClean="0">
              <a:solidFill>
                <a:srgbClr val="002060"/>
              </a:solidFill>
            </a:endParaRPr>
          </a:p>
          <a:p>
            <a:r>
              <a:rPr lang="uk-UA" sz="2400" b="1" dirty="0" smtClean="0">
                <a:solidFill>
                  <a:srgbClr val="002060"/>
                </a:solidFill>
              </a:rPr>
              <a:t>Вона </a:t>
            </a:r>
            <a:r>
              <a:rPr lang="uk-UA" sz="2400" b="1" dirty="0">
                <a:solidFill>
                  <a:srgbClr val="002060"/>
                </a:solidFill>
              </a:rPr>
              <a:t>й сьогодні вражає своєю актуальністю й високим правовим рівнем. Вчені й політики нині не без підстав вважають, що, втіливши ідеї її натхненника, гетьмана Івана Мазепи, вона як державний акт республіканського спрямування на 80 років випередила ідеї Французької революції.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55" y="154066"/>
            <a:ext cx="5456322" cy="37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7170" y="4469257"/>
            <a:ext cx="3657600" cy="13972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Гетьман Пилип Орлик 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в </a:t>
            </a:r>
            <a:r>
              <a:rPr lang="uk-UA" sz="2800" b="1" dirty="0" err="1" smtClean="0">
                <a:solidFill>
                  <a:schemeClr val="tx1"/>
                </a:solidFill>
              </a:rPr>
              <a:t>екзилі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(1710 – 1742)</a:t>
            </a:r>
            <a:endParaRPr lang="uk-UA" sz="2800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6032666" y="3852809"/>
            <a:ext cx="583890" cy="577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195316" y="3380198"/>
            <a:ext cx="2609637" cy="472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Королівство Швеції 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90472" y="3493214"/>
            <a:ext cx="2321959" cy="369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Османська імперія</a:t>
            </a:r>
            <a:endParaRPr lang="uk-UA" dirty="0"/>
          </a:p>
        </p:txBody>
      </p:sp>
      <p:cxnSp>
        <p:nvCxnSpPr>
          <p:cNvPr id="12" name="Прямая со стрелкой 11"/>
          <p:cNvCxnSpPr>
            <a:stCxn id="6" idx="0"/>
          </p:cNvCxnSpPr>
          <p:nvPr/>
        </p:nvCxnSpPr>
        <p:spPr>
          <a:xfrm flipH="1" flipV="1">
            <a:off x="4345969" y="3852809"/>
            <a:ext cx="1" cy="616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363056" y="3986373"/>
            <a:ext cx="635407" cy="482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90418" y="3479106"/>
            <a:ext cx="2619910" cy="476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Франція</a:t>
            </a:r>
            <a:endParaRPr lang="uk-UA" dirty="0"/>
          </a:p>
        </p:txBody>
      </p:sp>
      <p:pic>
        <p:nvPicPr>
          <p:cNvPr id="13" name="Рисунок 12" descr="Karl_(Charles)_XII_of_Swed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865" y="174660"/>
            <a:ext cx="2599363" cy="3210214"/>
          </a:xfrm>
          <a:prstGeom prst="rect">
            <a:avLst/>
          </a:prstGeom>
        </p:spPr>
      </p:pic>
      <p:pic>
        <p:nvPicPr>
          <p:cNvPr id="17" name="Рисунок 16" descr="III._Ahm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746" y="205484"/>
            <a:ext cx="2336438" cy="3298006"/>
          </a:xfrm>
          <a:prstGeom prst="rect">
            <a:avLst/>
          </a:prstGeom>
        </p:spPr>
      </p:pic>
      <p:pic>
        <p:nvPicPr>
          <p:cNvPr id="22" name="Рисунок 21" descr="250px-Louis_XIV_(Mignard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869" y="256853"/>
            <a:ext cx="2593345" cy="32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61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344" y="365126"/>
            <a:ext cx="6906006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Роль Пилипа Орлика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історії України</a:t>
            </a:r>
            <a:endParaRPr lang="uk-UA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283530" cy="4351338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002060"/>
                </a:solidFill>
              </a:rPr>
              <a:t>Хоч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Конституція</a:t>
            </a:r>
            <a:r>
              <a:rPr lang="ru-RU" sz="2400" b="1" dirty="0">
                <a:solidFill>
                  <a:srgbClr val="002060"/>
                </a:solidFill>
              </a:rPr>
              <a:t> 1710 р. не </a:t>
            </a:r>
            <a:r>
              <a:rPr lang="ru-RU" sz="2400" b="1" dirty="0" err="1">
                <a:solidFill>
                  <a:srgbClr val="002060"/>
                </a:solidFill>
              </a:rPr>
              <a:t>ввійшла</a:t>
            </a:r>
            <a:r>
              <a:rPr lang="ru-RU" sz="2400" b="1" dirty="0">
                <a:solidFill>
                  <a:srgbClr val="002060"/>
                </a:solidFill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</a:rPr>
              <a:t>життя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проте</a:t>
            </a:r>
            <a:r>
              <a:rPr lang="ru-RU" sz="2400" b="1" dirty="0">
                <a:solidFill>
                  <a:srgbClr val="002060"/>
                </a:solidFill>
              </a:rPr>
              <a:t> вона </a:t>
            </a:r>
            <a:r>
              <a:rPr lang="ru-RU" sz="2400" b="1" dirty="0" err="1">
                <a:solidFill>
                  <a:srgbClr val="002060"/>
                </a:solidFill>
              </a:rPr>
              <a:t>має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велике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значення</a:t>
            </a:r>
            <a:r>
              <a:rPr lang="ru-RU" sz="2400" b="1" dirty="0">
                <a:solidFill>
                  <a:srgbClr val="002060"/>
                </a:solidFill>
              </a:rPr>
              <a:t> як документ, </a:t>
            </a:r>
            <a:r>
              <a:rPr lang="ru-RU" sz="2400" b="1" dirty="0" err="1">
                <a:solidFill>
                  <a:srgbClr val="002060"/>
                </a:solidFill>
              </a:rPr>
              <a:t>який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вперше</a:t>
            </a:r>
            <a:r>
              <a:rPr lang="ru-RU" sz="2400" b="1" dirty="0">
                <a:solidFill>
                  <a:srgbClr val="002060"/>
                </a:solidFill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</a:rPr>
              <a:t>історії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України</a:t>
            </a:r>
            <a:r>
              <a:rPr lang="ru-RU" sz="2400" b="1" dirty="0">
                <a:solidFill>
                  <a:srgbClr val="002060"/>
                </a:solidFill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</a:rPr>
              <a:t>юридичному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ґрунті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фіксує</a:t>
            </a:r>
            <a:r>
              <a:rPr lang="ru-RU" sz="2400" b="1" dirty="0">
                <a:solidFill>
                  <a:srgbClr val="002060"/>
                </a:solidFill>
              </a:rPr>
              <a:t> постанови, </a:t>
            </a:r>
            <a:r>
              <a:rPr lang="ru-RU" sz="2400" b="1" dirty="0" err="1">
                <a:solidFill>
                  <a:srgbClr val="002060"/>
                </a:solidFill>
              </a:rPr>
              <a:t>які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кладуться</a:t>
            </a:r>
            <a:r>
              <a:rPr lang="ru-RU" sz="2400" b="1" dirty="0">
                <a:solidFill>
                  <a:srgbClr val="002060"/>
                </a:solidFill>
              </a:rPr>
              <a:t> в основу державно-</a:t>
            </a:r>
            <a:r>
              <a:rPr lang="ru-RU" sz="2400" b="1" dirty="0" err="1">
                <a:solidFill>
                  <a:srgbClr val="002060"/>
                </a:solidFill>
              </a:rPr>
              <a:t>політичного</a:t>
            </a:r>
            <a:r>
              <a:rPr lang="ru-RU" sz="2400" b="1" dirty="0">
                <a:solidFill>
                  <a:srgbClr val="002060"/>
                </a:solidFill>
              </a:rPr>
              <a:t> устрою, </a:t>
            </a:r>
            <a:r>
              <a:rPr lang="ru-RU" sz="2400" b="1" dirty="0" err="1">
                <a:solidFill>
                  <a:srgbClr val="002060"/>
                </a:solidFill>
              </a:rPr>
              <a:t>тобто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українська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державна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ідея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знайшла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своє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втілення</a:t>
            </a:r>
            <a:r>
              <a:rPr lang="ru-RU" sz="2400" b="1" dirty="0">
                <a:solidFill>
                  <a:srgbClr val="002060"/>
                </a:solidFill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</a:rPr>
              <a:t>конституції</a:t>
            </a:r>
            <a:r>
              <a:rPr lang="ru-RU" sz="2400" b="1" dirty="0">
                <a:solidFill>
                  <a:srgbClr val="002060"/>
                </a:solidFill>
              </a:rPr>
              <a:t>, яка стала </a:t>
            </a:r>
            <a:r>
              <a:rPr lang="ru-RU" sz="2400" b="1" dirty="0" err="1">
                <a:solidFill>
                  <a:srgbClr val="002060"/>
                </a:solidFill>
              </a:rPr>
              <a:t>водночас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показником</a:t>
            </a:r>
            <a:r>
              <a:rPr lang="ru-RU" sz="2400" b="1" dirty="0">
                <a:solidFill>
                  <a:srgbClr val="002060"/>
                </a:solidFill>
              </a:rPr>
              <a:t> того, </a:t>
            </a:r>
            <a:r>
              <a:rPr lang="ru-RU" sz="2400" b="1" dirty="0" err="1">
                <a:solidFill>
                  <a:srgbClr val="002060"/>
                </a:solidFill>
              </a:rPr>
              <a:t>які</a:t>
            </a:r>
            <a:r>
              <a:rPr lang="ru-RU" sz="2400" b="1" dirty="0">
                <a:solidFill>
                  <a:srgbClr val="002060"/>
                </a:solidFill>
              </a:rPr>
              <a:t> і в </a:t>
            </a:r>
            <a:r>
              <a:rPr lang="ru-RU" sz="2400" b="1" dirty="0" err="1">
                <a:solidFill>
                  <a:srgbClr val="002060"/>
                </a:solidFill>
              </a:rPr>
              <a:t>якому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напрямі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потрібно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здійснювати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державні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реформи</a:t>
            </a:r>
            <a:r>
              <a:rPr lang="ru-RU" sz="2400" b="1" dirty="0">
                <a:solidFill>
                  <a:srgbClr val="002060"/>
                </a:solidFill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</a:rPr>
              <a:t>Українській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державі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uk-UA" sz="2400" b="1" dirty="0">
                <a:solidFill>
                  <a:srgbClr val="002060"/>
                </a:solidFill>
              </a:rPr>
              <a:t>Після Орлика залишилася літературна спадщина у формі листування, універсалів, промов, панегіриків та </a:t>
            </a:r>
            <a:r>
              <a:rPr lang="uk-UA" sz="2400" b="1" dirty="0" smtClean="0">
                <a:solidFill>
                  <a:srgbClr val="002060"/>
                </a:solidFill>
              </a:rPr>
              <a:t>«Діаріуша подорожнього» - щоденника</a:t>
            </a:r>
            <a:r>
              <a:rPr lang="uk-UA" sz="2400" b="1" dirty="0">
                <a:solidFill>
                  <a:srgbClr val="002060"/>
                </a:solidFill>
              </a:rPr>
              <a:t>. Вони свідчать, що Пилип Орлик був </a:t>
            </a:r>
            <a:r>
              <a:rPr lang="uk-UA" sz="2400" b="1" dirty="0" smtClean="0">
                <a:solidFill>
                  <a:srgbClr val="002060"/>
                </a:solidFill>
              </a:rPr>
              <a:t>освіченою </a:t>
            </a:r>
            <a:r>
              <a:rPr lang="uk-UA" sz="2400" b="1" dirty="0">
                <a:solidFill>
                  <a:srgbClr val="002060"/>
                </a:solidFill>
              </a:rPr>
              <a:t>людиною і мав </a:t>
            </a:r>
            <a:r>
              <a:rPr lang="uk-UA" sz="2400" b="1" dirty="0" smtClean="0">
                <a:solidFill>
                  <a:srgbClr val="002060"/>
                </a:solidFill>
              </a:rPr>
              <a:t>публіцистичні </a:t>
            </a:r>
            <a:r>
              <a:rPr lang="uk-UA" sz="2400" b="1" dirty="0">
                <a:solidFill>
                  <a:srgbClr val="002060"/>
                </a:solidFill>
              </a:rPr>
              <a:t>здібності</a:t>
            </a:r>
          </a:p>
        </p:txBody>
      </p:sp>
    </p:spTree>
    <p:extLst>
      <p:ext uri="{BB962C8B-B14F-4D97-AF65-F5344CB8AC3E}">
        <p14:creationId xmlns:p14="http://schemas.microsoft.com/office/powerpoint/2010/main" val="24937287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360" y="0"/>
            <a:ext cx="2841049" cy="36777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49" y="1282570"/>
            <a:ext cx="6014433" cy="3481059"/>
          </a:xfrm>
        </p:spPr>
        <p:txBody>
          <a:bodyPr>
            <a:noAutofit/>
          </a:bodyPr>
          <a:lstStyle/>
          <a:p>
            <a:r>
              <a:rPr lang="uk-UA" sz="2200" b="1" dirty="0">
                <a:solidFill>
                  <a:srgbClr val="002060"/>
                </a:solidFill>
              </a:rPr>
              <a:t>Високоосвічений, з тонким національно-політичним розумом, палкий і свідомий патріот і борець за незалежну Україну, Пилип Орлик виділявся у тогочасному середовищі української козацької старшини. Навіть історики </a:t>
            </a:r>
            <a:r>
              <a:rPr lang="en-US" sz="2200" b="1" dirty="0">
                <a:solidFill>
                  <a:srgbClr val="002060"/>
                </a:solidFill>
              </a:rPr>
              <a:t>XIX </a:t>
            </a:r>
            <a:r>
              <a:rPr lang="uk-UA" sz="2200" b="1" dirty="0">
                <a:solidFill>
                  <a:srgbClr val="002060"/>
                </a:solidFill>
              </a:rPr>
              <a:t>століття, зокрема Соловйов, Ключевський та Костомаров, незважаючи на негативне ставлення до українських визвольних ідей, не могли не зауважити його щирості й чистоти замірів.</a:t>
            </a:r>
          </a:p>
          <a:p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8549" y="4763629"/>
            <a:ext cx="86539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002060"/>
                </a:solidFill>
              </a:rPr>
              <a:t>Пилип Орлик  - цілком </a:t>
            </a:r>
            <a:r>
              <a:rPr lang="uk-UA" sz="2200" b="1" dirty="0">
                <a:solidFill>
                  <a:srgbClr val="002060"/>
                </a:solidFill>
              </a:rPr>
              <a:t>новий тип патріота й інтелігента, який у неймовірно тяжких умовах еміграції не полишав думки про відновлення самостійності української держави. Найактивніший провідник </a:t>
            </a:r>
            <a:r>
              <a:rPr lang="uk-UA" sz="2200" b="1" dirty="0" err="1">
                <a:solidFill>
                  <a:srgbClr val="002060"/>
                </a:solidFill>
              </a:rPr>
              <a:t>мазепинської</a:t>
            </a:r>
            <a:r>
              <a:rPr lang="uk-UA" sz="2200" b="1" dirty="0">
                <a:solidFill>
                  <a:srgbClr val="002060"/>
                </a:solidFill>
              </a:rPr>
              <a:t> ідеї, він присвятив ціле своє життя створенню західноєвропейської коаліції, яка б допомогла визволити Україну.</a:t>
            </a:r>
            <a:endParaRPr lang="uk-UA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71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440" y="958947"/>
            <a:ext cx="7003542" cy="6346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uk-UA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Висновок</a:t>
            </a:r>
            <a:endParaRPr lang="uk-UA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305" y="1702179"/>
            <a:ext cx="9195516" cy="3585135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30-річна діяльність </a:t>
            </a:r>
            <a:r>
              <a:rPr lang="uk-UA" sz="2400" b="1" dirty="0" err="1">
                <a:solidFill>
                  <a:srgbClr val="002060"/>
                </a:solidFill>
              </a:rPr>
              <a:t>екзильного</a:t>
            </a:r>
            <a:r>
              <a:rPr lang="uk-UA" sz="2400" b="1" dirty="0">
                <a:solidFill>
                  <a:srgbClr val="002060"/>
                </a:solidFill>
              </a:rPr>
              <a:t> гетьмана не мала практичних наслідків, але він багато зробив в ідеологічному відношенні: поширив в </a:t>
            </a:r>
            <a:r>
              <a:rPr lang="uk-UA" sz="2400" b="1" dirty="0" smtClean="0">
                <a:solidFill>
                  <a:srgbClr val="002060"/>
                </a:solidFill>
              </a:rPr>
              <a:t>Європі </a:t>
            </a:r>
            <a:r>
              <a:rPr lang="uk-UA" sz="2400" b="1" dirty="0">
                <a:solidFill>
                  <a:srgbClr val="002060"/>
                </a:solidFill>
              </a:rPr>
              <a:t>ідею незалежної України, потрібної для </a:t>
            </a:r>
            <a:r>
              <a:rPr lang="uk-UA" sz="2400" b="1" dirty="0">
                <a:solidFill>
                  <a:srgbClr val="002060"/>
                </a:solidFill>
              </a:rPr>
              <a:t>Є</a:t>
            </a:r>
            <a:r>
              <a:rPr lang="uk-UA" sz="2400" b="1" dirty="0" smtClean="0">
                <a:solidFill>
                  <a:srgbClr val="002060"/>
                </a:solidFill>
              </a:rPr>
              <a:t>вропи</a:t>
            </a:r>
            <a:r>
              <a:rPr lang="uk-UA" sz="2400" b="1" dirty="0">
                <a:solidFill>
                  <a:srgbClr val="002060"/>
                </a:solidFill>
              </a:rPr>
              <a:t>, для </a:t>
            </a:r>
            <a:r>
              <a:rPr lang="uk-UA" sz="2400" b="1" dirty="0" smtClean="0">
                <a:solidFill>
                  <a:srgbClr val="002060"/>
                </a:solidFill>
              </a:rPr>
              <a:t>відновлення європейської </a:t>
            </a:r>
            <a:r>
              <a:rPr lang="uk-UA" sz="2400" b="1" dirty="0">
                <a:solidFill>
                  <a:srgbClr val="002060"/>
                </a:solidFill>
              </a:rPr>
              <a:t>рівноваги проти щораз сильнішої Росії. </a:t>
            </a:r>
            <a:endParaRPr lang="uk-UA" sz="2400" b="1" dirty="0" smtClean="0">
              <a:solidFill>
                <a:srgbClr val="002060"/>
              </a:solidFill>
            </a:endParaRPr>
          </a:p>
          <a:p>
            <a:r>
              <a:rPr lang="uk-UA" sz="2400" b="1" dirty="0" smtClean="0">
                <a:solidFill>
                  <a:srgbClr val="002060"/>
                </a:solidFill>
              </a:rPr>
              <a:t>Праця </a:t>
            </a:r>
            <a:r>
              <a:rPr lang="uk-UA" sz="2400" b="1" dirty="0">
                <a:solidFill>
                  <a:srgbClr val="002060"/>
                </a:solidFill>
              </a:rPr>
              <a:t>Пилипа Орлика і його сина, генерала французької армії Григора Орлика, була </a:t>
            </a:r>
            <a:r>
              <a:rPr lang="uk-UA" sz="2400" b="1" dirty="0" smtClean="0">
                <a:solidFill>
                  <a:srgbClr val="002060"/>
                </a:solidFill>
              </a:rPr>
              <a:t>виявлена </a:t>
            </a:r>
            <a:r>
              <a:rPr lang="uk-UA" sz="2400" b="1" dirty="0">
                <a:solidFill>
                  <a:srgbClr val="002060"/>
                </a:solidFill>
              </a:rPr>
              <a:t>і з іншого погляду: вони створили традицію мазепинців-емігрантів, апостолів Української Незалежної Держави, які </a:t>
            </a:r>
            <a:r>
              <a:rPr lang="uk-UA" sz="2400" b="1" dirty="0" smtClean="0">
                <a:solidFill>
                  <a:srgbClr val="002060"/>
                </a:solidFill>
              </a:rPr>
              <a:t>тривалий  </a:t>
            </a:r>
            <a:r>
              <a:rPr lang="uk-UA" sz="2400" b="1" dirty="0">
                <a:solidFill>
                  <a:srgbClr val="002060"/>
                </a:solidFill>
              </a:rPr>
              <a:t>час </a:t>
            </a:r>
            <a:r>
              <a:rPr lang="uk-UA" sz="2400" b="1" dirty="0" smtClean="0">
                <a:solidFill>
                  <a:srgbClr val="002060"/>
                </a:solidFill>
              </a:rPr>
              <a:t>тривожили владу Російської імперії.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45" y="4933647"/>
            <a:ext cx="4632999" cy="1924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817"/>
            <a:ext cx="1511807" cy="1681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4254" y="42647"/>
            <a:ext cx="236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Герб Пилипа Орлика</a:t>
            </a:r>
            <a:endParaRPr lang="uk-U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680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30747" y="174567"/>
            <a:ext cx="5169414" cy="66834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</a:rPr>
              <a:t>Пилип Орлик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</a:rPr>
              <a:t>Чорнило, і папір, і лампа – на столі,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</a:rPr>
              <a:t>В руці – перо з крила, у спогаді – латина,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</a:rPr>
              <a:t>Він конституцію писав. Була хвилина,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</a:rPr>
              <a:t>Коли він Богом жив, ще Орлик, не Орлі.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</a:rPr>
              <a:t>Клейнод володаря йде від отця до сина.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</a:rPr>
              <a:t>Ми ж вибиратимем вождя, бо ми – єдина</a:t>
            </a:r>
          </a:p>
          <a:p>
            <a:pPr marL="0" indent="0">
              <a:buNone/>
            </a:pPr>
            <a:r>
              <a:rPr lang="uk-UA" sz="2400" b="1" dirty="0" err="1">
                <a:solidFill>
                  <a:srgbClr val="002060"/>
                </a:solidFill>
              </a:rPr>
              <a:t>Безглавна</a:t>
            </a:r>
            <a:r>
              <a:rPr lang="uk-UA" sz="2400" b="1" dirty="0">
                <a:solidFill>
                  <a:srgbClr val="002060"/>
                </a:solidFill>
              </a:rPr>
              <a:t> нація на цій сумній землі.</a:t>
            </a:r>
          </a:p>
          <a:p>
            <a:pPr marL="0" indent="0">
              <a:buNone/>
            </a:pPr>
            <a:r>
              <a:rPr lang="uk-UA" sz="2400" b="1" dirty="0" err="1">
                <a:solidFill>
                  <a:srgbClr val="002060"/>
                </a:solidFill>
              </a:rPr>
              <a:t>Зашвидко</a:t>
            </a:r>
            <a:r>
              <a:rPr lang="uk-UA" sz="2400" b="1" dirty="0">
                <a:solidFill>
                  <a:srgbClr val="002060"/>
                </a:solidFill>
              </a:rPr>
              <a:t> ми з біди погнались в демократи,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</a:rPr>
              <a:t>Монарха треба нам, - гуділи козаки, -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</a:rPr>
              <a:t>І я між ними був, пробач мені, мій брате!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</a:rPr>
              <a:t>А він компонував державу на віки,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</a:rPr>
              <a:t>І час його настав, коли воскресла мати,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</a:rPr>
              <a:t>І випав царський жезл з московської руки</a:t>
            </a:r>
            <a:r>
              <a:rPr lang="uk-UA" sz="24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uk-UA" b="1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uk-UA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Дмитро </a:t>
            </a:r>
            <a:r>
              <a:rPr lang="uk-U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Павличко,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український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поет,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перекладач</a:t>
            </a:r>
            <a:endParaRPr lang="uk-UA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91" y="64441"/>
            <a:ext cx="1670856" cy="1670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704" y="2984548"/>
            <a:ext cx="2548377" cy="33239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833" y="5296246"/>
            <a:ext cx="1561754" cy="156175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-161704" y="1586797"/>
            <a:ext cx="2782650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uk-UA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Ювілейні монети </a:t>
            </a:r>
            <a:br>
              <a:rPr lang="uk-UA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із зображенням </a:t>
            </a:r>
            <a:br>
              <a:rPr lang="uk-UA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Пилипа </a:t>
            </a:r>
            <a:r>
              <a:rPr lang="uk-UA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Орлика</a:t>
            </a:r>
            <a:endParaRPr lang="uk-UA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38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225" y="563632"/>
            <a:ext cx="4897553" cy="142955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 smtClean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</a:t>
            </a:r>
            <a:endParaRPr lang="ru-RU" sz="4000" b="1" spc="50" dirty="0">
              <a:ln w="1143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133600" y="4686870"/>
            <a:ext cx="5668963" cy="555625"/>
            <a:chOff x="1248" y="1440"/>
            <a:chExt cx="3571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25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Роль Пилипа Орлика в історії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2172270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5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Мета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133600" y="3010470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82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Біографічна довідка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33600" y="3848670"/>
            <a:ext cx="5532438" cy="555625"/>
            <a:chOff x="1248" y="3230"/>
            <a:chExt cx="3485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247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Конституція Пилипа Орлика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33600" y="5547295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9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Висновок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95209" y="1479479"/>
            <a:ext cx="4366517" cy="5378521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Найбільше од усіх історичних українських</a:t>
            </a:r>
          </a:p>
          <a:p>
            <a:r>
              <a:rPr lang="uk-UA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діячів поклав праці біля ознайомлення урядів</a:t>
            </a:r>
          </a:p>
          <a:p>
            <a:r>
              <a:rPr lang="uk-UA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європейських держав українською справою – Орлик.</a:t>
            </a:r>
          </a:p>
          <a:p>
            <a:r>
              <a:rPr lang="uk-UA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Життя Орлика – се одна безперервна</a:t>
            </a:r>
          </a:p>
          <a:p>
            <a:r>
              <a:rPr lang="uk-UA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європеїзація українського питання як питання</a:t>
            </a:r>
          </a:p>
          <a:p>
            <a:r>
              <a:rPr lang="uk-UA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державно-міжнародного.</a:t>
            </a:r>
          </a:p>
          <a:p>
            <a:r>
              <a:rPr lang="uk-UA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В. </a:t>
            </a:r>
            <a:r>
              <a:rPr lang="uk-UA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Різниченко</a:t>
            </a:r>
            <a:r>
              <a:rPr lang="uk-UA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поет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перекладач</a:t>
            </a:r>
            <a:endParaRPr lang="uk-UA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87" y="1024001"/>
            <a:ext cx="4109512" cy="4873625"/>
          </a:xfrm>
        </p:spPr>
      </p:pic>
    </p:spTree>
    <p:extLst>
      <p:ext uri="{BB962C8B-B14F-4D97-AF65-F5344CB8AC3E}">
        <p14:creationId xmlns:p14="http://schemas.microsoft.com/office/powerpoint/2010/main" val="440338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688" y="457200"/>
            <a:ext cx="7449311" cy="8473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Біографічна довідка </a:t>
            </a:r>
            <a:endParaRPr lang="uk-UA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29" y="1767840"/>
            <a:ext cx="3256711" cy="48158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5216" y="1304544"/>
            <a:ext cx="4110074" cy="5553456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Пилип Орлик народився у шляхетній сім</a:t>
            </a:r>
            <a:r>
              <a:rPr lang="en-US" sz="2000" b="1" dirty="0" smtClean="0">
                <a:solidFill>
                  <a:srgbClr val="002060"/>
                </a:solidFill>
              </a:rPr>
              <a:t>’</a:t>
            </a:r>
            <a:r>
              <a:rPr lang="uk-UA" sz="2000" b="1" dirty="0" smtClean="0">
                <a:solidFill>
                  <a:srgbClr val="002060"/>
                </a:solidFill>
              </a:rPr>
              <a:t>ї чеського походження. 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1694 року закінчив Києво –Могилянську колегію.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1698 </a:t>
            </a:r>
            <a:r>
              <a:rPr lang="uk-UA" sz="2000" b="1" dirty="0">
                <a:solidFill>
                  <a:srgbClr val="002060"/>
                </a:solidFill>
              </a:rPr>
              <a:t>року посів посаду кафедрального писаря у Київській митрополії. 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>
                <a:solidFill>
                  <a:srgbClr val="002060"/>
                </a:solidFill>
              </a:rPr>
              <a:t>З 1700 року завдяки протекції Стефана Яворського обіймає посаду канцеляриста, потім старшого канцеляриста Генеральної військової канцелярії, керуючого справами Генеральної військової канцелярії</a:t>
            </a:r>
            <a:r>
              <a:rPr lang="uk-UA" sz="2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1709 року разом з іншими соратниками Івана Мазепи емігрував до Молдови.</a:t>
            </a:r>
            <a:endParaRPr lang="uk-UA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48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672" y="365126"/>
            <a:ext cx="6953678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Пилип Орлик – прихильник Мазепи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789" y="1825624"/>
            <a:ext cx="8073561" cy="503237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Орлик став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найближчим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помічником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соратником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гетьмана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1707 р. на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Хреснім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розп`ятті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вони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поклялися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вірність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один одному.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Відомо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Орлик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був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поруч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із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Мазепою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під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час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повстання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коли той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перейшов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бік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Карла ХІІ, а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шведські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війська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увійшли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Лівобережну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Україну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(1708).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зрадив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він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гетьмана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трагічної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поразки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під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Полтавою: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пішов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 ним (смертельно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хворим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в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еміграцію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Бендери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тоді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територія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Туреччини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невимовною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тугою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болем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сприйняв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П. Орлик смерть І.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Мазепи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сталася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влітку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1709 року. 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0523" y="0"/>
            <a:ext cx="4973477" cy="1268602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квітня 1710 р. козацька рада в Бендерах </a:t>
            </a: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обрала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гетьманом Пилипа Орлика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0" y="0"/>
            <a:ext cx="4055643" cy="26619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20" y="2750588"/>
            <a:ext cx="5499279" cy="41074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7048" y="3067198"/>
            <a:ext cx="2942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Українські землі </a:t>
            </a:r>
            <a:endParaRPr lang="uk-UA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під </a:t>
            </a:r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час гетьманування Пилипа Орлика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3239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236" y="365126"/>
            <a:ext cx="6820114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Конституція Пилипа Орлика</a:t>
            </a:r>
            <a:endParaRPr lang="uk-UA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</a:rPr>
              <a:t>Пакти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й </a:t>
            </a:r>
            <a:r>
              <a:rPr lang="ru-RU" sz="2800" b="1" dirty="0" err="1">
                <a:solidFill>
                  <a:srgbClr val="002060"/>
                </a:solidFill>
              </a:rPr>
              <a:t>конституції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законів</a:t>
            </a:r>
            <a:r>
              <a:rPr lang="ru-RU" sz="2800" b="1" dirty="0">
                <a:solidFill>
                  <a:srgbClr val="002060"/>
                </a:solidFill>
              </a:rPr>
              <a:t> та вольностей </a:t>
            </a:r>
            <a:r>
              <a:rPr lang="ru-RU" sz="2800" b="1" dirty="0" err="1">
                <a:solidFill>
                  <a:srgbClr val="002060"/>
                </a:solidFill>
              </a:rPr>
              <a:t>Війська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Запорізького</a:t>
            </a:r>
            <a:r>
              <a:rPr lang="ru-RU" sz="2800" b="1" dirty="0" smtClean="0">
                <a:solidFill>
                  <a:srgbClr val="002060"/>
                </a:solidFill>
              </a:rPr>
              <a:t>», </a:t>
            </a:r>
            <a:r>
              <a:rPr lang="ru-RU" sz="2800" b="1" dirty="0" err="1">
                <a:solidFill>
                  <a:srgbClr val="002060"/>
                </a:solidFill>
              </a:rPr>
              <a:t>згодом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названі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</a:rPr>
              <a:t>Конституцією</a:t>
            </a:r>
            <a:r>
              <a:rPr lang="ru-RU" sz="2800" b="1" dirty="0" smtClean="0">
                <a:solidFill>
                  <a:srgbClr val="002060"/>
                </a:solidFill>
              </a:rPr>
              <a:t> Орлика» </a:t>
            </a:r>
            <a:r>
              <a:rPr lang="ru-RU" sz="2800" b="1" dirty="0" smtClean="0">
                <a:solidFill>
                  <a:srgbClr val="002060"/>
                </a:solidFill>
              </a:rPr>
              <a:t>- угода </a:t>
            </a:r>
            <a:r>
              <a:rPr lang="ru-RU" sz="2800" b="1" dirty="0" err="1" smtClean="0">
                <a:solidFill>
                  <a:srgbClr val="002060"/>
                </a:solidFill>
              </a:rPr>
              <a:t>між</a:t>
            </a:r>
            <a:r>
              <a:rPr lang="ru-RU" sz="2800" b="1" dirty="0" smtClean="0">
                <a:solidFill>
                  <a:srgbClr val="002060"/>
                </a:solidFill>
              </a:rPr>
              <a:t> П. Орликом, старшиною та </a:t>
            </a:r>
            <a:r>
              <a:rPr lang="ru-RU" sz="2800" b="1" dirty="0" err="1" smtClean="0">
                <a:solidFill>
                  <a:srgbClr val="002060"/>
                </a:solidFill>
              </a:rPr>
              <a:t>запорожцями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укладена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під</a:t>
            </a:r>
            <a:r>
              <a:rPr lang="ru-RU" sz="2800" b="1" dirty="0" smtClean="0">
                <a:solidFill>
                  <a:srgbClr val="002060"/>
                </a:solidFill>
              </a:rPr>
              <a:t> час </a:t>
            </a:r>
            <a:r>
              <a:rPr lang="ru-RU" sz="2800" b="1" dirty="0" err="1" smtClean="0">
                <a:solidFill>
                  <a:srgbClr val="002060"/>
                </a:solidFill>
              </a:rPr>
              <a:t>обрання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гетьмана</a:t>
            </a:r>
            <a:r>
              <a:rPr lang="ru-RU" sz="2800" b="1" dirty="0" smtClean="0">
                <a:solidFill>
                  <a:srgbClr val="002060"/>
                </a:solidFill>
              </a:rPr>
              <a:t>. Основною </a:t>
            </a:r>
            <a:r>
              <a:rPr lang="ru-RU" sz="2800" b="1" dirty="0" err="1" smtClean="0">
                <a:solidFill>
                  <a:srgbClr val="002060"/>
                </a:solidFill>
              </a:rPr>
              <a:t>ідеєю</a:t>
            </a:r>
            <a:r>
              <a:rPr lang="ru-RU" sz="2800" b="1" dirty="0" smtClean="0">
                <a:solidFill>
                  <a:srgbClr val="002060"/>
                </a:solidFill>
              </a:rPr>
              <a:t> документа стала </a:t>
            </a:r>
            <a:r>
              <a:rPr lang="ru-RU" sz="2800" b="1" dirty="0" err="1" smtClean="0">
                <a:solidFill>
                  <a:srgbClr val="002060"/>
                </a:solidFill>
              </a:rPr>
              <a:t>вимога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обмежити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владу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гетьмана</a:t>
            </a:r>
            <a:r>
              <a:rPr lang="ru-RU" sz="2800" b="1" dirty="0" smtClean="0">
                <a:solidFill>
                  <a:srgbClr val="002060"/>
                </a:solidFill>
              </a:rPr>
              <a:t> і </a:t>
            </a:r>
            <a:r>
              <a:rPr lang="ru-RU" sz="2800" b="1" dirty="0" err="1" smtClean="0">
                <a:solidFill>
                  <a:srgbClr val="002060"/>
                </a:solidFill>
              </a:rPr>
              <a:t>прагнення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старшини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відігравати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провідну</a:t>
            </a:r>
            <a:r>
              <a:rPr lang="ru-RU" sz="2800" b="1" dirty="0" smtClean="0">
                <a:solidFill>
                  <a:srgbClr val="002060"/>
                </a:solidFill>
              </a:rPr>
              <a:t> роль у </a:t>
            </a:r>
            <a:r>
              <a:rPr lang="ru-RU" sz="2800" b="1" dirty="0" err="1" smtClean="0">
                <a:solidFill>
                  <a:srgbClr val="002060"/>
                </a:solidFill>
              </a:rPr>
              <a:t>суспільно-політичному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житті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України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Текст Конституції був складений латинською та книжною українською мовами і містив вступ та 16 статей.</a:t>
            </a:r>
            <a:endParaRPr lang="uk-U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951" y="1661826"/>
            <a:ext cx="4564341" cy="183956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951" y="3924728"/>
            <a:ext cx="4736385" cy="1443264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ru-RU" sz="2600" b="1" dirty="0" err="1">
                <a:solidFill>
                  <a:srgbClr val="002060"/>
                </a:solidFill>
              </a:rPr>
              <a:t>Підпис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під</a:t>
            </a:r>
            <a:r>
              <a:rPr lang="ru-RU" sz="2600" b="1" dirty="0">
                <a:solidFill>
                  <a:srgbClr val="002060"/>
                </a:solidFill>
              </a:rPr>
              <a:t> «Пактами 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2600" b="1" dirty="0" smtClean="0">
                <a:solidFill>
                  <a:srgbClr val="002060"/>
                </a:solidFill>
              </a:rPr>
              <a:t>й </a:t>
            </a:r>
            <a:r>
              <a:rPr lang="ru-RU" sz="2600" b="1" dirty="0" err="1">
                <a:solidFill>
                  <a:srgbClr val="002060"/>
                </a:solidFill>
              </a:rPr>
              <a:t>Конституціями</a:t>
            </a:r>
            <a:r>
              <a:rPr lang="ru-RU" sz="2600" b="1" dirty="0">
                <a:solidFill>
                  <a:srgbClr val="002060"/>
                </a:solidFill>
              </a:rPr>
              <a:t> прав 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2600" b="1" dirty="0" smtClean="0">
                <a:solidFill>
                  <a:srgbClr val="002060"/>
                </a:solidFill>
              </a:rPr>
              <a:t>і </a:t>
            </a:r>
            <a:r>
              <a:rPr lang="ru-RU" sz="2600" b="1" dirty="0">
                <a:solidFill>
                  <a:srgbClr val="002060"/>
                </a:solidFill>
              </a:rPr>
              <a:t>вольностей </a:t>
            </a:r>
            <a:r>
              <a:rPr lang="ru-RU" sz="2600" b="1" dirty="0" err="1">
                <a:solidFill>
                  <a:srgbClr val="002060"/>
                </a:solidFill>
              </a:rPr>
              <a:t>Війська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Запорізького</a:t>
            </a:r>
            <a:r>
              <a:rPr lang="ru-RU" sz="2600" b="1" dirty="0" smtClean="0">
                <a:solidFill>
                  <a:srgbClr val="002060"/>
                </a:solidFill>
              </a:rPr>
              <a:t>»</a:t>
            </a:r>
            <a:endParaRPr lang="ru-RU" sz="2600" b="1" dirty="0">
              <a:solidFill>
                <a:srgbClr val="002060"/>
              </a:solidFill>
            </a:endParaRPr>
          </a:p>
          <a:p>
            <a:endParaRPr lang="uk-UA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060" y="693963"/>
            <a:ext cx="2725844" cy="37752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78175" y="4536995"/>
            <a:ext cx="3760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Перша сторінка конституції П.Орлика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58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0032" y="365126"/>
            <a:ext cx="7181087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Конституція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1710 р.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містить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собі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такі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статті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k-UA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926337"/>
            <a:ext cx="4498182" cy="3714610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002060"/>
                </a:solidFill>
              </a:rPr>
              <a:t>За­тверджуються</a:t>
            </a:r>
            <a:r>
              <a:rPr lang="ru-RU" sz="2400" b="1" dirty="0">
                <a:solidFill>
                  <a:srgbClr val="002060"/>
                </a:solidFill>
              </a:rPr>
              <a:t> права </a:t>
            </a:r>
            <a:r>
              <a:rPr lang="ru-RU" sz="2400" b="1" dirty="0" err="1">
                <a:solidFill>
                  <a:srgbClr val="002060"/>
                </a:solidFill>
              </a:rPr>
              <a:t>православної</a:t>
            </a:r>
            <a:r>
              <a:rPr lang="ru-RU" sz="2400" b="1" dirty="0">
                <a:solidFill>
                  <a:srgbClr val="002060"/>
                </a:solidFill>
              </a:rPr>
              <a:t> церкви </a:t>
            </a:r>
            <a:r>
              <a:rPr lang="ru-RU" sz="2400" b="1" dirty="0" err="1">
                <a:solidFill>
                  <a:srgbClr val="002060"/>
                </a:solidFill>
              </a:rPr>
              <a:t>під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зверхністю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царгородського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патріарха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Має</a:t>
            </a:r>
            <a:r>
              <a:rPr lang="ru-RU" sz="2400" b="1" dirty="0">
                <a:solidFill>
                  <a:srgbClr val="002060"/>
                </a:solidFill>
              </a:rPr>
              <a:t> бути </a:t>
            </a:r>
            <a:r>
              <a:rPr lang="ru-RU" sz="2400" b="1" dirty="0" err="1">
                <a:solidFill>
                  <a:srgbClr val="002060"/>
                </a:solidFill>
              </a:rPr>
              <a:t>ревіндикований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давній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кордон </a:t>
            </a:r>
            <a:r>
              <a:rPr lang="ru-RU" sz="2400" b="1" dirty="0" err="1">
                <a:solidFill>
                  <a:srgbClr val="002060"/>
                </a:solidFill>
              </a:rPr>
              <a:t>козацької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держави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на р. </a:t>
            </a:r>
            <a:r>
              <a:rPr lang="ru-RU" sz="2400" b="1" dirty="0" err="1">
                <a:solidFill>
                  <a:srgbClr val="002060"/>
                </a:solidFill>
              </a:rPr>
              <a:t>Случі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Справи</a:t>
            </a:r>
            <a:r>
              <a:rPr lang="ru-RU" sz="2400" b="1" dirty="0">
                <a:solidFill>
                  <a:srgbClr val="002060"/>
                </a:solidFill>
              </a:rPr>
              <a:t> про кривду </a:t>
            </a:r>
            <a:r>
              <a:rPr lang="ru-RU" sz="2400" b="1" dirty="0" err="1">
                <a:solidFill>
                  <a:srgbClr val="002060"/>
                </a:solidFill>
              </a:rPr>
              <a:t>гетьманові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провини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старшини</a:t>
            </a:r>
            <a:r>
              <a:rPr lang="ru-RU" sz="2400" b="1" dirty="0">
                <a:solidFill>
                  <a:srgbClr val="002060"/>
                </a:solidFill>
              </a:rPr>
              <a:t> судить не </a:t>
            </a:r>
            <a:r>
              <a:rPr lang="ru-RU" sz="2400" b="1" dirty="0" err="1">
                <a:solidFill>
                  <a:srgbClr val="002060"/>
                </a:solidFill>
              </a:rPr>
              <a:t>гетьман</a:t>
            </a:r>
            <a:r>
              <a:rPr lang="ru-RU" sz="2400" b="1" dirty="0">
                <a:solidFill>
                  <a:srgbClr val="002060"/>
                </a:solidFill>
              </a:rPr>
              <a:t>, а </a:t>
            </a:r>
            <a:r>
              <a:rPr lang="ru-RU" sz="2400" b="1" dirty="0" err="1">
                <a:solidFill>
                  <a:srgbClr val="002060"/>
                </a:solidFill>
              </a:rPr>
              <a:t>генеральний</a:t>
            </a:r>
            <a:r>
              <a:rPr lang="ru-RU" sz="2400" b="1" dirty="0">
                <a:solidFill>
                  <a:srgbClr val="002060"/>
                </a:solidFill>
              </a:rPr>
              <a:t> суд.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1926336"/>
            <a:ext cx="4331968" cy="4263327"/>
          </a:xfrm>
        </p:spPr>
        <p:txBody>
          <a:bodyPr>
            <a:noAutofit/>
          </a:bodyPr>
          <a:lstStyle/>
          <a:p>
            <a:r>
              <a:rPr lang="ru-RU" sz="2200" b="1" dirty="0" err="1">
                <a:solidFill>
                  <a:srgbClr val="002060"/>
                </a:solidFill>
              </a:rPr>
              <a:t>Державний</a:t>
            </a:r>
            <a:r>
              <a:rPr lang="ru-RU" sz="2200" b="1" dirty="0">
                <a:solidFill>
                  <a:srgbClr val="002060"/>
                </a:solidFill>
              </a:rPr>
              <a:t> скарб </a:t>
            </a:r>
            <a:r>
              <a:rPr lang="ru-RU" sz="2200" b="1" dirty="0" err="1">
                <a:solidFill>
                  <a:srgbClr val="002060"/>
                </a:solidFill>
              </a:rPr>
              <a:t>відділяється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від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гетьманського</a:t>
            </a:r>
            <a:r>
              <a:rPr lang="ru-RU" sz="2200" b="1" dirty="0">
                <a:solidFill>
                  <a:srgbClr val="002060"/>
                </a:solidFill>
              </a:rPr>
              <a:t> і </a:t>
            </a:r>
            <a:r>
              <a:rPr lang="ru-RU" sz="2200" b="1" dirty="0" err="1">
                <a:solidFill>
                  <a:srgbClr val="002060"/>
                </a:solidFill>
              </a:rPr>
              <a:t>передається</a:t>
            </a:r>
            <a:r>
              <a:rPr lang="ru-RU" sz="2200" b="1" dirty="0">
                <a:solidFill>
                  <a:srgbClr val="002060"/>
                </a:solidFill>
              </a:rPr>
              <a:t> в </a:t>
            </a:r>
            <a:r>
              <a:rPr lang="ru-RU" sz="2200" b="1" dirty="0" err="1">
                <a:solidFill>
                  <a:srgbClr val="002060"/>
                </a:solidFill>
              </a:rPr>
              <a:t>орудуван­ня</a:t>
            </a:r>
            <a:r>
              <a:rPr lang="ru-RU" sz="2200" b="1" dirty="0">
                <a:solidFill>
                  <a:srgbClr val="002060"/>
                </a:solidFill>
              </a:rPr>
              <a:t> генерального </a:t>
            </a:r>
            <a:r>
              <a:rPr lang="ru-RU" sz="2200" b="1" dirty="0" err="1">
                <a:solidFill>
                  <a:srgbClr val="002060"/>
                </a:solidFill>
              </a:rPr>
              <a:t>підскарбія</a:t>
            </a:r>
            <a:r>
              <a:rPr lang="ru-RU" sz="2200" b="1" dirty="0">
                <a:solidFill>
                  <a:srgbClr val="002060"/>
                </a:solidFill>
              </a:rPr>
              <a:t>; на </a:t>
            </a:r>
            <a:r>
              <a:rPr lang="ru-RU" sz="2200" b="1" dirty="0" err="1">
                <a:solidFill>
                  <a:srgbClr val="002060"/>
                </a:solidFill>
              </a:rPr>
              <a:t>утримання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гетьмана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при­значаються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окремі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землі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200" b="1" dirty="0">
                <a:solidFill>
                  <a:srgbClr val="002060"/>
                </a:solidFill>
              </a:rPr>
              <a:t>Полковники </a:t>
            </a:r>
            <a:r>
              <a:rPr lang="ru-RU" sz="2200" b="1" dirty="0" err="1">
                <a:solidFill>
                  <a:srgbClr val="002060"/>
                </a:solidFill>
              </a:rPr>
              <a:t>вибираються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віль­ними</a:t>
            </a:r>
            <a:r>
              <a:rPr lang="ru-RU" sz="2200" b="1" dirty="0">
                <a:solidFill>
                  <a:srgbClr val="002060"/>
                </a:solidFill>
              </a:rPr>
              <a:t> голосами, і </a:t>
            </a:r>
            <a:r>
              <a:rPr lang="ru-RU" sz="2200" b="1" dirty="0" err="1">
                <a:solidFill>
                  <a:srgbClr val="002060"/>
                </a:solidFill>
              </a:rPr>
              <a:t>гетьман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їх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затверджує</a:t>
            </a:r>
            <a:r>
              <a:rPr lang="ru-RU" sz="2200" b="1" dirty="0">
                <a:solidFill>
                  <a:srgbClr val="002060"/>
                </a:solidFill>
              </a:rPr>
              <a:t>; так само </a:t>
            </a:r>
            <a:r>
              <a:rPr lang="ru-RU" sz="2200" b="1" dirty="0" err="1">
                <a:solidFill>
                  <a:srgbClr val="002060"/>
                </a:solidFill>
              </a:rPr>
              <a:t>прово­дять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вибір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ситників</a:t>
            </a:r>
            <a:r>
              <a:rPr lang="ru-RU" sz="2200" b="1" dirty="0">
                <a:solidFill>
                  <a:srgbClr val="002060"/>
                </a:solidFill>
              </a:rPr>
              <a:t> та </a:t>
            </a:r>
            <a:r>
              <a:rPr lang="ru-RU" sz="2200" b="1" dirty="0" err="1">
                <a:solidFill>
                  <a:srgbClr val="002060"/>
                </a:solidFill>
              </a:rPr>
              <a:t>ін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200" b="1" dirty="0" err="1">
                <a:solidFill>
                  <a:srgbClr val="002060"/>
                </a:solidFill>
              </a:rPr>
              <a:t>Касуються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оренди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істадії</a:t>
            </a:r>
            <a:r>
              <a:rPr lang="ru-RU" sz="2200" b="1" dirty="0">
                <a:solidFill>
                  <a:srgbClr val="002060"/>
                </a:solidFill>
              </a:rPr>
              <a:t> для </a:t>
            </a:r>
            <a:r>
              <a:rPr lang="ru-RU" sz="2200" b="1" dirty="0" err="1">
                <a:solidFill>
                  <a:srgbClr val="002060"/>
                </a:solidFill>
              </a:rPr>
              <a:t>компанійців</a:t>
            </a:r>
            <a:r>
              <a:rPr lang="ru-RU" sz="2200" b="1" dirty="0">
                <a:solidFill>
                  <a:srgbClr val="002060"/>
                </a:solidFill>
              </a:rPr>
              <a:t> та </a:t>
            </a:r>
            <a:r>
              <a:rPr lang="ru-RU" sz="2200" b="1" dirty="0" err="1">
                <a:solidFill>
                  <a:srgbClr val="002060"/>
                </a:solidFill>
              </a:rPr>
              <a:t>сердюків</a:t>
            </a:r>
            <a:r>
              <a:rPr lang="ru-RU" sz="2200" b="1" dirty="0">
                <a:solidFill>
                  <a:srgbClr val="002060"/>
                </a:solidFill>
              </a:rPr>
              <a:t>; </a:t>
            </a:r>
            <a:r>
              <a:rPr lang="ru-RU" sz="2200" b="1" dirty="0" err="1">
                <a:solidFill>
                  <a:srgbClr val="002060"/>
                </a:solidFill>
              </a:rPr>
              <a:t>генеральна</a:t>
            </a:r>
            <a:r>
              <a:rPr lang="ru-RU" sz="2200" b="1" dirty="0">
                <a:solidFill>
                  <a:srgbClr val="002060"/>
                </a:solidFill>
              </a:rPr>
              <a:t> рада </a:t>
            </a:r>
            <a:r>
              <a:rPr lang="ru-RU" sz="2200" b="1" dirty="0" err="1">
                <a:solidFill>
                  <a:srgbClr val="002060"/>
                </a:solidFill>
              </a:rPr>
              <a:t>має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знайти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інші</a:t>
            </a:r>
            <a:r>
              <a:rPr lang="ru-RU" sz="2200" b="1" dirty="0">
                <a:solidFill>
                  <a:srgbClr val="002060"/>
                </a:solidFill>
              </a:rPr>
              <a:t> доходи на </a:t>
            </a:r>
            <a:r>
              <a:rPr lang="ru-RU" sz="2200" b="1" dirty="0" err="1">
                <a:solidFill>
                  <a:srgbClr val="002060"/>
                </a:solidFill>
              </a:rPr>
              <a:t>утримання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війська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2763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961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Роль особиcтості  в історії </vt:lpstr>
      <vt:lpstr>Зміст</vt:lpstr>
      <vt:lpstr>Презентация PowerPoint</vt:lpstr>
      <vt:lpstr>Біографічна довідка </vt:lpstr>
      <vt:lpstr>Пилип Орлик – прихильник Мазепи</vt:lpstr>
      <vt:lpstr>5 квітня 1710 р. козацька рада в Бендерах обрала гетьманом Пилипа Орлика</vt:lpstr>
      <vt:lpstr>Конституція Пилипа Орлика</vt:lpstr>
      <vt:lpstr>Презентация PowerPoint</vt:lpstr>
      <vt:lpstr>Конституція 1710 р. містить у собі такі статті:</vt:lpstr>
      <vt:lpstr>Презентация PowerPoint</vt:lpstr>
      <vt:lpstr>Презентация PowerPoint</vt:lpstr>
      <vt:lpstr> Роль Пилипа Орлика  в історії України</vt:lpstr>
      <vt:lpstr>Презентация PowerPoint</vt:lpstr>
      <vt:lpstr>       Висновок</vt:lpstr>
      <vt:lpstr>Ювілейні монети  із зображенням  Пилипа Орлика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164</cp:revision>
  <dcterms:created xsi:type="dcterms:W3CDTF">2014-11-21T11:00:06Z</dcterms:created>
  <dcterms:modified xsi:type="dcterms:W3CDTF">2017-04-14T09:34:44Z</dcterms:modified>
</cp:coreProperties>
</file>