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73" r:id="rId4"/>
    <p:sldId id="259" r:id="rId5"/>
    <p:sldId id="261" r:id="rId6"/>
    <p:sldId id="263" r:id="rId7"/>
    <p:sldId id="264" r:id="rId8"/>
    <p:sldId id="265" r:id="rId9"/>
    <p:sldId id="271" r:id="rId10"/>
    <p:sldId id="270" r:id="rId11"/>
    <p:sldId id="266" r:id="rId12"/>
    <p:sldId id="268" r:id="rId13"/>
    <p:sldId id="258" r:id="rId14"/>
    <p:sldId id="25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A148"/>
    <a:srgbClr val="F3F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974596616375505"/>
          <c:y val="0.1044005337858978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Грунти на Україні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Відносно чисті</c:v>
                </c:pt>
                <c:pt idx="1">
                  <c:v>Умовно чисті</c:v>
                </c:pt>
                <c:pt idx="2">
                  <c:v>Мало забруднені</c:v>
                </c:pt>
                <c:pt idx="3">
                  <c:v>Забруднені</c:v>
                </c:pt>
                <c:pt idx="4">
                  <c:v>Дуже забруднені</c:v>
                </c:pt>
                <c:pt idx="5">
                  <c:v>Екологічна катастрофа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15</c:v>
                </c:pt>
                <c:pt idx="3">
                  <c:v>40</c:v>
                </c:pt>
                <c:pt idx="4">
                  <c:v>29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99901318514617"/>
          <c:y val="0.10535871739686935"/>
          <c:w val="0.36900098681485383"/>
          <c:h val="0.894641282603130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25869518803566"/>
          <c:y val="0.47210573719051235"/>
          <c:w val="0.85474130481196431"/>
          <c:h val="0.52372574711617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ґрунти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98893263342082"/>
                  <c:y val="-0.10816447944006999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21%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705770261418448"/>
                  <c:y val="6.56052159619358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878339261568045E-2"/>
                  <c:y val="7.61518888955993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027267459002226E-2"/>
                  <c:y val="6.80083488476515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Чорноземи</c:v>
                </c:pt>
                <c:pt idx="1">
                  <c:v>Дерново-підзолисті</c:v>
                </c:pt>
                <c:pt idx="2">
                  <c:v>Сірі лісові</c:v>
                </c:pt>
                <c:pt idx="3">
                  <c:v>Каштанові</c:v>
                </c:pt>
                <c:pt idx="4">
                  <c:v>Інші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0.62</c:v>
                </c:pt>
                <c:pt idx="1">
                  <c:v>0.21</c:v>
                </c:pt>
                <c:pt idx="2">
                  <c:v>0.12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42924098746138417"/>
          <c:y val="2.3831765271209539E-2"/>
          <c:w val="0.56631610441632907"/>
          <c:h val="0.2956289994774585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Маса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Сірі лісові</c:v>
                </c:pt>
                <c:pt idx="1">
                  <c:v>Чорноземи</c:v>
                </c:pt>
                <c:pt idx="2">
                  <c:v>Дерново-підзолисті</c:v>
                </c:pt>
                <c:pt idx="3">
                  <c:v>Каштанові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28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Довжина листа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Сірі лісові</c:v>
                </c:pt>
                <c:pt idx="1">
                  <c:v>Чорноземи</c:v>
                </c:pt>
                <c:pt idx="2">
                  <c:v>Дерново-підзолисті</c:v>
                </c:pt>
                <c:pt idx="3">
                  <c:v>Каштанові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8.02</c:v>
                </c:pt>
                <c:pt idx="1">
                  <c:v>10.199999999999999</c:v>
                </c:pt>
                <c:pt idx="2">
                  <c:v>7.1</c:v>
                </c:pt>
                <c:pt idx="3">
                  <c:v>8.1999999999999993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Довжина кореневої системи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Сірі лісові</c:v>
                </c:pt>
                <c:pt idx="1">
                  <c:v>Чорноземи</c:v>
                </c:pt>
                <c:pt idx="2">
                  <c:v>Дерново-підзолисті</c:v>
                </c:pt>
                <c:pt idx="3">
                  <c:v>Каштанові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2.8</c:v>
                </c:pt>
                <c:pt idx="1">
                  <c:v>5.3</c:v>
                </c:pt>
                <c:pt idx="2">
                  <c:v>2.1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2988928"/>
        <c:axId val="112990464"/>
      </c:barChart>
      <c:catAx>
        <c:axId val="1129889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2990464"/>
        <c:crosses val="autoZero"/>
        <c:auto val="1"/>
        <c:lblAlgn val="ctr"/>
        <c:lblOffset val="100"/>
        <c:noMultiLvlLbl val="0"/>
      </c:catAx>
      <c:valAx>
        <c:axId val="11299046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12988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75042-D44C-491B-8434-8CF8115DD121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AEE12A0-836E-42B2-BAEB-3487AB3D2960}">
      <dgm:prSet/>
      <dgm:spPr/>
      <dgm:t>
        <a:bodyPr/>
        <a:lstStyle/>
        <a:p>
          <a:pPr rtl="0"/>
          <a:endParaRPr lang="ru-RU"/>
        </a:p>
      </dgm:t>
    </dgm:pt>
    <dgm:pt modelId="{E3408E3D-F812-4670-8CAA-39275A37EDBB}" type="parTrans" cxnId="{74E084C1-AC60-460F-A07B-BB1282EA6287}">
      <dgm:prSet/>
      <dgm:spPr/>
      <dgm:t>
        <a:bodyPr/>
        <a:lstStyle/>
        <a:p>
          <a:endParaRPr lang="ru-RU"/>
        </a:p>
      </dgm:t>
    </dgm:pt>
    <dgm:pt modelId="{DD7C14E2-7C54-4F34-BCCC-54143832CCA9}" type="sibTrans" cxnId="{74E084C1-AC60-460F-A07B-BB1282EA6287}">
      <dgm:prSet/>
      <dgm:spPr/>
      <dgm:t>
        <a:bodyPr/>
        <a:lstStyle/>
        <a:p>
          <a:endParaRPr lang="ru-RU"/>
        </a:p>
      </dgm:t>
    </dgm:pt>
    <dgm:pt modelId="{C6819910-E474-4FD1-863B-922F20860915}">
      <dgm:prSet/>
      <dgm:spPr/>
      <dgm:t>
        <a:bodyPr/>
        <a:lstStyle/>
        <a:p>
          <a:pPr rtl="0"/>
          <a:endParaRPr lang="ru-RU"/>
        </a:p>
      </dgm:t>
    </dgm:pt>
    <dgm:pt modelId="{79230A5C-FC7C-4DED-8150-F2A286D400FB}" type="parTrans" cxnId="{D9979401-4684-4CB4-8CDA-AE24C6C9D776}">
      <dgm:prSet/>
      <dgm:spPr/>
      <dgm:t>
        <a:bodyPr/>
        <a:lstStyle/>
        <a:p>
          <a:endParaRPr lang="ru-RU"/>
        </a:p>
      </dgm:t>
    </dgm:pt>
    <dgm:pt modelId="{DA0FE389-06A6-4506-96F8-794668272E70}" type="sibTrans" cxnId="{D9979401-4684-4CB4-8CDA-AE24C6C9D776}">
      <dgm:prSet/>
      <dgm:spPr/>
      <dgm:t>
        <a:bodyPr/>
        <a:lstStyle/>
        <a:p>
          <a:endParaRPr lang="ru-RU"/>
        </a:p>
      </dgm:t>
    </dgm:pt>
    <dgm:pt modelId="{B2C1C361-A905-461A-96B7-DFEF667FB4BF}">
      <dgm:prSet/>
      <dgm:spPr/>
      <dgm:t>
        <a:bodyPr/>
        <a:lstStyle/>
        <a:p>
          <a:pPr rtl="0"/>
          <a:endParaRPr lang="ru-RU"/>
        </a:p>
      </dgm:t>
    </dgm:pt>
    <dgm:pt modelId="{4CEC686C-01FD-458F-9E88-A39C58E4F5E9}" type="parTrans" cxnId="{676A8E48-C4BD-4D7D-8970-6ACB4A98FE74}">
      <dgm:prSet/>
      <dgm:spPr/>
      <dgm:t>
        <a:bodyPr/>
        <a:lstStyle/>
        <a:p>
          <a:endParaRPr lang="ru-RU"/>
        </a:p>
      </dgm:t>
    </dgm:pt>
    <dgm:pt modelId="{767D685C-A04B-4D32-9570-5B6B8F55CD5B}" type="sibTrans" cxnId="{676A8E48-C4BD-4D7D-8970-6ACB4A98FE74}">
      <dgm:prSet/>
      <dgm:spPr/>
      <dgm:t>
        <a:bodyPr/>
        <a:lstStyle/>
        <a:p>
          <a:endParaRPr lang="ru-RU"/>
        </a:p>
      </dgm:t>
    </dgm:pt>
    <dgm:pt modelId="{82BF3B85-9077-4B1B-A837-92B087B581B8}">
      <dgm:prSet/>
      <dgm:spPr/>
      <dgm:t>
        <a:bodyPr/>
        <a:lstStyle/>
        <a:p>
          <a:pPr rtl="0"/>
          <a:endParaRPr lang="ru-RU"/>
        </a:p>
      </dgm:t>
    </dgm:pt>
    <dgm:pt modelId="{B55EA322-F49F-4B0F-ACCC-463D7574714E}" type="parTrans" cxnId="{18EFA323-67CF-41A0-B7AE-F0274CF0021B}">
      <dgm:prSet/>
      <dgm:spPr/>
      <dgm:t>
        <a:bodyPr/>
        <a:lstStyle/>
        <a:p>
          <a:endParaRPr lang="ru-RU"/>
        </a:p>
      </dgm:t>
    </dgm:pt>
    <dgm:pt modelId="{E8920BB0-14C1-4567-AE82-F55652E0135B}" type="sibTrans" cxnId="{18EFA323-67CF-41A0-B7AE-F0274CF0021B}">
      <dgm:prSet/>
      <dgm:spPr/>
      <dgm:t>
        <a:bodyPr/>
        <a:lstStyle/>
        <a:p>
          <a:endParaRPr lang="ru-RU"/>
        </a:p>
      </dgm:t>
    </dgm:pt>
    <dgm:pt modelId="{E1651931-5B2F-4E96-AA08-50F89ABAB094}">
      <dgm:prSet custT="1"/>
      <dgm:spPr/>
      <dgm:t>
        <a:bodyPr/>
        <a:lstStyle/>
        <a:p>
          <a:pPr algn="ctr" rtl="0"/>
          <a:r>
            <a:rPr lang="ru-RU" sz="2400" smtClean="0"/>
            <a:t>створення менш токсичних </a:t>
          </a:r>
          <a:r>
            <a:rPr lang="uk-UA" sz="2400" smtClean="0"/>
            <a:t>і</a:t>
          </a:r>
          <a:r>
            <a:rPr lang="ru-RU" sz="2400" smtClean="0"/>
            <a:t> менш стійких агрохімікатів та пестицидів;</a:t>
          </a:r>
          <a:endParaRPr lang="ru-RU" sz="2400"/>
        </a:p>
      </dgm:t>
    </dgm:pt>
    <dgm:pt modelId="{2EB5B117-5086-4CEB-9E26-9233DEC4FDCC}" type="parTrans" cxnId="{F3EA340A-507A-41ED-A58F-B3692729CBAE}">
      <dgm:prSet/>
      <dgm:spPr/>
      <dgm:t>
        <a:bodyPr/>
        <a:lstStyle/>
        <a:p>
          <a:endParaRPr lang="ru-RU"/>
        </a:p>
      </dgm:t>
    </dgm:pt>
    <dgm:pt modelId="{E2D92A96-ACCD-4F09-A4A9-AA587F17B044}" type="sibTrans" cxnId="{F3EA340A-507A-41ED-A58F-B3692729CBAE}">
      <dgm:prSet/>
      <dgm:spPr/>
      <dgm:t>
        <a:bodyPr/>
        <a:lstStyle/>
        <a:p>
          <a:endParaRPr lang="ru-RU"/>
        </a:p>
      </dgm:t>
    </dgm:pt>
    <dgm:pt modelId="{2A138A7F-CBF4-406A-8ACD-1FF66547ADDF}">
      <dgm:prSet custT="1"/>
      <dgm:spPr/>
      <dgm:t>
        <a:bodyPr/>
        <a:lstStyle/>
        <a:p>
          <a:pPr algn="ctr" rtl="0"/>
          <a:r>
            <a:rPr lang="ru-RU" sz="2400" smtClean="0"/>
            <a:t>раціональне використання хімікатів в залежності від того чи іншого типу грунту;</a:t>
          </a:r>
          <a:endParaRPr lang="ru-RU" sz="2400"/>
        </a:p>
      </dgm:t>
    </dgm:pt>
    <dgm:pt modelId="{B487C0F1-554E-409A-A6DE-9892CD64BB26}" type="parTrans" cxnId="{E25D3C91-A543-46F3-A5C1-64CEA9628CEA}">
      <dgm:prSet/>
      <dgm:spPr/>
      <dgm:t>
        <a:bodyPr/>
        <a:lstStyle/>
        <a:p>
          <a:endParaRPr lang="ru-RU"/>
        </a:p>
      </dgm:t>
    </dgm:pt>
    <dgm:pt modelId="{6325EDAB-C2BD-457D-8C3F-96E491E53ECC}" type="sibTrans" cxnId="{E25D3C91-A543-46F3-A5C1-64CEA9628CEA}">
      <dgm:prSet/>
      <dgm:spPr/>
      <dgm:t>
        <a:bodyPr/>
        <a:lstStyle/>
        <a:p>
          <a:endParaRPr lang="ru-RU"/>
        </a:p>
      </dgm:t>
    </dgm:pt>
    <dgm:pt modelId="{8C7280FD-0D7A-46D0-87D9-478CB0D8CF42}">
      <dgm:prSet custT="1"/>
      <dgm:spPr/>
      <dgm:t>
        <a:bodyPr/>
        <a:lstStyle/>
        <a:p>
          <a:pPr algn="ctr" rtl="0"/>
          <a:r>
            <a:rPr lang="ru-RU" sz="2400" smtClean="0"/>
            <a:t>чітке дотримання технологічних заходів відновлення якості земель;</a:t>
          </a:r>
          <a:endParaRPr lang="ru-RU" sz="2400"/>
        </a:p>
      </dgm:t>
    </dgm:pt>
    <dgm:pt modelId="{628CD6C8-5C07-4534-80A8-CF49FEEEE476}" type="parTrans" cxnId="{BA13ED12-82B0-470A-BB03-D7FE258AD479}">
      <dgm:prSet/>
      <dgm:spPr/>
      <dgm:t>
        <a:bodyPr/>
        <a:lstStyle/>
        <a:p>
          <a:endParaRPr lang="ru-RU"/>
        </a:p>
      </dgm:t>
    </dgm:pt>
    <dgm:pt modelId="{8B32EDA8-E27D-4B75-AB00-231A7B8BD8B9}" type="sibTrans" cxnId="{BA13ED12-82B0-470A-BB03-D7FE258AD479}">
      <dgm:prSet/>
      <dgm:spPr/>
      <dgm:t>
        <a:bodyPr/>
        <a:lstStyle/>
        <a:p>
          <a:endParaRPr lang="ru-RU"/>
        </a:p>
      </dgm:t>
    </dgm:pt>
    <dgm:pt modelId="{B9A80685-4659-46F6-BF05-335C3D3B6F96}">
      <dgm:prSet custT="1"/>
      <dgm:spPr/>
      <dgm:t>
        <a:bodyPr/>
        <a:lstStyle/>
        <a:p>
          <a:pPr rtl="0"/>
          <a:r>
            <a:rPr lang="ru-RU" sz="2400" smtClean="0"/>
            <a:t>вдосконалення існуючих технологій і створення нових.</a:t>
          </a:r>
          <a:endParaRPr lang="ru-RU" sz="2400"/>
        </a:p>
      </dgm:t>
    </dgm:pt>
    <dgm:pt modelId="{69AF1E61-6E2E-45AC-A6A6-FE2B89CC1CFB}" type="parTrans" cxnId="{4D3DCE2A-7C2F-4A38-945A-9CDE5FF5DC01}">
      <dgm:prSet/>
      <dgm:spPr/>
      <dgm:t>
        <a:bodyPr/>
        <a:lstStyle/>
        <a:p>
          <a:endParaRPr lang="ru-RU"/>
        </a:p>
      </dgm:t>
    </dgm:pt>
    <dgm:pt modelId="{30F429AF-30A2-4837-B634-77A824EE26C5}" type="sibTrans" cxnId="{4D3DCE2A-7C2F-4A38-945A-9CDE5FF5DC01}">
      <dgm:prSet/>
      <dgm:spPr/>
      <dgm:t>
        <a:bodyPr/>
        <a:lstStyle/>
        <a:p>
          <a:endParaRPr lang="ru-RU"/>
        </a:p>
      </dgm:t>
    </dgm:pt>
    <dgm:pt modelId="{9E442F2D-84C4-4C09-A134-C4B524BDDED7}" type="pres">
      <dgm:prSet presAssocID="{D0F75042-D44C-491B-8434-8CF8115DD1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102BD-19F1-4FFA-9FB0-BDF27E253DB1}" type="pres">
      <dgm:prSet presAssocID="{AAEE12A0-836E-42B2-BAEB-3487AB3D2960}" presName="composite" presStyleCnt="0"/>
      <dgm:spPr/>
    </dgm:pt>
    <dgm:pt modelId="{00210937-27E9-4F6E-B83C-7E22CA36D061}" type="pres">
      <dgm:prSet presAssocID="{AAEE12A0-836E-42B2-BAEB-3487AB3D2960}" presName="parentText" presStyleLbl="alignNode1" presStyleIdx="0" presStyleCnt="4" custLinFactNeighborX="0" custLinFactNeighborY="-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A0ED3-F183-422B-9E16-60148BB20F11}" type="pres">
      <dgm:prSet presAssocID="{AAEE12A0-836E-42B2-BAEB-3487AB3D29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69775-ED69-447B-A4C2-9ED1B0C6AD68}" type="pres">
      <dgm:prSet presAssocID="{DD7C14E2-7C54-4F34-BCCC-54143832CCA9}" presName="sp" presStyleCnt="0"/>
      <dgm:spPr/>
    </dgm:pt>
    <dgm:pt modelId="{C572EE41-A842-47C8-9562-D2382990AB11}" type="pres">
      <dgm:prSet presAssocID="{C6819910-E474-4FD1-863B-922F20860915}" presName="composite" presStyleCnt="0"/>
      <dgm:spPr/>
    </dgm:pt>
    <dgm:pt modelId="{CFB90608-20C5-4BA3-B2D6-573DB15B02AA}" type="pres">
      <dgm:prSet presAssocID="{C6819910-E474-4FD1-863B-922F208609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289CF-CE77-49E8-B080-30A6C35ACF9E}" type="pres">
      <dgm:prSet presAssocID="{C6819910-E474-4FD1-863B-922F208609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00B25-4FF3-4096-9A76-B5BFE6400EB7}" type="pres">
      <dgm:prSet presAssocID="{DA0FE389-06A6-4506-96F8-794668272E70}" presName="sp" presStyleCnt="0"/>
      <dgm:spPr/>
    </dgm:pt>
    <dgm:pt modelId="{E1FAAEE9-977C-4A1F-AFFD-89E0B7058BBE}" type="pres">
      <dgm:prSet presAssocID="{B2C1C361-A905-461A-96B7-DFEF667FB4BF}" presName="composite" presStyleCnt="0"/>
      <dgm:spPr/>
    </dgm:pt>
    <dgm:pt modelId="{4894E678-A421-4C97-9A4A-B3331491AFF7}" type="pres">
      <dgm:prSet presAssocID="{B2C1C361-A905-461A-96B7-DFEF667FB4B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CF948-C7F6-464A-87D4-81373AC325B8}" type="pres">
      <dgm:prSet presAssocID="{B2C1C361-A905-461A-96B7-DFEF667FB4B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D93D-DE2A-4E7D-B44F-2A2ABCD9FF75}" type="pres">
      <dgm:prSet presAssocID="{767D685C-A04B-4D32-9570-5B6B8F55CD5B}" presName="sp" presStyleCnt="0"/>
      <dgm:spPr/>
    </dgm:pt>
    <dgm:pt modelId="{06181B40-6B37-48F6-B521-E7B7D38B9FEA}" type="pres">
      <dgm:prSet presAssocID="{82BF3B85-9077-4B1B-A837-92B087B581B8}" presName="composite" presStyleCnt="0"/>
      <dgm:spPr/>
    </dgm:pt>
    <dgm:pt modelId="{BC9AA038-B518-414E-AF6C-B47F3DFB7B07}" type="pres">
      <dgm:prSet presAssocID="{82BF3B85-9077-4B1B-A837-92B087B581B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EA5D3-AE74-4FD6-85F2-2479EB284B4D}" type="pres">
      <dgm:prSet presAssocID="{82BF3B85-9077-4B1B-A837-92B087B581B8}" presName="descendantText" presStyleLbl="alignAcc1" presStyleIdx="3" presStyleCnt="4" custScaleY="10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084C1-AC60-460F-A07B-BB1282EA6287}" srcId="{D0F75042-D44C-491B-8434-8CF8115DD121}" destId="{AAEE12A0-836E-42B2-BAEB-3487AB3D2960}" srcOrd="0" destOrd="0" parTransId="{E3408E3D-F812-4670-8CAA-39275A37EDBB}" sibTransId="{DD7C14E2-7C54-4F34-BCCC-54143832CCA9}"/>
    <dgm:cxn modelId="{E25D3C91-A543-46F3-A5C1-64CEA9628CEA}" srcId="{C6819910-E474-4FD1-863B-922F20860915}" destId="{2A138A7F-CBF4-406A-8ACD-1FF66547ADDF}" srcOrd="0" destOrd="0" parTransId="{B487C0F1-554E-409A-A6DE-9892CD64BB26}" sibTransId="{6325EDAB-C2BD-457D-8C3F-96E491E53ECC}"/>
    <dgm:cxn modelId="{18EFA323-67CF-41A0-B7AE-F0274CF0021B}" srcId="{D0F75042-D44C-491B-8434-8CF8115DD121}" destId="{82BF3B85-9077-4B1B-A837-92B087B581B8}" srcOrd="3" destOrd="0" parTransId="{B55EA322-F49F-4B0F-ACCC-463D7574714E}" sibTransId="{E8920BB0-14C1-4567-AE82-F55652E0135B}"/>
    <dgm:cxn modelId="{CA0C478C-6732-42C5-841F-8900D1B2652D}" type="presOf" srcId="{82BF3B85-9077-4B1B-A837-92B087B581B8}" destId="{BC9AA038-B518-414E-AF6C-B47F3DFB7B07}" srcOrd="0" destOrd="0" presId="urn:microsoft.com/office/officeart/2005/8/layout/chevron2"/>
    <dgm:cxn modelId="{676A8E48-C4BD-4D7D-8970-6ACB4A98FE74}" srcId="{D0F75042-D44C-491B-8434-8CF8115DD121}" destId="{B2C1C361-A905-461A-96B7-DFEF667FB4BF}" srcOrd="2" destOrd="0" parTransId="{4CEC686C-01FD-458F-9E88-A39C58E4F5E9}" sibTransId="{767D685C-A04B-4D32-9570-5B6B8F55CD5B}"/>
    <dgm:cxn modelId="{F3EA340A-507A-41ED-A58F-B3692729CBAE}" srcId="{AAEE12A0-836E-42B2-BAEB-3487AB3D2960}" destId="{E1651931-5B2F-4E96-AA08-50F89ABAB094}" srcOrd="0" destOrd="0" parTransId="{2EB5B117-5086-4CEB-9E26-9233DEC4FDCC}" sibTransId="{E2D92A96-ACCD-4F09-A4A9-AA587F17B044}"/>
    <dgm:cxn modelId="{2667BF46-8BD4-4B48-A34E-AF220838DC67}" type="presOf" srcId="{E1651931-5B2F-4E96-AA08-50F89ABAB094}" destId="{AC8A0ED3-F183-422B-9E16-60148BB20F11}" srcOrd="0" destOrd="0" presId="urn:microsoft.com/office/officeart/2005/8/layout/chevron2"/>
    <dgm:cxn modelId="{74E9F2AB-D45B-42C7-979A-17583AFC3A94}" type="presOf" srcId="{B9A80685-4659-46F6-BF05-335C3D3B6F96}" destId="{EACEA5D3-AE74-4FD6-85F2-2479EB284B4D}" srcOrd="0" destOrd="0" presId="urn:microsoft.com/office/officeart/2005/8/layout/chevron2"/>
    <dgm:cxn modelId="{43EF1414-E337-4A70-8CAF-6BDE2FDDF11F}" type="presOf" srcId="{8C7280FD-0D7A-46D0-87D9-478CB0D8CF42}" destId="{CE0CF948-C7F6-464A-87D4-81373AC325B8}" srcOrd="0" destOrd="0" presId="urn:microsoft.com/office/officeart/2005/8/layout/chevron2"/>
    <dgm:cxn modelId="{4BD4400A-B9C2-444D-A565-B2532561D65C}" type="presOf" srcId="{B2C1C361-A905-461A-96B7-DFEF667FB4BF}" destId="{4894E678-A421-4C97-9A4A-B3331491AFF7}" srcOrd="0" destOrd="0" presId="urn:microsoft.com/office/officeart/2005/8/layout/chevron2"/>
    <dgm:cxn modelId="{D036E465-717E-4853-BA0D-8F2E64A97280}" type="presOf" srcId="{2A138A7F-CBF4-406A-8ACD-1FF66547ADDF}" destId="{422289CF-CE77-49E8-B080-30A6C35ACF9E}" srcOrd="0" destOrd="0" presId="urn:microsoft.com/office/officeart/2005/8/layout/chevron2"/>
    <dgm:cxn modelId="{BA13ED12-82B0-470A-BB03-D7FE258AD479}" srcId="{B2C1C361-A905-461A-96B7-DFEF667FB4BF}" destId="{8C7280FD-0D7A-46D0-87D9-478CB0D8CF42}" srcOrd="0" destOrd="0" parTransId="{628CD6C8-5C07-4534-80A8-CF49FEEEE476}" sibTransId="{8B32EDA8-E27D-4B75-AB00-231A7B8BD8B9}"/>
    <dgm:cxn modelId="{D9979401-4684-4CB4-8CDA-AE24C6C9D776}" srcId="{D0F75042-D44C-491B-8434-8CF8115DD121}" destId="{C6819910-E474-4FD1-863B-922F20860915}" srcOrd="1" destOrd="0" parTransId="{79230A5C-FC7C-4DED-8150-F2A286D400FB}" sibTransId="{DA0FE389-06A6-4506-96F8-794668272E70}"/>
    <dgm:cxn modelId="{54148260-9C94-4B47-AD90-BF709E764C88}" type="presOf" srcId="{AAEE12A0-836E-42B2-BAEB-3487AB3D2960}" destId="{00210937-27E9-4F6E-B83C-7E22CA36D061}" srcOrd="0" destOrd="0" presId="urn:microsoft.com/office/officeart/2005/8/layout/chevron2"/>
    <dgm:cxn modelId="{FA8F48E3-7F02-415D-B919-F77977377348}" type="presOf" srcId="{C6819910-E474-4FD1-863B-922F20860915}" destId="{CFB90608-20C5-4BA3-B2D6-573DB15B02AA}" srcOrd="0" destOrd="0" presId="urn:microsoft.com/office/officeart/2005/8/layout/chevron2"/>
    <dgm:cxn modelId="{E24A1179-06F9-4B30-A438-B27CC7822D44}" type="presOf" srcId="{D0F75042-D44C-491B-8434-8CF8115DD121}" destId="{9E442F2D-84C4-4C09-A134-C4B524BDDED7}" srcOrd="0" destOrd="0" presId="urn:microsoft.com/office/officeart/2005/8/layout/chevron2"/>
    <dgm:cxn modelId="{4D3DCE2A-7C2F-4A38-945A-9CDE5FF5DC01}" srcId="{82BF3B85-9077-4B1B-A837-92B087B581B8}" destId="{B9A80685-4659-46F6-BF05-335C3D3B6F96}" srcOrd="0" destOrd="0" parTransId="{69AF1E61-6E2E-45AC-A6A6-FE2B89CC1CFB}" sibTransId="{30F429AF-30A2-4837-B634-77A824EE26C5}"/>
    <dgm:cxn modelId="{3E5F857C-2E25-4C3E-BB15-CDD6C51B78AF}" type="presParOf" srcId="{9E442F2D-84C4-4C09-A134-C4B524BDDED7}" destId="{356102BD-19F1-4FFA-9FB0-BDF27E253DB1}" srcOrd="0" destOrd="0" presId="urn:microsoft.com/office/officeart/2005/8/layout/chevron2"/>
    <dgm:cxn modelId="{AEF7CEA2-D474-45FB-842B-E39877D35122}" type="presParOf" srcId="{356102BD-19F1-4FFA-9FB0-BDF27E253DB1}" destId="{00210937-27E9-4F6E-B83C-7E22CA36D061}" srcOrd="0" destOrd="0" presId="urn:microsoft.com/office/officeart/2005/8/layout/chevron2"/>
    <dgm:cxn modelId="{3708189B-8A79-4EAE-ACA6-1601DAA6D2EC}" type="presParOf" srcId="{356102BD-19F1-4FFA-9FB0-BDF27E253DB1}" destId="{AC8A0ED3-F183-422B-9E16-60148BB20F11}" srcOrd="1" destOrd="0" presId="urn:microsoft.com/office/officeart/2005/8/layout/chevron2"/>
    <dgm:cxn modelId="{6615582D-B4B6-49B8-820C-B734C8182A6A}" type="presParOf" srcId="{9E442F2D-84C4-4C09-A134-C4B524BDDED7}" destId="{F8269775-ED69-447B-A4C2-9ED1B0C6AD68}" srcOrd="1" destOrd="0" presId="urn:microsoft.com/office/officeart/2005/8/layout/chevron2"/>
    <dgm:cxn modelId="{53E737CC-52C3-411E-8F8E-D7E944757E17}" type="presParOf" srcId="{9E442F2D-84C4-4C09-A134-C4B524BDDED7}" destId="{C572EE41-A842-47C8-9562-D2382990AB11}" srcOrd="2" destOrd="0" presId="urn:microsoft.com/office/officeart/2005/8/layout/chevron2"/>
    <dgm:cxn modelId="{5576BF7D-F95F-48A0-81C8-51D0516FFED4}" type="presParOf" srcId="{C572EE41-A842-47C8-9562-D2382990AB11}" destId="{CFB90608-20C5-4BA3-B2D6-573DB15B02AA}" srcOrd="0" destOrd="0" presId="urn:microsoft.com/office/officeart/2005/8/layout/chevron2"/>
    <dgm:cxn modelId="{CCB5D670-19D2-4DA4-B170-230E4B4119FA}" type="presParOf" srcId="{C572EE41-A842-47C8-9562-D2382990AB11}" destId="{422289CF-CE77-49E8-B080-30A6C35ACF9E}" srcOrd="1" destOrd="0" presId="urn:microsoft.com/office/officeart/2005/8/layout/chevron2"/>
    <dgm:cxn modelId="{BDF2AEA1-CB72-438E-B282-9F8313212FED}" type="presParOf" srcId="{9E442F2D-84C4-4C09-A134-C4B524BDDED7}" destId="{1BC00B25-4FF3-4096-9A76-B5BFE6400EB7}" srcOrd="3" destOrd="0" presId="urn:microsoft.com/office/officeart/2005/8/layout/chevron2"/>
    <dgm:cxn modelId="{83A184F9-4F84-47D4-A5E8-8D95D70E4238}" type="presParOf" srcId="{9E442F2D-84C4-4C09-A134-C4B524BDDED7}" destId="{E1FAAEE9-977C-4A1F-AFFD-89E0B7058BBE}" srcOrd="4" destOrd="0" presId="urn:microsoft.com/office/officeart/2005/8/layout/chevron2"/>
    <dgm:cxn modelId="{CBA8D674-CD62-4943-98F8-43DD5CF1DDFB}" type="presParOf" srcId="{E1FAAEE9-977C-4A1F-AFFD-89E0B7058BBE}" destId="{4894E678-A421-4C97-9A4A-B3331491AFF7}" srcOrd="0" destOrd="0" presId="urn:microsoft.com/office/officeart/2005/8/layout/chevron2"/>
    <dgm:cxn modelId="{C544475E-4310-4D62-9920-EED1C7ACFCBD}" type="presParOf" srcId="{E1FAAEE9-977C-4A1F-AFFD-89E0B7058BBE}" destId="{CE0CF948-C7F6-464A-87D4-81373AC325B8}" srcOrd="1" destOrd="0" presId="urn:microsoft.com/office/officeart/2005/8/layout/chevron2"/>
    <dgm:cxn modelId="{6E788757-8F44-4053-A770-5BCE8F5A6D49}" type="presParOf" srcId="{9E442F2D-84C4-4C09-A134-C4B524BDDED7}" destId="{C805D93D-DE2A-4E7D-B44F-2A2ABCD9FF75}" srcOrd="5" destOrd="0" presId="urn:microsoft.com/office/officeart/2005/8/layout/chevron2"/>
    <dgm:cxn modelId="{8E9A8498-19BB-48D7-8719-DF687DCAF4C1}" type="presParOf" srcId="{9E442F2D-84C4-4C09-A134-C4B524BDDED7}" destId="{06181B40-6B37-48F6-B521-E7B7D38B9FEA}" srcOrd="6" destOrd="0" presId="urn:microsoft.com/office/officeart/2005/8/layout/chevron2"/>
    <dgm:cxn modelId="{32397F55-E789-46CD-9E6D-567611025AC2}" type="presParOf" srcId="{06181B40-6B37-48F6-B521-E7B7D38B9FEA}" destId="{BC9AA038-B518-414E-AF6C-B47F3DFB7B07}" srcOrd="0" destOrd="0" presId="urn:microsoft.com/office/officeart/2005/8/layout/chevron2"/>
    <dgm:cxn modelId="{1B688443-BE77-4F82-9368-DBF7D7632003}" type="presParOf" srcId="{06181B40-6B37-48F6-B521-E7B7D38B9FEA}" destId="{EACEA5D3-AE74-4FD6-85F2-2479EB284B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39F202-939F-44EE-B579-2A16302C2EA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8DE08DD6-5151-4E4D-BA15-225040BBE4B3}">
      <dgm:prSet custT="1"/>
      <dgm:spPr/>
      <dgm:t>
        <a:bodyPr/>
        <a:lstStyle/>
        <a:p>
          <a:pPr rtl="0"/>
          <a:r>
            <a:rPr lang="ru-RU" sz="2400" b="0" smtClean="0"/>
            <a:t>Маса проростк</a:t>
          </a:r>
          <a:r>
            <a:rPr lang="uk-UA" sz="2400" b="0" smtClean="0"/>
            <a:t>і</a:t>
          </a:r>
          <a:r>
            <a:rPr lang="ru-RU" sz="2400" b="0" smtClean="0"/>
            <a:t>в, на одном</a:t>
          </a:r>
          <a:r>
            <a:rPr lang="uk-UA" sz="2400" b="0" smtClean="0"/>
            <a:t>у типі ґрунту</a:t>
          </a:r>
          <a:endParaRPr lang="ru-RU" sz="2400" b="0"/>
        </a:p>
      </dgm:t>
    </dgm:pt>
    <dgm:pt modelId="{270B30E7-FACC-4F4E-86FD-14C78AA77CBE}" type="parTrans" cxnId="{2E97FB68-DE27-4660-9215-E97A28FC5449}">
      <dgm:prSet/>
      <dgm:spPr/>
      <dgm:t>
        <a:bodyPr/>
        <a:lstStyle/>
        <a:p>
          <a:endParaRPr lang="ru-RU"/>
        </a:p>
      </dgm:t>
    </dgm:pt>
    <dgm:pt modelId="{624313CD-4B80-4FAE-A5B8-D22ABDCD7CAE}" type="sibTrans" cxnId="{2E97FB68-DE27-4660-9215-E97A28FC5449}">
      <dgm:prSet/>
      <dgm:spPr/>
      <dgm:t>
        <a:bodyPr/>
        <a:lstStyle/>
        <a:p>
          <a:endParaRPr lang="ru-RU"/>
        </a:p>
      </dgm:t>
    </dgm:pt>
    <dgm:pt modelId="{67774329-07B2-48A1-915A-CB9B291B7046}" type="pres">
      <dgm:prSet presAssocID="{8639F202-939F-44EE-B579-2A16302C2E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DB5458-522D-4072-A950-72DBEF3B1EB0}" type="pres">
      <dgm:prSet presAssocID="{8DE08DD6-5151-4E4D-BA15-225040BBE4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7FB68-DE27-4660-9215-E97A28FC5449}" srcId="{8639F202-939F-44EE-B579-2A16302C2EA0}" destId="{8DE08DD6-5151-4E4D-BA15-225040BBE4B3}" srcOrd="0" destOrd="0" parTransId="{270B30E7-FACC-4F4E-86FD-14C78AA77CBE}" sibTransId="{624313CD-4B80-4FAE-A5B8-D22ABDCD7CAE}"/>
    <dgm:cxn modelId="{A2DEBD65-DB1D-4862-B237-6900DC8FDB37}" type="presOf" srcId="{8639F202-939F-44EE-B579-2A16302C2EA0}" destId="{67774329-07B2-48A1-915A-CB9B291B7046}" srcOrd="0" destOrd="0" presId="urn:microsoft.com/office/officeart/2005/8/layout/vList2"/>
    <dgm:cxn modelId="{9F93A442-195F-41B0-ABE5-C016D80A2A20}" type="presOf" srcId="{8DE08DD6-5151-4E4D-BA15-225040BBE4B3}" destId="{39DB5458-522D-4072-A950-72DBEF3B1EB0}" srcOrd="0" destOrd="0" presId="urn:microsoft.com/office/officeart/2005/8/layout/vList2"/>
    <dgm:cxn modelId="{22BAF415-B8FB-4C8F-A2E2-084980CE2B5B}" type="presParOf" srcId="{67774329-07B2-48A1-915A-CB9B291B7046}" destId="{39DB5458-522D-4072-A950-72DBEF3B1E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631554-2E8D-4249-A417-AC7AE437F5E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E93A9C0-9A03-44F2-8BCD-694F715265C5}">
      <dgm:prSet custT="1"/>
      <dgm:spPr/>
      <dgm:t>
        <a:bodyPr/>
        <a:lstStyle/>
        <a:p>
          <a:pPr rtl="0"/>
          <a:r>
            <a:rPr lang="uk-UA" sz="2400" b="0" i="0" baseline="0" smtClean="0"/>
            <a:t>Узагальнення</a:t>
          </a:r>
          <a:endParaRPr lang="ru-RU" sz="2400"/>
        </a:p>
      </dgm:t>
    </dgm:pt>
    <dgm:pt modelId="{C5576421-5FB6-4B4C-AEDE-C57C12CDBCD7}" type="parTrans" cxnId="{43554AC4-480D-4077-9254-E3C02DBE10FE}">
      <dgm:prSet/>
      <dgm:spPr/>
      <dgm:t>
        <a:bodyPr/>
        <a:lstStyle/>
        <a:p>
          <a:endParaRPr lang="ru-RU"/>
        </a:p>
      </dgm:t>
    </dgm:pt>
    <dgm:pt modelId="{61E67C29-7687-472B-B557-7D0F3CFCBDC0}" type="sibTrans" cxnId="{43554AC4-480D-4077-9254-E3C02DBE10FE}">
      <dgm:prSet/>
      <dgm:spPr/>
      <dgm:t>
        <a:bodyPr/>
        <a:lstStyle/>
        <a:p>
          <a:endParaRPr lang="ru-RU"/>
        </a:p>
      </dgm:t>
    </dgm:pt>
    <dgm:pt modelId="{2355EACC-E7BE-401E-A4C3-3A3E8965B767}" type="pres">
      <dgm:prSet presAssocID="{AC631554-2E8D-4249-A417-AC7AE437F5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CA406-F8EB-4412-A970-B41C6DC0308C}" type="pres">
      <dgm:prSet presAssocID="{8E93A9C0-9A03-44F2-8BCD-694F715265C5}" presName="parentText" presStyleLbl="node1" presStyleIdx="0" presStyleCnt="1" custScaleX="53846" custLinFactNeighborX="3846" custLinFactNeighborY="7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54AC4-480D-4077-9254-E3C02DBE10FE}" srcId="{AC631554-2E8D-4249-A417-AC7AE437F5ED}" destId="{8E93A9C0-9A03-44F2-8BCD-694F715265C5}" srcOrd="0" destOrd="0" parTransId="{C5576421-5FB6-4B4C-AEDE-C57C12CDBCD7}" sibTransId="{61E67C29-7687-472B-B557-7D0F3CFCBDC0}"/>
    <dgm:cxn modelId="{2FEC456F-6539-4BF0-AF46-D943752EE56A}" type="presOf" srcId="{AC631554-2E8D-4249-A417-AC7AE437F5ED}" destId="{2355EACC-E7BE-401E-A4C3-3A3E8965B767}" srcOrd="0" destOrd="0" presId="urn:microsoft.com/office/officeart/2005/8/layout/vList2"/>
    <dgm:cxn modelId="{5FCF3C9E-105F-47B2-9B1B-054D6FE6FD09}" type="presOf" srcId="{8E93A9C0-9A03-44F2-8BCD-694F715265C5}" destId="{578CA406-F8EB-4412-A970-B41C6DC0308C}" srcOrd="0" destOrd="0" presId="urn:microsoft.com/office/officeart/2005/8/layout/vList2"/>
    <dgm:cxn modelId="{4B4A0FEA-B481-4AE0-9DF0-1286CD656B60}" type="presParOf" srcId="{2355EACC-E7BE-401E-A4C3-3A3E8965B767}" destId="{578CA406-F8EB-4412-A970-B41C6DC030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235C40-2D41-4817-A22A-3BF0A846144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0C77050-C4AF-4C51-867D-C7A7ECC27CCF}">
      <dgm:prSet custT="1"/>
      <dgm:spPr/>
      <dgm:t>
        <a:bodyPr/>
        <a:lstStyle/>
        <a:p>
          <a:pPr algn="ctr" rtl="0"/>
          <a:r>
            <a:rPr lang="uk-UA" sz="2800" b="1" smtClean="0"/>
            <a:t>Результати</a:t>
          </a:r>
          <a:r>
            <a:rPr lang="ru-RU" sz="2800" smtClean="0"/>
            <a:t> </a:t>
          </a:r>
          <a:r>
            <a:rPr lang="uk-UA" sz="2800" b="1" smtClean="0"/>
            <a:t>дослідження</a:t>
          </a:r>
          <a:endParaRPr lang="ru-RU" sz="2800"/>
        </a:p>
      </dgm:t>
    </dgm:pt>
    <dgm:pt modelId="{5B350C72-B65A-4FAD-BD20-11FA7F59EC26}" type="parTrans" cxnId="{AB449A53-4EC4-492E-BF59-88CF95DBDDA4}">
      <dgm:prSet/>
      <dgm:spPr/>
      <dgm:t>
        <a:bodyPr/>
        <a:lstStyle/>
        <a:p>
          <a:endParaRPr lang="ru-RU"/>
        </a:p>
      </dgm:t>
    </dgm:pt>
    <dgm:pt modelId="{708D9547-0108-44A8-8799-3CA375C03BFE}" type="sibTrans" cxnId="{AB449A53-4EC4-492E-BF59-88CF95DBDDA4}">
      <dgm:prSet/>
      <dgm:spPr/>
      <dgm:t>
        <a:bodyPr/>
        <a:lstStyle/>
        <a:p>
          <a:endParaRPr lang="ru-RU"/>
        </a:p>
      </dgm:t>
    </dgm:pt>
    <dgm:pt modelId="{A8F8C50E-F788-4B7D-9141-2E0BA7C9FBCA}" type="pres">
      <dgm:prSet presAssocID="{3D235C40-2D41-4817-A22A-3BF0A8461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273A4-BF05-4C72-A9A2-9B97DF5E3FD9}" type="pres">
      <dgm:prSet presAssocID="{B0C77050-C4AF-4C51-867D-C7A7ECC27CCF}" presName="parentText" presStyleLbl="node1" presStyleIdx="0" presStyleCnt="1" custScaleX="86009" custScaleY="318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5A6A3E-4649-4BAC-AB5E-FF0E2F9A3B60}" type="presOf" srcId="{B0C77050-C4AF-4C51-867D-C7A7ECC27CCF}" destId="{90C273A4-BF05-4C72-A9A2-9B97DF5E3FD9}" srcOrd="0" destOrd="0" presId="urn:microsoft.com/office/officeart/2005/8/layout/vList2"/>
    <dgm:cxn modelId="{5DEC305C-EAC6-41FD-9F6F-16B70F9C7DE5}" type="presOf" srcId="{3D235C40-2D41-4817-A22A-3BF0A846144D}" destId="{A8F8C50E-F788-4B7D-9141-2E0BA7C9FBCA}" srcOrd="0" destOrd="0" presId="urn:microsoft.com/office/officeart/2005/8/layout/vList2"/>
    <dgm:cxn modelId="{AB449A53-4EC4-492E-BF59-88CF95DBDDA4}" srcId="{3D235C40-2D41-4817-A22A-3BF0A846144D}" destId="{B0C77050-C4AF-4C51-867D-C7A7ECC27CCF}" srcOrd="0" destOrd="0" parTransId="{5B350C72-B65A-4FAD-BD20-11FA7F59EC26}" sibTransId="{708D9547-0108-44A8-8799-3CA375C03BFE}"/>
    <dgm:cxn modelId="{6AE4BC4F-A227-47E1-AC65-7F667CB90DC6}" type="presParOf" srcId="{A8F8C50E-F788-4B7D-9141-2E0BA7C9FBCA}" destId="{90C273A4-BF05-4C72-A9A2-9B97DF5E3F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AD2E21-DB15-46E3-8844-5A324C8FF8CA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9F7AC67-9268-4162-8146-B46AC072CC1E}">
      <dgm:prSet custT="1"/>
      <dgm:spPr/>
      <dgm:t>
        <a:bodyPr/>
        <a:lstStyle/>
        <a:p>
          <a:pPr algn="ctr" rtl="0"/>
          <a:r>
            <a:rPr lang="ru-RU" sz="2400" smtClean="0"/>
            <a:t>На території України виділяють близько 38 типів ґрунтів. </a:t>
          </a:r>
          <a:endParaRPr lang="ru-RU" sz="2400"/>
        </a:p>
      </dgm:t>
    </dgm:pt>
    <dgm:pt modelId="{508CBB21-FEBC-4F2E-9E40-02FF6CD0FEC1}" type="parTrans" cxnId="{4FD35C68-1A67-4416-98F8-22DBE1AF0E0D}">
      <dgm:prSet/>
      <dgm:spPr/>
      <dgm:t>
        <a:bodyPr/>
        <a:lstStyle/>
        <a:p>
          <a:endParaRPr lang="ru-RU"/>
        </a:p>
      </dgm:t>
    </dgm:pt>
    <dgm:pt modelId="{5E18DD1B-0678-4FA1-BC09-2CB157CB7D5A}" type="sibTrans" cxnId="{4FD35C68-1A67-4416-98F8-22DBE1AF0E0D}">
      <dgm:prSet/>
      <dgm:spPr/>
      <dgm:t>
        <a:bodyPr/>
        <a:lstStyle/>
        <a:p>
          <a:endParaRPr lang="ru-RU"/>
        </a:p>
      </dgm:t>
    </dgm:pt>
    <dgm:pt modelId="{EC846F87-15ED-46CB-ACC3-66887CF6E5FF}">
      <dgm:prSet custT="1"/>
      <dgm:spPr/>
      <dgm:t>
        <a:bodyPr/>
        <a:lstStyle/>
        <a:p>
          <a:pPr algn="ctr" rtl="0"/>
          <a:r>
            <a:rPr lang="ru-RU" sz="2400" smtClean="0"/>
            <a:t>Основні з них: чорноземи, дерново-підзолисті, каштанові, сірі лісові. </a:t>
          </a:r>
        </a:p>
      </dgm:t>
    </dgm:pt>
    <dgm:pt modelId="{C9D16653-024C-471E-96D2-DD8DE873EFBA}" type="parTrans" cxnId="{920A1503-1607-4668-8694-2AE621AE143F}">
      <dgm:prSet/>
      <dgm:spPr/>
      <dgm:t>
        <a:bodyPr/>
        <a:lstStyle/>
        <a:p>
          <a:endParaRPr lang="ru-RU"/>
        </a:p>
      </dgm:t>
    </dgm:pt>
    <dgm:pt modelId="{BF2C4684-EE81-4A86-9658-CDDFAC4E53E8}" type="sibTrans" cxnId="{920A1503-1607-4668-8694-2AE621AE143F}">
      <dgm:prSet/>
      <dgm:spPr/>
      <dgm:t>
        <a:bodyPr/>
        <a:lstStyle/>
        <a:p>
          <a:endParaRPr lang="ru-RU"/>
        </a:p>
      </dgm:t>
    </dgm:pt>
    <dgm:pt modelId="{B9DC8564-2BE8-4B10-ADE0-9D5F98F3F04D}">
      <dgm:prSet custT="1"/>
      <dgm:spPr/>
      <dgm:t>
        <a:bodyPr/>
        <a:lstStyle/>
        <a:p>
          <a:pPr algn="ctr" rtl="0"/>
          <a:r>
            <a:rPr lang="ru-RU" sz="2400" smtClean="0"/>
            <a:t>Антропогенний вплив та ероз</a:t>
          </a:r>
          <a:r>
            <a:rPr lang="uk-UA" sz="2400" smtClean="0"/>
            <a:t>ія </a:t>
          </a:r>
          <a:r>
            <a:rPr lang="ru-RU" sz="2400" smtClean="0"/>
            <a:t>негативно впливають на хімічний та фізичний склад ґрунту. </a:t>
          </a:r>
          <a:endParaRPr lang="ru-RU" sz="2400"/>
        </a:p>
      </dgm:t>
    </dgm:pt>
    <dgm:pt modelId="{8495BFA8-D269-4186-AC3A-B34F029338F6}" type="parTrans" cxnId="{F0E77884-6DAE-4AE1-A317-56F4AF8939CA}">
      <dgm:prSet/>
      <dgm:spPr/>
      <dgm:t>
        <a:bodyPr/>
        <a:lstStyle/>
        <a:p>
          <a:endParaRPr lang="ru-RU"/>
        </a:p>
      </dgm:t>
    </dgm:pt>
    <dgm:pt modelId="{79AF0B37-9120-41F6-A3D9-14CE3F8747D3}" type="sibTrans" cxnId="{F0E77884-6DAE-4AE1-A317-56F4AF8939CA}">
      <dgm:prSet/>
      <dgm:spPr/>
      <dgm:t>
        <a:bodyPr/>
        <a:lstStyle/>
        <a:p>
          <a:endParaRPr lang="ru-RU"/>
        </a:p>
      </dgm:t>
    </dgm:pt>
    <dgm:pt modelId="{BF0A438C-369D-4626-B4CA-4626C9CC6E23}">
      <dgm:prSet custT="1"/>
      <dgm:spPr/>
      <dgm:t>
        <a:bodyPr/>
        <a:lstStyle/>
        <a:p>
          <a:pPr algn="ctr" rtl="0"/>
          <a:r>
            <a:rPr lang="ru-RU" sz="2400" smtClean="0"/>
            <a:t>22 % території України можна описати, як уражені та непридатні для повного використання. </a:t>
          </a:r>
        </a:p>
      </dgm:t>
    </dgm:pt>
    <dgm:pt modelId="{B3202988-5DCA-48DB-9DAE-CB1D83D1028F}" type="parTrans" cxnId="{118FAF5B-1827-4E50-81B8-C904BDEB4CC4}">
      <dgm:prSet/>
      <dgm:spPr/>
      <dgm:t>
        <a:bodyPr/>
        <a:lstStyle/>
        <a:p>
          <a:endParaRPr lang="ru-RU"/>
        </a:p>
      </dgm:t>
    </dgm:pt>
    <dgm:pt modelId="{BBEFB8E9-0039-429F-9A9A-638707F08A04}" type="sibTrans" cxnId="{118FAF5B-1827-4E50-81B8-C904BDEB4CC4}">
      <dgm:prSet/>
      <dgm:spPr/>
      <dgm:t>
        <a:bodyPr/>
        <a:lstStyle/>
        <a:p>
          <a:endParaRPr lang="ru-RU"/>
        </a:p>
      </dgm:t>
    </dgm:pt>
    <dgm:pt modelId="{BE6B34C9-2E20-4480-BE44-A8967F107235}">
      <dgm:prSet custT="1"/>
      <dgm:spPr/>
      <dgm:t>
        <a:bodyPr/>
        <a:lstStyle/>
        <a:p>
          <a:pPr algn="ctr" rtl="0"/>
          <a:r>
            <a:rPr lang="ru-RU" sz="2400" smtClean="0"/>
            <a:t>Найпродуктивнішою є територія  встелена чорноземом. </a:t>
          </a:r>
          <a:endParaRPr lang="ru-RU" sz="2400"/>
        </a:p>
      </dgm:t>
    </dgm:pt>
    <dgm:pt modelId="{D1F76681-2860-4457-B822-CF7B51D36EEF}" type="parTrans" cxnId="{A6B0D6BD-0CE1-48D3-A125-4BFF9CA8F6E1}">
      <dgm:prSet/>
      <dgm:spPr/>
      <dgm:t>
        <a:bodyPr/>
        <a:lstStyle/>
        <a:p>
          <a:endParaRPr lang="ru-RU"/>
        </a:p>
      </dgm:t>
    </dgm:pt>
    <dgm:pt modelId="{15AFB356-952C-4690-8B0E-8B2ACE52B111}" type="sibTrans" cxnId="{A6B0D6BD-0CE1-48D3-A125-4BFF9CA8F6E1}">
      <dgm:prSet/>
      <dgm:spPr/>
      <dgm:t>
        <a:bodyPr/>
        <a:lstStyle/>
        <a:p>
          <a:endParaRPr lang="ru-RU"/>
        </a:p>
      </dgm:t>
    </dgm:pt>
    <dgm:pt modelId="{FA613485-4FA0-4F19-B53B-22518A0730BF}" type="pres">
      <dgm:prSet presAssocID="{2CAD2E21-DB15-46E3-8844-5A324C8FF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2215D-78EB-4E82-9ED1-7F1E5830C44B}" type="pres">
      <dgm:prSet presAssocID="{59F7AC67-9268-4162-8146-B46AC072CC1E}" presName="parentText" presStyleLbl="node1" presStyleIdx="0" presStyleCnt="5" custScaleX="48713" custScaleY="96945" custLinFactY="-11282" custLinFactNeighborX="-259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E71EA-6D35-4081-9B02-10379A362498}" type="pres">
      <dgm:prSet presAssocID="{5E18DD1B-0678-4FA1-BC09-2CB157CB7D5A}" presName="spacer" presStyleCnt="0"/>
      <dgm:spPr/>
    </dgm:pt>
    <dgm:pt modelId="{A6982445-1BE0-4A24-BA5D-1AFEEFF4358B}" type="pres">
      <dgm:prSet presAssocID="{EC846F87-15ED-46CB-ACC3-66887CF6E5FF}" presName="parentText" presStyleLbl="node1" presStyleIdx="1" presStyleCnt="5" custScaleX="47389" custScaleY="95576" custLinFactY="-105960" custLinFactNeighborX="253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630D8-079E-4E2D-8E7B-B3240DEBAC9C}" type="pres">
      <dgm:prSet presAssocID="{BF2C4684-EE81-4A86-9658-CDDFAC4E53E8}" presName="spacer" presStyleCnt="0"/>
      <dgm:spPr/>
    </dgm:pt>
    <dgm:pt modelId="{3D2E0402-5CB4-4C9F-895B-9205178C79DC}" type="pres">
      <dgm:prSet presAssocID="{B9DC8564-2BE8-4B10-ADE0-9D5F98F3F04D}" presName="parentText" presStyleLbl="node1" presStyleIdx="2" presStyleCnt="5" custScaleX="49052" custScaleY="137045" custLinFactY="-100000" custLinFactNeighborX="-25602" custLinFactNeighborY="-1618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99BF9-13C5-44CB-AFAC-8BB9DA38BFBE}" type="pres">
      <dgm:prSet presAssocID="{79AF0B37-9120-41F6-A3D9-14CE3F8747D3}" presName="spacer" presStyleCnt="0"/>
      <dgm:spPr/>
    </dgm:pt>
    <dgm:pt modelId="{484D9DD3-C17E-47B1-A39A-E9B046FFDA4D}" type="pres">
      <dgm:prSet presAssocID="{BF0A438C-369D-4626-B4CA-4626C9CC6E23}" presName="parentText" presStyleLbl="node1" presStyleIdx="3" presStyleCnt="5" custScaleX="47474" custScaleY="135926" custLinFactY="-232900" custLinFactNeighborX="25328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4839A-6693-4788-B863-287A2E9AEE69}" type="pres">
      <dgm:prSet presAssocID="{BBEFB8E9-0039-429F-9A9A-638707F08A04}" presName="spacer" presStyleCnt="0"/>
      <dgm:spPr/>
    </dgm:pt>
    <dgm:pt modelId="{E2CA90F1-4507-4EAE-AC08-7CD4A0B57E4B}" type="pres">
      <dgm:prSet presAssocID="{BE6B34C9-2E20-4480-BE44-A8967F107235}" presName="parentText" presStyleLbl="node1" presStyleIdx="4" presStyleCnt="5" custScaleY="36445" custLinFactY="-231798" custLinFactNeighborX="-128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D35C68-1A67-4416-98F8-22DBE1AF0E0D}" srcId="{2CAD2E21-DB15-46E3-8844-5A324C8FF8CA}" destId="{59F7AC67-9268-4162-8146-B46AC072CC1E}" srcOrd="0" destOrd="0" parTransId="{508CBB21-FEBC-4F2E-9E40-02FF6CD0FEC1}" sibTransId="{5E18DD1B-0678-4FA1-BC09-2CB157CB7D5A}"/>
    <dgm:cxn modelId="{191C3F4D-489C-4697-917C-B97FCC47FFAE}" type="presOf" srcId="{2CAD2E21-DB15-46E3-8844-5A324C8FF8CA}" destId="{FA613485-4FA0-4F19-B53B-22518A0730BF}" srcOrd="0" destOrd="0" presId="urn:microsoft.com/office/officeart/2005/8/layout/vList2"/>
    <dgm:cxn modelId="{7FD1B8EC-B10A-44F7-8107-9BA4C3CCBDE7}" type="presOf" srcId="{59F7AC67-9268-4162-8146-B46AC072CC1E}" destId="{5922215D-78EB-4E82-9ED1-7F1E5830C44B}" srcOrd="0" destOrd="0" presId="urn:microsoft.com/office/officeart/2005/8/layout/vList2"/>
    <dgm:cxn modelId="{ED09D3A1-BFD3-4093-A417-2D785BECD673}" type="presOf" srcId="{B9DC8564-2BE8-4B10-ADE0-9D5F98F3F04D}" destId="{3D2E0402-5CB4-4C9F-895B-9205178C79DC}" srcOrd="0" destOrd="0" presId="urn:microsoft.com/office/officeart/2005/8/layout/vList2"/>
    <dgm:cxn modelId="{F0E77884-6DAE-4AE1-A317-56F4AF8939CA}" srcId="{2CAD2E21-DB15-46E3-8844-5A324C8FF8CA}" destId="{B9DC8564-2BE8-4B10-ADE0-9D5F98F3F04D}" srcOrd="2" destOrd="0" parTransId="{8495BFA8-D269-4186-AC3A-B34F029338F6}" sibTransId="{79AF0B37-9120-41F6-A3D9-14CE3F8747D3}"/>
    <dgm:cxn modelId="{74B3F086-1D29-4CF2-B1BA-EF74E7A71BF7}" type="presOf" srcId="{BE6B34C9-2E20-4480-BE44-A8967F107235}" destId="{E2CA90F1-4507-4EAE-AC08-7CD4A0B57E4B}" srcOrd="0" destOrd="0" presId="urn:microsoft.com/office/officeart/2005/8/layout/vList2"/>
    <dgm:cxn modelId="{228BF66E-64F7-4093-BAB5-803F7D83EDB0}" type="presOf" srcId="{EC846F87-15ED-46CB-ACC3-66887CF6E5FF}" destId="{A6982445-1BE0-4A24-BA5D-1AFEEFF4358B}" srcOrd="0" destOrd="0" presId="urn:microsoft.com/office/officeart/2005/8/layout/vList2"/>
    <dgm:cxn modelId="{C6C20966-8781-4568-B21E-8487AABA8DA3}" type="presOf" srcId="{BF0A438C-369D-4626-B4CA-4626C9CC6E23}" destId="{484D9DD3-C17E-47B1-A39A-E9B046FFDA4D}" srcOrd="0" destOrd="0" presId="urn:microsoft.com/office/officeart/2005/8/layout/vList2"/>
    <dgm:cxn modelId="{920A1503-1607-4668-8694-2AE621AE143F}" srcId="{2CAD2E21-DB15-46E3-8844-5A324C8FF8CA}" destId="{EC846F87-15ED-46CB-ACC3-66887CF6E5FF}" srcOrd="1" destOrd="0" parTransId="{C9D16653-024C-471E-96D2-DD8DE873EFBA}" sibTransId="{BF2C4684-EE81-4A86-9658-CDDFAC4E53E8}"/>
    <dgm:cxn modelId="{A6B0D6BD-0CE1-48D3-A125-4BFF9CA8F6E1}" srcId="{2CAD2E21-DB15-46E3-8844-5A324C8FF8CA}" destId="{BE6B34C9-2E20-4480-BE44-A8967F107235}" srcOrd="4" destOrd="0" parTransId="{D1F76681-2860-4457-B822-CF7B51D36EEF}" sibTransId="{15AFB356-952C-4690-8B0E-8B2ACE52B111}"/>
    <dgm:cxn modelId="{118FAF5B-1827-4E50-81B8-C904BDEB4CC4}" srcId="{2CAD2E21-DB15-46E3-8844-5A324C8FF8CA}" destId="{BF0A438C-369D-4626-B4CA-4626C9CC6E23}" srcOrd="3" destOrd="0" parTransId="{B3202988-5DCA-48DB-9DAE-CB1D83D1028F}" sibTransId="{BBEFB8E9-0039-429F-9A9A-638707F08A04}"/>
    <dgm:cxn modelId="{DF1A278D-3A41-419A-941C-B7D3454DAEB4}" type="presParOf" srcId="{FA613485-4FA0-4F19-B53B-22518A0730BF}" destId="{5922215D-78EB-4E82-9ED1-7F1E5830C44B}" srcOrd="0" destOrd="0" presId="urn:microsoft.com/office/officeart/2005/8/layout/vList2"/>
    <dgm:cxn modelId="{5825B152-7FDF-47B5-9873-58D5685E2C7C}" type="presParOf" srcId="{FA613485-4FA0-4F19-B53B-22518A0730BF}" destId="{57CE71EA-6D35-4081-9B02-10379A362498}" srcOrd="1" destOrd="0" presId="urn:microsoft.com/office/officeart/2005/8/layout/vList2"/>
    <dgm:cxn modelId="{47EC4E09-BADE-4D1B-98ED-823588AA1969}" type="presParOf" srcId="{FA613485-4FA0-4F19-B53B-22518A0730BF}" destId="{A6982445-1BE0-4A24-BA5D-1AFEEFF4358B}" srcOrd="2" destOrd="0" presId="urn:microsoft.com/office/officeart/2005/8/layout/vList2"/>
    <dgm:cxn modelId="{B1753175-07BF-4FAF-BBB3-E90D1F4101E2}" type="presParOf" srcId="{FA613485-4FA0-4F19-B53B-22518A0730BF}" destId="{EAA630D8-079E-4E2D-8E7B-B3240DEBAC9C}" srcOrd="3" destOrd="0" presId="urn:microsoft.com/office/officeart/2005/8/layout/vList2"/>
    <dgm:cxn modelId="{83FF96C2-FBC6-4729-BDB0-BE0EE03D6946}" type="presParOf" srcId="{FA613485-4FA0-4F19-B53B-22518A0730BF}" destId="{3D2E0402-5CB4-4C9F-895B-9205178C79DC}" srcOrd="4" destOrd="0" presId="urn:microsoft.com/office/officeart/2005/8/layout/vList2"/>
    <dgm:cxn modelId="{CCEABF3E-92DA-4850-8B57-67BBF1538D62}" type="presParOf" srcId="{FA613485-4FA0-4F19-B53B-22518A0730BF}" destId="{0FE99BF9-13C5-44CB-AFAC-8BB9DA38BFBE}" srcOrd="5" destOrd="0" presId="urn:microsoft.com/office/officeart/2005/8/layout/vList2"/>
    <dgm:cxn modelId="{0CC141D3-0543-4D69-B235-21459CBFABAE}" type="presParOf" srcId="{FA613485-4FA0-4F19-B53B-22518A0730BF}" destId="{484D9DD3-C17E-47B1-A39A-E9B046FFDA4D}" srcOrd="6" destOrd="0" presId="urn:microsoft.com/office/officeart/2005/8/layout/vList2"/>
    <dgm:cxn modelId="{96E7EA49-79AB-4921-86E0-2ED66F2E4523}" type="presParOf" srcId="{FA613485-4FA0-4F19-B53B-22518A0730BF}" destId="{4D24839A-6693-4788-B863-287A2E9AEE69}" srcOrd="7" destOrd="0" presId="urn:microsoft.com/office/officeart/2005/8/layout/vList2"/>
    <dgm:cxn modelId="{3EDD10C3-053D-4F7C-8F09-721FAC3E2525}" type="presParOf" srcId="{FA613485-4FA0-4F19-B53B-22518A0730BF}" destId="{E2CA90F1-4507-4EAE-AC08-7CD4A0B57E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CBA5C6-5B10-474C-B254-DC0DB6536E4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C75C8F5-E244-402A-BF6D-959DEA01FA3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uk-UA" sz="2400" smtClean="0"/>
            <a:t>Інформаційні джерела</a:t>
          </a:r>
          <a:endParaRPr lang="ru-RU" sz="2400"/>
        </a:p>
      </dgm:t>
    </dgm:pt>
    <dgm:pt modelId="{AFD22062-0C90-493D-B8A0-B72DDBC12198}" type="parTrans" cxnId="{1AEB49E3-BF6F-453A-8E1A-EF5E324CB279}">
      <dgm:prSet/>
      <dgm:spPr/>
      <dgm:t>
        <a:bodyPr/>
        <a:lstStyle/>
        <a:p>
          <a:endParaRPr lang="ru-RU"/>
        </a:p>
      </dgm:t>
    </dgm:pt>
    <dgm:pt modelId="{A5A952F9-1EF9-4940-87EA-300BA6B9F820}" type="sibTrans" cxnId="{1AEB49E3-BF6F-453A-8E1A-EF5E324CB279}">
      <dgm:prSet/>
      <dgm:spPr/>
      <dgm:t>
        <a:bodyPr/>
        <a:lstStyle/>
        <a:p>
          <a:endParaRPr lang="ru-RU"/>
        </a:p>
      </dgm:t>
    </dgm:pt>
    <dgm:pt modelId="{F6147BD7-05E3-41D5-8046-3034E70E54AE}" type="pres">
      <dgm:prSet presAssocID="{88CBA5C6-5B10-474C-B254-DC0DB6536E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ADAAE-A37A-45FA-9487-B6A97F9A3A94}" type="pres">
      <dgm:prSet presAssocID="{7C75C8F5-E244-402A-BF6D-959DEA01FA36}" presName="parentText" presStyleLbl="node1" presStyleIdx="0" presStyleCnt="1" custLinFactNeighborX="28757" custLinFactNeighborY="-13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B49E3-BF6F-453A-8E1A-EF5E324CB279}" srcId="{88CBA5C6-5B10-474C-B254-DC0DB6536E43}" destId="{7C75C8F5-E244-402A-BF6D-959DEA01FA36}" srcOrd="0" destOrd="0" parTransId="{AFD22062-0C90-493D-B8A0-B72DDBC12198}" sibTransId="{A5A952F9-1EF9-4940-87EA-300BA6B9F820}"/>
    <dgm:cxn modelId="{D85FBD24-2898-4C2D-AF21-252F89EE5770}" type="presOf" srcId="{7C75C8F5-E244-402A-BF6D-959DEA01FA36}" destId="{AB3ADAAE-A37A-45FA-9487-B6A97F9A3A94}" srcOrd="0" destOrd="0" presId="urn:microsoft.com/office/officeart/2005/8/layout/vList2"/>
    <dgm:cxn modelId="{76ED1DCF-45A0-489F-BE15-66F6FA5F249F}" type="presOf" srcId="{88CBA5C6-5B10-474C-B254-DC0DB6536E43}" destId="{F6147BD7-05E3-41D5-8046-3034E70E54AE}" srcOrd="0" destOrd="0" presId="urn:microsoft.com/office/officeart/2005/8/layout/vList2"/>
    <dgm:cxn modelId="{F35BBEC6-3D9F-45E8-9293-7462C4B35C95}" type="presParOf" srcId="{F6147BD7-05E3-41D5-8046-3034E70E54AE}" destId="{AB3ADAAE-A37A-45FA-9487-B6A97F9A3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ABBA5-00A7-4984-AB84-FD43F8BA50E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6DFD061E-D1EB-46B9-9499-1CFB291B8AC1}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 rtl="0"/>
          <a:r>
            <a:rPr lang="ru-RU" sz="2400" b="1" cap="none" spc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effectLst/>
            </a:rPr>
            <a:t>Умовами збереження нормального стану грунту є:</a:t>
          </a:r>
          <a:endParaRPr lang="ru-RU" sz="2400" b="1" cap="none" spc="0">
            <a:ln w="50800">
              <a:solidFill>
                <a:schemeClr val="bg1"/>
              </a:solidFill>
            </a:ln>
            <a:solidFill>
              <a:schemeClr val="bg1"/>
            </a:solidFill>
            <a:effectLst/>
          </a:endParaRPr>
        </a:p>
      </dgm:t>
    </dgm:pt>
    <dgm:pt modelId="{332A8318-7B85-4693-911F-A12CB856F558}" type="parTrans" cxnId="{EDA6FB7D-C922-4E8B-8717-F0361348535F}">
      <dgm:prSet/>
      <dgm:spPr/>
      <dgm:t>
        <a:bodyPr/>
        <a:lstStyle/>
        <a:p>
          <a:endParaRPr lang="ru-RU"/>
        </a:p>
      </dgm:t>
    </dgm:pt>
    <dgm:pt modelId="{AAB8CD84-4D79-42CB-998F-3093E6A09C4B}" type="sibTrans" cxnId="{EDA6FB7D-C922-4E8B-8717-F0361348535F}">
      <dgm:prSet/>
      <dgm:spPr/>
      <dgm:t>
        <a:bodyPr/>
        <a:lstStyle/>
        <a:p>
          <a:endParaRPr lang="ru-RU"/>
        </a:p>
      </dgm:t>
    </dgm:pt>
    <dgm:pt modelId="{9BFE16CB-2381-4CF7-A4FF-1D1B6F51A9EF}" type="pres">
      <dgm:prSet presAssocID="{33CABBA5-00A7-4984-AB84-FD43F8BA50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3A144-9EB4-4800-B50B-7664ED927ACE}" type="pres">
      <dgm:prSet presAssocID="{6DFD061E-D1EB-46B9-9499-1CFB291B8A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D5F41A-71F7-47EB-A9D3-E27C5154341F}" type="presOf" srcId="{6DFD061E-D1EB-46B9-9499-1CFB291B8AC1}" destId="{0AB3A144-9EB4-4800-B50B-7664ED927ACE}" srcOrd="0" destOrd="0" presId="urn:microsoft.com/office/officeart/2005/8/layout/vList2"/>
    <dgm:cxn modelId="{10DDFF8E-46F1-48EA-B9C9-9CCA49C22ED1}" type="presOf" srcId="{33CABBA5-00A7-4984-AB84-FD43F8BA50E4}" destId="{9BFE16CB-2381-4CF7-A4FF-1D1B6F51A9EF}" srcOrd="0" destOrd="0" presId="urn:microsoft.com/office/officeart/2005/8/layout/vList2"/>
    <dgm:cxn modelId="{EDA6FB7D-C922-4E8B-8717-F0361348535F}" srcId="{33CABBA5-00A7-4984-AB84-FD43F8BA50E4}" destId="{6DFD061E-D1EB-46B9-9499-1CFB291B8AC1}" srcOrd="0" destOrd="0" parTransId="{332A8318-7B85-4693-911F-A12CB856F558}" sibTransId="{AAB8CD84-4D79-42CB-998F-3093E6A09C4B}"/>
    <dgm:cxn modelId="{40B4002C-6F12-47F0-8FC5-8E5440B1D74D}" type="presParOf" srcId="{9BFE16CB-2381-4CF7-A4FF-1D1B6F51A9EF}" destId="{0AB3A144-9EB4-4800-B50B-7664ED927A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C8DE9-2D35-4904-ABD1-41E28BD841DA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641299C-B6ED-4BEF-AC0A-80F5BF787C86}">
      <dgm:prSet custT="1"/>
      <dgm:spPr/>
      <dgm:t>
        <a:bodyPr/>
        <a:lstStyle/>
        <a:p>
          <a:pPr algn="ctr" rtl="0"/>
          <a:r>
            <a:rPr lang="uk-UA" sz="2400" smtClean="0"/>
            <a:t>Е</a:t>
          </a:r>
          <a:r>
            <a:rPr lang="ru-RU" sz="2400" smtClean="0"/>
            <a:t>косистема - це сукупність живих організмів, які пристосувалися до спільного проживання в певному середовищі існування, утворюючи з ним єдине ціле. </a:t>
          </a:r>
          <a:endParaRPr lang="ru-RU" sz="2400"/>
        </a:p>
      </dgm:t>
    </dgm:pt>
    <dgm:pt modelId="{8116726C-CBCA-466F-8723-3679EF0EE4A2}" type="parTrans" cxnId="{82456B23-FC16-4997-B516-EC36F59A33F6}">
      <dgm:prSet/>
      <dgm:spPr/>
      <dgm:t>
        <a:bodyPr/>
        <a:lstStyle/>
        <a:p>
          <a:endParaRPr lang="ru-RU"/>
        </a:p>
      </dgm:t>
    </dgm:pt>
    <dgm:pt modelId="{9E4CD22C-9176-42BB-B231-FA63E07822AF}" type="sibTrans" cxnId="{82456B23-FC16-4997-B516-EC36F59A33F6}">
      <dgm:prSet/>
      <dgm:spPr/>
      <dgm:t>
        <a:bodyPr/>
        <a:lstStyle/>
        <a:p>
          <a:endParaRPr lang="ru-RU"/>
        </a:p>
      </dgm:t>
    </dgm:pt>
    <dgm:pt modelId="{D386BFC3-4E65-4D2E-AF3F-B81693A59C3A}" type="pres">
      <dgm:prSet presAssocID="{15FC8DE9-2D35-4904-ABD1-41E28BD84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6804B-C4EB-45A6-ABE1-AE3DB5F45ADC}" type="pres">
      <dgm:prSet presAssocID="{B641299C-B6ED-4BEF-AC0A-80F5BF787C86}" presName="parentText" presStyleLbl="node1" presStyleIdx="0" presStyleCnt="1" custScaleX="100000" custScaleY="336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D5A4AC-1CC6-4ACD-A1C7-EA5DE5D8AFED}" type="presOf" srcId="{15FC8DE9-2D35-4904-ABD1-41E28BD841DA}" destId="{D386BFC3-4E65-4D2E-AF3F-B81693A59C3A}" srcOrd="0" destOrd="0" presId="urn:microsoft.com/office/officeart/2005/8/layout/vList2"/>
    <dgm:cxn modelId="{82456B23-FC16-4997-B516-EC36F59A33F6}" srcId="{15FC8DE9-2D35-4904-ABD1-41E28BD841DA}" destId="{B641299C-B6ED-4BEF-AC0A-80F5BF787C86}" srcOrd="0" destOrd="0" parTransId="{8116726C-CBCA-466F-8723-3679EF0EE4A2}" sibTransId="{9E4CD22C-9176-42BB-B231-FA63E07822AF}"/>
    <dgm:cxn modelId="{5B701E2F-4026-41E1-88DA-AEFFB59C1E42}" type="presOf" srcId="{B641299C-B6ED-4BEF-AC0A-80F5BF787C86}" destId="{D896804B-C4EB-45A6-ABE1-AE3DB5F45ADC}" srcOrd="0" destOrd="0" presId="urn:microsoft.com/office/officeart/2005/8/layout/vList2"/>
    <dgm:cxn modelId="{7830D2C1-9F89-4172-839F-A09F3BE7DC31}" type="presParOf" srcId="{D386BFC3-4E65-4D2E-AF3F-B81693A59C3A}" destId="{D896804B-C4EB-45A6-ABE1-AE3DB5F45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8259F3-E3F2-4F49-AC21-6D080D720F8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D7BD849-AD13-4EC4-A4C5-CEEB8E25A49D}">
      <dgm:prSet custT="1"/>
      <dgm:spPr/>
      <dgm:t>
        <a:bodyPr/>
        <a:lstStyle/>
        <a:p>
          <a:pPr rtl="0"/>
          <a:r>
            <a:rPr lang="ru-RU" sz="2400" u="none" smtClean="0"/>
            <a:t>Родючість грунту по продуктивності рослин (метод б</a:t>
          </a:r>
          <a:r>
            <a:rPr lang="uk-UA" sz="2400" u="none" smtClean="0"/>
            <a:t>і</a:t>
          </a:r>
          <a:r>
            <a:rPr lang="ru-RU" sz="2400" u="none" smtClean="0"/>
            <a:t>отест</a:t>
          </a:r>
          <a:r>
            <a:rPr lang="uk-UA" sz="2400" u="none" smtClean="0"/>
            <a:t>у</a:t>
          </a:r>
          <a:r>
            <a:rPr lang="ru-RU" sz="2400" u="none" smtClean="0"/>
            <a:t>)</a:t>
          </a:r>
          <a:endParaRPr lang="ru-RU" sz="2400" u="none"/>
        </a:p>
      </dgm:t>
    </dgm:pt>
    <dgm:pt modelId="{0DF2CAE9-E10C-41CA-931E-50FEB5AACD8D}" type="parTrans" cxnId="{3E41887E-2ADB-4342-9A6C-308827C6B1E7}">
      <dgm:prSet/>
      <dgm:spPr/>
      <dgm:t>
        <a:bodyPr/>
        <a:lstStyle/>
        <a:p>
          <a:endParaRPr lang="ru-RU"/>
        </a:p>
      </dgm:t>
    </dgm:pt>
    <dgm:pt modelId="{6F5DF911-641A-4C4D-B748-6665BFD791C6}" type="sibTrans" cxnId="{3E41887E-2ADB-4342-9A6C-308827C6B1E7}">
      <dgm:prSet/>
      <dgm:spPr/>
      <dgm:t>
        <a:bodyPr/>
        <a:lstStyle/>
        <a:p>
          <a:endParaRPr lang="ru-RU"/>
        </a:p>
      </dgm:t>
    </dgm:pt>
    <dgm:pt modelId="{9AC3E33D-161B-43B9-A0A5-A550B81F9B36}" type="pres">
      <dgm:prSet presAssocID="{B18259F3-E3F2-4F49-AC21-6D080D720F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2B511-34D2-4803-A335-172C193663E6}" type="pres">
      <dgm:prSet presAssocID="{9D7BD849-AD13-4EC4-A4C5-CEEB8E25A49D}" presName="parentText" presStyleLbl="node1" presStyleIdx="0" presStyleCnt="1" custScaleY="179684" custLinFactNeighborX="2035" custLinFactNeighborY="-27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1887E-2ADB-4342-9A6C-308827C6B1E7}" srcId="{B18259F3-E3F2-4F49-AC21-6D080D720F8B}" destId="{9D7BD849-AD13-4EC4-A4C5-CEEB8E25A49D}" srcOrd="0" destOrd="0" parTransId="{0DF2CAE9-E10C-41CA-931E-50FEB5AACD8D}" sibTransId="{6F5DF911-641A-4C4D-B748-6665BFD791C6}"/>
    <dgm:cxn modelId="{52CB4F6B-A41A-4766-BF5D-7E60C284604B}" type="presOf" srcId="{B18259F3-E3F2-4F49-AC21-6D080D720F8B}" destId="{9AC3E33D-161B-43B9-A0A5-A550B81F9B36}" srcOrd="0" destOrd="0" presId="urn:microsoft.com/office/officeart/2005/8/layout/vList2"/>
    <dgm:cxn modelId="{A868EA48-DD8B-4D57-85FE-097605A5E366}" type="presOf" srcId="{9D7BD849-AD13-4EC4-A4C5-CEEB8E25A49D}" destId="{CF12B511-34D2-4803-A335-172C193663E6}" srcOrd="0" destOrd="0" presId="urn:microsoft.com/office/officeart/2005/8/layout/vList2"/>
    <dgm:cxn modelId="{22EECCC1-2A3E-4CA7-918B-33CB78D7F787}" type="presParOf" srcId="{9AC3E33D-161B-43B9-A0A5-A550B81F9B36}" destId="{CF12B511-34D2-4803-A335-172C193663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77D44-FF77-4336-A019-5B9F0BCEA3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CB4FD-916E-4443-8C7C-CAC141109396}">
      <dgm:prSet custT="1"/>
      <dgm:spPr/>
      <dgm:t>
        <a:bodyPr/>
        <a:lstStyle/>
        <a:p>
          <a:pPr algn="ctr" rtl="0"/>
          <a:r>
            <a:rPr lang="ru-RU" sz="2400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Методика дослідження:</a:t>
          </a:r>
          <a:endParaRPr lang="ru-RU" sz="2400" u="sng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3C3FFD-A6D5-43B5-A5FD-76AEBD7FC125}" type="parTrans" cxnId="{37C6355A-7261-442F-861F-74B9E3BD3AA7}">
      <dgm:prSet/>
      <dgm:spPr/>
      <dgm:t>
        <a:bodyPr/>
        <a:lstStyle/>
        <a:p>
          <a:endParaRPr lang="ru-RU"/>
        </a:p>
      </dgm:t>
    </dgm:pt>
    <dgm:pt modelId="{B66C6B90-2D1B-4462-95B2-29DF4FC3EF24}" type="sibTrans" cxnId="{37C6355A-7261-442F-861F-74B9E3BD3AA7}">
      <dgm:prSet/>
      <dgm:spPr/>
      <dgm:t>
        <a:bodyPr/>
        <a:lstStyle/>
        <a:p>
          <a:endParaRPr lang="ru-RU"/>
        </a:p>
      </dgm:t>
    </dgm:pt>
    <dgm:pt modelId="{9F5CE553-C32A-4584-B13B-D30A08008EC1}" type="pres">
      <dgm:prSet presAssocID="{5FD77D44-FF77-4336-A019-5B9F0BCEA3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E2471-3DCA-4B7A-8415-208EDBC1722B}" type="pres">
      <dgm:prSet presAssocID="{081CB4FD-916E-4443-8C7C-CAC141109396}" presName="parentText" presStyleLbl="node1" presStyleIdx="0" presStyleCnt="1" custScaleY="270131" custLinFactY="-31995" custLinFactNeighborX="527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9DC363-CCF0-4F67-BED5-90862D675D9E}" type="presOf" srcId="{081CB4FD-916E-4443-8C7C-CAC141109396}" destId="{196E2471-3DCA-4B7A-8415-208EDBC1722B}" srcOrd="0" destOrd="0" presId="urn:microsoft.com/office/officeart/2005/8/layout/vList2"/>
    <dgm:cxn modelId="{D4AF8855-EAAF-4E03-B010-97009CD2D538}" type="presOf" srcId="{5FD77D44-FF77-4336-A019-5B9F0BCEA371}" destId="{9F5CE553-C32A-4584-B13B-D30A08008EC1}" srcOrd="0" destOrd="0" presId="urn:microsoft.com/office/officeart/2005/8/layout/vList2"/>
    <dgm:cxn modelId="{37C6355A-7261-442F-861F-74B9E3BD3AA7}" srcId="{5FD77D44-FF77-4336-A019-5B9F0BCEA371}" destId="{081CB4FD-916E-4443-8C7C-CAC141109396}" srcOrd="0" destOrd="0" parTransId="{CB3C3FFD-A6D5-43B5-A5FD-76AEBD7FC125}" sibTransId="{B66C6B90-2D1B-4462-95B2-29DF4FC3EF24}"/>
    <dgm:cxn modelId="{67C14845-B262-416E-942C-5CD46F4321F6}" type="presParOf" srcId="{9F5CE553-C32A-4584-B13B-D30A08008EC1}" destId="{196E2471-3DCA-4B7A-8415-208EDBC172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258A89-19E8-4302-A214-F80C15B834AE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582F8A2-D44E-40EE-8EC6-62EAF13A7A94}">
      <dgm:prSet custT="1"/>
      <dgm:spPr/>
      <dgm:t>
        <a:bodyPr/>
        <a:lstStyle/>
        <a:p>
          <a:pPr rtl="0"/>
          <a:r>
            <a:rPr lang="uk-UA" sz="2400" u="none" smtClean="0"/>
            <a:t>Довжина трубчатого </a:t>
          </a:r>
          <a:r>
            <a:rPr lang="ru-RU" sz="2400" u="none" smtClean="0"/>
            <a:t>листа и кор</a:t>
          </a:r>
          <a:r>
            <a:rPr lang="uk-UA" sz="2400" u="none" smtClean="0"/>
            <a:t>е</a:t>
          </a:r>
          <a:r>
            <a:rPr lang="ru-RU" sz="2400" u="none" smtClean="0"/>
            <a:t>нево</a:t>
          </a:r>
          <a:r>
            <a:rPr lang="uk-UA" sz="2400" u="none" smtClean="0"/>
            <a:t>ї системи </a:t>
          </a:r>
          <a:r>
            <a:rPr lang="ru-RU" sz="2400" u="none" smtClean="0"/>
            <a:t>проростк</a:t>
          </a:r>
          <a:r>
            <a:rPr lang="uk-UA" sz="2400" u="none" smtClean="0"/>
            <a:t>і</a:t>
          </a:r>
          <a:r>
            <a:rPr lang="ru-RU" sz="2400" u="none" smtClean="0"/>
            <a:t>в, на </a:t>
          </a:r>
          <a:r>
            <a:rPr lang="uk-UA" sz="2400" u="none" smtClean="0"/>
            <a:t>ґрунті</a:t>
          </a:r>
          <a:r>
            <a:rPr lang="ru-RU" sz="2400" u="none" smtClean="0"/>
            <a:t> №1</a:t>
          </a:r>
          <a:r>
            <a:rPr lang="uk-UA" sz="2400" u="none" smtClean="0"/>
            <a:t>(Сірі лісові)</a:t>
          </a:r>
          <a:endParaRPr lang="ru-RU" sz="2400" u="none"/>
        </a:p>
      </dgm:t>
    </dgm:pt>
    <dgm:pt modelId="{0810CE88-10F0-43CA-8D3B-0FAC9D30DA2B}" type="parTrans" cxnId="{186375B7-CAA2-4ADC-B1F8-AB1832644893}">
      <dgm:prSet/>
      <dgm:spPr/>
      <dgm:t>
        <a:bodyPr/>
        <a:lstStyle/>
        <a:p>
          <a:endParaRPr lang="ru-RU"/>
        </a:p>
      </dgm:t>
    </dgm:pt>
    <dgm:pt modelId="{AC2FE3E8-998E-43AA-BA42-DAA284F249F2}" type="sibTrans" cxnId="{186375B7-CAA2-4ADC-B1F8-AB1832644893}">
      <dgm:prSet/>
      <dgm:spPr/>
      <dgm:t>
        <a:bodyPr/>
        <a:lstStyle/>
        <a:p>
          <a:endParaRPr lang="ru-RU"/>
        </a:p>
      </dgm:t>
    </dgm:pt>
    <dgm:pt modelId="{B7BDD906-2159-4078-9A2B-8F4D9944E140}" type="pres">
      <dgm:prSet presAssocID="{71258A89-19E8-4302-A214-F80C15B834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355E2-CC6A-4E1F-93E3-DAD70179DC13}" type="pres">
      <dgm:prSet presAssocID="{D582F8A2-D44E-40EE-8EC6-62EAF13A7A94}" presName="parentText" presStyleLbl="node1" presStyleIdx="0" presStyleCnt="1" custScaleX="88210" custScaleY="246928" custLinFactNeighborX="-357" custLinFactNeighborY="41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C0AE5-AAAA-4AE1-8520-2602716D9A9B}" type="presOf" srcId="{71258A89-19E8-4302-A214-F80C15B834AE}" destId="{B7BDD906-2159-4078-9A2B-8F4D9944E140}" srcOrd="0" destOrd="0" presId="urn:microsoft.com/office/officeart/2005/8/layout/vList2"/>
    <dgm:cxn modelId="{EB7267C0-2B30-40D0-A378-5B1F924729A4}" type="presOf" srcId="{D582F8A2-D44E-40EE-8EC6-62EAF13A7A94}" destId="{21C355E2-CC6A-4E1F-93E3-DAD70179DC13}" srcOrd="0" destOrd="0" presId="urn:microsoft.com/office/officeart/2005/8/layout/vList2"/>
    <dgm:cxn modelId="{186375B7-CAA2-4ADC-B1F8-AB1832644893}" srcId="{71258A89-19E8-4302-A214-F80C15B834AE}" destId="{D582F8A2-D44E-40EE-8EC6-62EAF13A7A94}" srcOrd="0" destOrd="0" parTransId="{0810CE88-10F0-43CA-8D3B-0FAC9D30DA2B}" sibTransId="{AC2FE3E8-998E-43AA-BA42-DAA284F249F2}"/>
    <dgm:cxn modelId="{F1AE2A41-BAD6-4E92-B585-3EADF1C50F4D}" type="presParOf" srcId="{B7BDD906-2159-4078-9A2B-8F4D9944E140}" destId="{21C355E2-CC6A-4E1F-93E3-DAD70179D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B06E79-ABB1-481C-92A5-3302770AC6B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2AD02BB-2892-41D2-AC7D-39C5E0349585}">
      <dgm:prSet custT="1"/>
      <dgm:spPr/>
      <dgm:t>
        <a:bodyPr/>
        <a:lstStyle/>
        <a:p>
          <a:pPr rtl="0"/>
          <a:r>
            <a:rPr lang="uk-UA" sz="2400" u="none" smtClean="0"/>
            <a:t>Довжина трубчатого </a:t>
          </a:r>
          <a:r>
            <a:rPr lang="ru-RU" sz="2400" u="none" smtClean="0"/>
            <a:t>листа и кор</a:t>
          </a:r>
          <a:r>
            <a:rPr lang="uk-UA" sz="2400" u="none" smtClean="0"/>
            <a:t>е</a:t>
          </a:r>
          <a:r>
            <a:rPr lang="ru-RU" sz="2400" u="none" smtClean="0"/>
            <a:t>нево</a:t>
          </a:r>
          <a:r>
            <a:rPr lang="uk-UA" sz="2400" u="none" smtClean="0"/>
            <a:t>ї системи </a:t>
          </a:r>
          <a:r>
            <a:rPr lang="ru-RU" sz="2400" u="none" smtClean="0"/>
            <a:t>проростк</a:t>
          </a:r>
          <a:r>
            <a:rPr lang="uk-UA" sz="2400" u="none" smtClean="0"/>
            <a:t>і</a:t>
          </a:r>
          <a:r>
            <a:rPr lang="ru-RU" sz="2400" u="none" smtClean="0"/>
            <a:t>в, на </a:t>
          </a:r>
          <a:r>
            <a:rPr lang="uk-UA" sz="2400" u="none" smtClean="0"/>
            <a:t>ґрунті</a:t>
          </a:r>
          <a:r>
            <a:rPr lang="ru-RU" sz="2400" u="none" smtClean="0"/>
            <a:t> №</a:t>
          </a:r>
          <a:r>
            <a:rPr lang="uk-UA" sz="2400" u="none" smtClean="0"/>
            <a:t>2(Чорноземи  типові)</a:t>
          </a:r>
          <a:endParaRPr lang="ru-RU" sz="2400" u="none"/>
        </a:p>
      </dgm:t>
    </dgm:pt>
    <dgm:pt modelId="{5F35E515-7710-4F4B-BFD7-E90D526B05EE}" type="parTrans" cxnId="{257A3E55-20C3-4A43-8E3A-86162AD95CF1}">
      <dgm:prSet/>
      <dgm:spPr/>
      <dgm:t>
        <a:bodyPr/>
        <a:lstStyle/>
        <a:p>
          <a:endParaRPr lang="ru-RU"/>
        </a:p>
      </dgm:t>
    </dgm:pt>
    <dgm:pt modelId="{64AAE02B-A12F-4F96-B6F5-8CA46D47C644}" type="sibTrans" cxnId="{257A3E55-20C3-4A43-8E3A-86162AD95CF1}">
      <dgm:prSet/>
      <dgm:spPr/>
      <dgm:t>
        <a:bodyPr/>
        <a:lstStyle/>
        <a:p>
          <a:endParaRPr lang="ru-RU"/>
        </a:p>
      </dgm:t>
    </dgm:pt>
    <dgm:pt modelId="{4FBB8CC3-69B9-4CCE-9C07-7D0D48901904}" type="pres">
      <dgm:prSet presAssocID="{06B06E79-ABB1-481C-92A5-3302770AC6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A4F444-092F-493E-BB60-C4C0A9E3A8FE}" type="pres">
      <dgm:prSet presAssocID="{D2AD02BB-2892-41D2-AC7D-39C5E03495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2AF6A2-4D1F-47A4-9055-90159B3061E0}" type="presOf" srcId="{06B06E79-ABB1-481C-92A5-3302770AC6BB}" destId="{4FBB8CC3-69B9-4CCE-9C07-7D0D48901904}" srcOrd="0" destOrd="0" presId="urn:microsoft.com/office/officeart/2005/8/layout/vList2"/>
    <dgm:cxn modelId="{7550BAC7-F999-4373-A261-D3E2B602BF4E}" type="presOf" srcId="{D2AD02BB-2892-41D2-AC7D-39C5E0349585}" destId="{56A4F444-092F-493E-BB60-C4C0A9E3A8FE}" srcOrd="0" destOrd="0" presId="urn:microsoft.com/office/officeart/2005/8/layout/vList2"/>
    <dgm:cxn modelId="{257A3E55-20C3-4A43-8E3A-86162AD95CF1}" srcId="{06B06E79-ABB1-481C-92A5-3302770AC6BB}" destId="{D2AD02BB-2892-41D2-AC7D-39C5E0349585}" srcOrd="0" destOrd="0" parTransId="{5F35E515-7710-4F4B-BFD7-E90D526B05EE}" sibTransId="{64AAE02B-A12F-4F96-B6F5-8CA46D47C644}"/>
    <dgm:cxn modelId="{655DA81A-F4AD-478A-826A-1D1D9AF48AD0}" type="presParOf" srcId="{4FBB8CC3-69B9-4CCE-9C07-7D0D48901904}" destId="{56A4F444-092F-493E-BB60-C4C0A9E3A8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A7625A-F175-42A9-8485-BA853369F9EE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13CA4035-5E01-4001-8760-8FE7A43C3E55}">
      <dgm:prSet custT="1"/>
      <dgm:spPr/>
      <dgm:t>
        <a:bodyPr/>
        <a:lstStyle/>
        <a:p>
          <a:pPr rtl="0"/>
          <a:r>
            <a:rPr lang="uk-UA" sz="2400" i="0" u="none" smtClean="0"/>
            <a:t>Довжина трубчатого </a:t>
          </a:r>
          <a:r>
            <a:rPr lang="ru-RU" sz="2400" i="0" u="none" smtClean="0"/>
            <a:t>листа и кор</a:t>
          </a:r>
          <a:r>
            <a:rPr lang="uk-UA" sz="2400" i="0" u="none" smtClean="0"/>
            <a:t>е</a:t>
          </a:r>
          <a:r>
            <a:rPr lang="ru-RU" sz="2400" i="0" u="none" smtClean="0"/>
            <a:t>нево</a:t>
          </a:r>
          <a:r>
            <a:rPr lang="uk-UA" sz="2400" i="0" u="none" smtClean="0"/>
            <a:t>ї системи </a:t>
          </a:r>
          <a:r>
            <a:rPr lang="ru-RU" sz="2400" i="0" u="none" smtClean="0"/>
            <a:t>проростк</a:t>
          </a:r>
          <a:r>
            <a:rPr lang="uk-UA" sz="2400" i="0" u="none" smtClean="0"/>
            <a:t>і</a:t>
          </a:r>
          <a:r>
            <a:rPr lang="ru-RU" sz="2400" i="0" u="none" smtClean="0"/>
            <a:t>в, на </a:t>
          </a:r>
          <a:r>
            <a:rPr lang="uk-UA" sz="2400" i="0" u="none" smtClean="0"/>
            <a:t>ґрунті</a:t>
          </a:r>
          <a:r>
            <a:rPr lang="ru-RU" sz="2400" i="0" u="none" smtClean="0"/>
            <a:t> №</a:t>
          </a:r>
          <a:r>
            <a:rPr lang="uk-UA" sz="2400" i="0" u="none" smtClean="0"/>
            <a:t>3(Дерново-підзолисті грунти)</a:t>
          </a:r>
          <a:endParaRPr lang="ru-RU" sz="2400" i="0" u="none"/>
        </a:p>
      </dgm:t>
    </dgm:pt>
    <dgm:pt modelId="{EE44A811-A2A9-4FB4-91B8-AC201383C7A5}" type="parTrans" cxnId="{03E72CEF-4D74-4264-928C-4EED0565CDEF}">
      <dgm:prSet/>
      <dgm:spPr/>
      <dgm:t>
        <a:bodyPr/>
        <a:lstStyle/>
        <a:p>
          <a:endParaRPr lang="ru-RU"/>
        </a:p>
      </dgm:t>
    </dgm:pt>
    <dgm:pt modelId="{3F34DBD4-10D2-4402-8C47-E4453FADB278}" type="sibTrans" cxnId="{03E72CEF-4D74-4264-928C-4EED0565CDEF}">
      <dgm:prSet/>
      <dgm:spPr/>
      <dgm:t>
        <a:bodyPr/>
        <a:lstStyle/>
        <a:p>
          <a:endParaRPr lang="ru-RU"/>
        </a:p>
      </dgm:t>
    </dgm:pt>
    <dgm:pt modelId="{FC87FC42-EE7B-4495-9764-C792586C9F9D}" type="pres">
      <dgm:prSet presAssocID="{70A7625A-F175-42A9-8485-BA853369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342B7-37FA-4745-AF25-96F74AD9C3EF}" type="pres">
      <dgm:prSet presAssocID="{13CA4035-5E01-4001-8760-8FE7A43C3E55}" presName="parentText" presStyleLbl="node1" presStyleIdx="0" presStyleCnt="1" custLinFactNeighborX="-5069" custLinFactNeighborY="40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F14D5-8933-4E5A-9A27-7C7F6F29A988}" type="presOf" srcId="{13CA4035-5E01-4001-8760-8FE7A43C3E55}" destId="{9C4342B7-37FA-4745-AF25-96F74AD9C3EF}" srcOrd="0" destOrd="0" presId="urn:microsoft.com/office/officeart/2005/8/layout/vList2"/>
    <dgm:cxn modelId="{03E72CEF-4D74-4264-928C-4EED0565CDEF}" srcId="{70A7625A-F175-42A9-8485-BA853369F9EE}" destId="{13CA4035-5E01-4001-8760-8FE7A43C3E55}" srcOrd="0" destOrd="0" parTransId="{EE44A811-A2A9-4FB4-91B8-AC201383C7A5}" sibTransId="{3F34DBD4-10D2-4402-8C47-E4453FADB278}"/>
    <dgm:cxn modelId="{7E8FCEB0-5BCE-4FD3-B418-6EA21CA3202E}" type="presOf" srcId="{70A7625A-F175-42A9-8485-BA853369F9EE}" destId="{FC87FC42-EE7B-4495-9764-C792586C9F9D}" srcOrd="0" destOrd="0" presId="urn:microsoft.com/office/officeart/2005/8/layout/vList2"/>
    <dgm:cxn modelId="{36E6BB01-49B1-47F3-8FCD-69636D4F1300}" type="presParOf" srcId="{FC87FC42-EE7B-4495-9764-C792586C9F9D}" destId="{9C4342B7-37FA-4745-AF25-96F74AD9C3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DC072F-B97B-4A83-8BD5-8691CBD9B92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49DBDDD-493C-4EB8-A8C5-B69E28BDB079}">
      <dgm:prSet custT="1"/>
      <dgm:spPr/>
      <dgm:t>
        <a:bodyPr/>
        <a:lstStyle/>
        <a:p>
          <a:pPr rtl="0"/>
          <a:r>
            <a:rPr lang="uk-UA" sz="2400" u="none" smtClean="0"/>
            <a:t>Довжина трубчатого </a:t>
          </a:r>
          <a:r>
            <a:rPr lang="ru-RU" sz="2400" u="none" smtClean="0"/>
            <a:t>листа и кор</a:t>
          </a:r>
          <a:r>
            <a:rPr lang="uk-UA" sz="2400" u="none" smtClean="0"/>
            <a:t>е</a:t>
          </a:r>
          <a:r>
            <a:rPr lang="ru-RU" sz="2400" u="none" smtClean="0"/>
            <a:t>нево</a:t>
          </a:r>
          <a:r>
            <a:rPr lang="uk-UA" sz="2400" u="none" smtClean="0"/>
            <a:t>ї системи </a:t>
          </a:r>
          <a:r>
            <a:rPr lang="ru-RU" sz="2400" u="none" smtClean="0"/>
            <a:t>проростк</a:t>
          </a:r>
          <a:r>
            <a:rPr lang="uk-UA" sz="2400" u="none" smtClean="0"/>
            <a:t>і</a:t>
          </a:r>
          <a:r>
            <a:rPr lang="ru-RU" sz="2400" u="none" smtClean="0"/>
            <a:t>в, на </a:t>
          </a:r>
          <a:r>
            <a:rPr lang="uk-UA" sz="2400" u="none" smtClean="0"/>
            <a:t>ґрунті</a:t>
          </a:r>
          <a:r>
            <a:rPr lang="ru-RU" sz="2400" u="none" smtClean="0"/>
            <a:t> №</a:t>
          </a:r>
          <a:r>
            <a:rPr lang="uk-UA" sz="2400" u="none" smtClean="0"/>
            <a:t>4(Каштанові грунти)</a:t>
          </a:r>
          <a:endParaRPr lang="ru-RU" sz="2400" u="none"/>
        </a:p>
      </dgm:t>
    </dgm:pt>
    <dgm:pt modelId="{53C2BA5A-8BC6-408E-BE0F-ACDE4637BDF1}" type="parTrans" cxnId="{85C96F47-A4B5-4420-96AC-3D464AA45A87}">
      <dgm:prSet/>
      <dgm:spPr/>
      <dgm:t>
        <a:bodyPr/>
        <a:lstStyle/>
        <a:p>
          <a:endParaRPr lang="ru-RU"/>
        </a:p>
      </dgm:t>
    </dgm:pt>
    <dgm:pt modelId="{9D3511E1-8BD7-4A32-8DAC-87A6EA55BD68}" type="sibTrans" cxnId="{85C96F47-A4B5-4420-96AC-3D464AA45A87}">
      <dgm:prSet/>
      <dgm:spPr/>
      <dgm:t>
        <a:bodyPr/>
        <a:lstStyle/>
        <a:p>
          <a:endParaRPr lang="ru-RU"/>
        </a:p>
      </dgm:t>
    </dgm:pt>
    <dgm:pt modelId="{DFFF00F6-DAFB-45D2-B826-9BC33DFBE0FE}" type="pres">
      <dgm:prSet presAssocID="{20DC072F-B97B-4A83-8BD5-8691CBD9B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5DB7B1-F8E9-4DC0-9681-9B8CE76BCDF8}" type="pres">
      <dgm:prSet presAssocID="{449DBDDD-493C-4EB8-A8C5-B69E28BDB079}" presName="parentText" presStyleLbl="node1" presStyleIdx="0" presStyleCnt="1" custScaleY="231020" custLinFactNeighborX="-2723" custLinFactNeighborY="25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96F47-A4B5-4420-96AC-3D464AA45A87}" srcId="{20DC072F-B97B-4A83-8BD5-8691CBD9B929}" destId="{449DBDDD-493C-4EB8-A8C5-B69E28BDB079}" srcOrd="0" destOrd="0" parTransId="{53C2BA5A-8BC6-408E-BE0F-ACDE4637BDF1}" sibTransId="{9D3511E1-8BD7-4A32-8DAC-87A6EA55BD68}"/>
    <dgm:cxn modelId="{3494F056-3966-4BBE-9B5A-2E301133E416}" type="presOf" srcId="{449DBDDD-493C-4EB8-A8C5-B69E28BDB079}" destId="{D05DB7B1-F8E9-4DC0-9681-9B8CE76BCDF8}" srcOrd="0" destOrd="0" presId="urn:microsoft.com/office/officeart/2005/8/layout/vList2"/>
    <dgm:cxn modelId="{9F62E6C7-A676-426B-B70E-52402CD6C59F}" type="presOf" srcId="{20DC072F-B97B-4A83-8BD5-8691CBD9B929}" destId="{DFFF00F6-DAFB-45D2-B826-9BC33DFBE0FE}" srcOrd="0" destOrd="0" presId="urn:microsoft.com/office/officeart/2005/8/layout/vList2"/>
    <dgm:cxn modelId="{F68E1BBD-70D5-4BAE-A67F-579CBD01D752}" type="presParOf" srcId="{DFFF00F6-DAFB-45D2-B826-9BC33DFBE0FE}" destId="{D05DB7B1-F8E9-4DC0-9681-9B8CE76BCD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0937-27E9-4F6E-B83C-7E22CA36D061}">
      <dsp:nvSpPr>
        <dsp:cNvPr id="0" name=""/>
        <dsp:cNvSpPr/>
      </dsp:nvSpPr>
      <dsp:spPr>
        <a:xfrm rot="5400000">
          <a:off x="-160421" y="161292"/>
          <a:ext cx="1069479" cy="74863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" y="375188"/>
        <a:ext cx="748635" cy="320844"/>
      </dsp:txXfrm>
    </dsp:sp>
    <dsp:sp modelId="{AC8A0ED3-F183-422B-9E16-60148BB20F11}">
      <dsp:nvSpPr>
        <dsp:cNvPr id="0" name=""/>
        <dsp:cNvSpPr/>
      </dsp:nvSpPr>
      <dsp:spPr>
        <a:xfrm rot="5400000">
          <a:off x="4609143" y="-3857220"/>
          <a:ext cx="695161" cy="8416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створення менш токсичних </a:t>
          </a:r>
          <a:r>
            <a:rPr lang="uk-UA" sz="2400" kern="1200" smtClean="0"/>
            <a:t>і</a:t>
          </a:r>
          <a:r>
            <a:rPr lang="ru-RU" sz="2400" kern="1200" smtClean="0"/>
            <a:t> менш стійких агрохімікатів та пестицидів;</a:t>
          </a:r>
          <a:endParaRPr lang="ru-RU" sz="2400" kern="1200"/>
        </a:p>
      </dsp:txBody>
      <dsp:txXfrm rot="-5400000">
        <a:off x="748636" y="37222"/>
        <a:ext cx="8382242" cy="627291"/>
      </dsp:txXfrm>
    </dsp:sp>
    <dsp:sp modelId="{CFB90608-20C5-4BA3-B2D6-573DB15B02AA}">
      <dsp:nvSpPr>
        <dsp:cNvPr id="0" name=""/>
        <dsp:cNvSpPr/>
      </dsp:nvSpPr>
      <dsp:spPr>
        <a:xfrm rot="5400000">
          <a:off x="-160421" y="1085027"/>
          <a:ext cx="1069479" cy="748635"/>
        </a:xfrm>
        <a:prstGeom prst="chevron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" y="1298923"/>
        <a:ext cx="748635" cy="320844"/>
      </dsp:txXfrm>
    </dsp:sp>
    <dsp:sp modelId="{422289CF-CE77-49E8-B080-30A6C35ACF9E}">
      <dsp:nvSpPr>
        <dsp:cNvPr id="0" name=""/>
        <dsp:cNvSpPr/>
      </dsp:nvSpPr>
      <dsp:spPr>
        <a:xfrm rot="5400000">
          <a:off x="4609143" y="-2935902"/>
          <a:ext cx="695161" cy="8416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раціональне використання хімікатів в залежності від того чи іншого типу грунту;</a:t>
          </a:r>
          <a:endParaRPr lang="ru-RU" sz="2400" kern="1200"/>
        </a:p>
      </dsp:txBody>
      <dsp:txXfrm rot="-5400000">
        <a:off x="748636" y="958540"/>
        <a:ext cx="8382242" cy="627291"/>
      </dsp:txXfrm>
    </dsp:sp>
    <dsp:sp modelId="{4894E678-A421-4C97-9A4A-B3331491AFF7}">
      <dsp:nvSpPr>
        <dsp:cNvPr id="0" name=""/>
        <dsp:cNvSpPr/>
      </dsp:nvSpPr>
      <dsp:spPr>
        <a:xfrm rot="5400000">
          <a:off x="-160421" y="2006346"/>
          <a:ext cx="1069479" cy="748635"/>
        </a:xfrm>
        <a:prstGeom prst="chevron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" y="2220242"/>
        <a:ext cx="748635" cy="320844"/>
      </dsp:txXfrm>
    </dsp:sp>
    <dsp:sp modelId="{CE0CF948-C7F6-464A-87D4-81373AC325B8}">
      <dsp:nvSpPr>
        <dsp:cNvPr id="0" name=""/>
        <dsp:cNvSpPr/>
      </dsp:nvSpPr>
      <dsp:spPr>
        <a:xfrm rot="5400000">
          <a:off x="4609143" y="-2014583"/>
          <a:ext cx="695161" cy="8416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чітке дотримання технологічних заходів відновлення якості земель;</a:t>
          </a:r>
          <a:endParaRPr lang="ru-RU" sz="2400" kern="1200"/>
        </a:p>
      </dsp:txBody>
      <dsp:txXfrm rot="-5400000">
        <a:off x="748636" y="1879859"/>
        <a:ext cx="8382242" cy="627291"/>
      </dsp:txXfrm>
    </dsp:sp>
    <dsp:sp modelId="{BC9AA038-B518-414E-AF6C-B47F3DFB7B07}">
      <dsp:nvSpPr>
        <dsp:cNvPr id="0" name=""/>
        <dsp:cNvSpPr/>
      </dsp:nvSpPr>
      <dsp:spPr>
        <a:xfrm rot="5400000">
          <a:off x="-160421" y="2954382"/>
          <a:ext cx="1069479" cy="748635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2" y="3168278"/>
        <a:ext cx="748635" cy="320844"/>
      </dsp:txXfrm>
    </dsp:sp>
    <dsp:sp modelId="{EACEA5D3-AE74-4FD6-85F2-2479EB284B4D}">
      <dsp:nvSpPr>
        <dsp:cNvPr id="0" name=""/>
        <dsp:cNvSpPr/>
      </dsp:nvSpPr>
      <dsp:spPr>
        <a:xfrm rot="5400000">
          <a:off x="4582424" y="-1066546"/>
          <a:ext cx="748598" cy="8416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вдосконалення існуючих технологій і створення нових.</a:t>
          </a:r>
          <a:endParaRPr lang="ru-RU" sz="2400" kern="1200"/>
        </a:p>
      </dsp:txBody>
      <dsp:txXfrm rot="-5400000">
        <a:off x="748635" y="2803787"/>
        <a:ext cx="8379633" cy="6755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B5458-522D-4072-A950-72DBEF3B1EB0}">
      <dsp:nvSpPr>
        <dsp:cNvPr id="0" name=""/>
        <dsp:cNvSpPr/>
      </dsp:nvSpPr>
      <dsp:spPr>
        <a:xfrm>
          <a:off x="0" y="117"/>
          <a:ext cx="5368969" cy="46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/>
            <a:t>Маса проростк</a:t>
          </a:r>
          <a:r>
            <a:rPr lang="uk-UA" sz="2400" b="0" kern="1200" smtClean="0"/>
            <a:t>і</a:t>
          </a:r>
          <a:r>
            <a:rPr lang="ru-RU" sz="2400" b="0" kern="1200" smtClean="0"/>
            <a:t>в, на одном</a:t>
          </a:r>
          <a:r>
            <a:rPr lang="uk-UA" sz="2400" b="0" kern="1200" smtClean="0"/>
            <a:t>у типі ґрунту</a:t>
          </a:r>
          <a:endParaRPr lang="ru-RU" sz="2400" b="0" kern="1200"/>
        </a:p>
      </dsp:txBody>
      <dsp:txXfrm>
        <a:off x="22525" y="22642"/>
        <a:ext cx="5323919" cy="416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CA406-F8EB-4412-A970-B41C6DC0308C}">
      <dsp:nvSpPr>
        <dsp:cNvPr id="0" name=""/>
        <dsp:cNvSpPr/>
      </dsp:nvSpPr>
      <dsp:spPr>
        <a:xfrm>
          <a:off x="1406925" y="126040"/>
          <a:ext cx="1085652" cy="2805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baseline="0" smtClean="0"/>
            <a:t>Узагальнення</a:t>
          </a:r>
          <a:endParaRPr lang="ru-RU" sz="2400" kern="1200"/>
        </a:p>
      </dsp:txBody>
      <dsp:txXfrm>
        <a:off x="1420619" y="139734"/>
        <a:ext cx="1058264" cy="2531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273A4-BF05-4C72-A9A2-9B97DF5E3FD9}">
      <dsp:nvSpPr>
        <dsp:cNvPr id="0" name=""/>
        <dsp:cNvSpPr/>
      </dsp:nvSpPr>
      <dsp:spPr>
        <a:xfrm>
          <a:off x="524712" y="491"/>
          <a:ext cx="2983022" cy="10056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Результати</a:t>
          </a:r>
          <a:r>
            <a:rPr lang="ru-RU" sz="2800" kern="1200" smtClean="0"/>
            <a:t> </a:t>
          </a:r>
          <a:r>
            <a:rPr lang="uk-UA" sz="2800" b="1" kern="1200" smtClean="0"/>
            <a:t>дослідження</a:t>
          </a:r>
          <a:endParaRPr lang="ru-RU" sz="2800" kern="1200"/>
        </a:p>
      </dsp:txBody>
      <dsp:txXfrm>
        <a:off x="573803" y="49582"/>
        <a:ext cx="2884840" cy="9074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2215D-78EB-4E82-9ED1-7F1E5830C44B}">
      <dsp:nvSpPr>
        <dsp:cNvPr id="0" name=""/>
        <dsp:cNvSpPr/>
      </dsp:nvSpPr>
      <dsp:spPr>
        <a:xfrm>
          <a:off x="0" y="0"/>
          <a:ext cx="4240407" cy="9618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 території України виділяють близько 38 типів ґрунтів. </a:t>
          </a:r>
          <a:endParaRPr lang="ru-RU" sz="2400" kern="1200"/>
        </a:p>
      </dsp:txBody>
      <dsp:txXfrm>
        <a:off x="46954" y="46954"/>
        <a:ext cx="4146499" cy="867941"/>
      </dsp:txXfrm>
    </dsp:sp>
    <dsp:sp modelId="{A6982445-1BE0-4A24-BA5D-1AFEEFF4358B}">
      <dsp:nvSpPr>
        <dsp:cNvPr id="0" name=""/>
        <dsp:cNvSpPr/>
      </dsp:nvSpPr>
      <dsp:spPr>
        <a:xfrm>
          <a:off x="4498376" y="0"/>
          <a:ext cx="4125154" cy="9482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Основні з них: чорноземи, дерново-підзолисті, каштанові, сірі лісові. </a:t>
          </a:r>
        </a:p>
      </dsp:txBody>
      <dsp:txXfrm>
        <a:off x="4544667" y="46291"/>
        <a:ext cx="4032572" cy="855684"/>
      </dsp:txXfrm>
    </dsp:sp>
    <dsp:sp modelId="{3D2E0402-5CB4-4C9F-895B-9205178C79DC}">
      <dsp:nvSpPr>
        <dsp:cNvPr id="0" name=""/>
        <dsp:cNvSpPr/>
      </dsp:nvSpPr>
      <dsp:spPr>
        <a:xfrm>
          <a:off x="0" y="1025224"/>
          <a:ext cx="4269916" cy="1359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Антропогенний вплив та ероз</a:t>
          </a:r>
          <a:r>
            <a:rPr lang="uk-UA" sz="2400" kern="1200" smtClean="0"/>
            <a:t>ія </a:t>
          </a:r>
          <a:r>
            <a:rPr lang="ru-RU" sz="2400" kern="1200" smtClean="0"/>
            <a:t>негативно впливають на хімічний та фізичний склад ґрунту. </a:t>
          </a:r>
          <a:endParaRPr lang="ru-RU" sz="2400" kern="1200"/>
        </a:p>
      </dsp:txBody>
      <dsp:txXfrm>
        <a:off x="66375" y="1091599"/>
        <a:ext cx="4137166" cy="1226955"/>
      </dsp:txXfrm>
    </dsp:sp>
    <dsp:sp modelId="{484D9DD3-C17E-47B1-A39A-E9B046FFDA4D}">
      <dsp:nvSpPr>
        <dsp:cNvPr id="0" name=""/>
        <dsp:cNvSpPr/>
      </dsp:nvSpPr>
      <dsp:spPr>
        <a:xfrm>
          <a:off x="4490933" y="1008108"/>
          <a:ext cx="4132553" cy="13486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22 % території України можна описати, як уражені та непридатні для повного використання. </a:t>
          </a:r>
        </a:p>
      </dsp:txBody>
      <dsp:txXfrm>
        <a:off x="4556766" y="1073941"/>
        <a:ext cx="4000887" cy="1216937"/>
      </dsp:txXfrm>
    </dsp:sp>
    <dsp:sp modelId="{E2CA90F1-4507-4EAE-AC08-7CD4A0B57E4B}">
      <dsp:nvSpPr>
        <dsp:cNvPr id="0" name=""/>
        <dsp:cNvSpPr/>
      </dsp:nvSpPr>
      <dsp:spPr>
        <a:xfrm>
          <a:off x="0" y="2520285"/>
          <a:ext cx="8704877" cy="3615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Найпродуктивнішою є територія  встелена чорноземом. </a:t>
          </a:r>
          <a:endParaRPr lang="ru-RU" sz="2400" kern="1200"/>
        </a:p>
      </dsp:txBody>
      <dsp:txXfrm>
        <a:off x="17651" y="2537936"/>
        <a:ext cx="8669575" cy="3262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ADAAE-A37A-45FA-9487-B6A97F9A3A94}">
      <dsp:nvSpPr>
        <dsp:cNvPr id="0" name=""/>
        <dsp:cNvSpPr/>
      </dsp:nvSpPr>
      <dsp:spPr>
        <a:xfrm>
          <a:off x="0" y="0"/>
          <a:ext cx="3644973" cy="522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Інформаційні джерела</a:t>
          </a:r>
          <a:endParaRPr lang="ru-RU" sz="2400" kern="1200"/>
        </a:p>
      </dsp:txBody>
      <dsp:txXfrm>
        <a:off x="25518" y="25518"/>
        <a:ext cx="3593937" cy="471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3A144-9EB4-4800-B50B-7664ED927ACE}">
      <dsp:nvSpPr>
        <dsp:cNvPr id="0" name=""/>
        <dsp:cNvSpPr/>
      </dsp:nvSpPr>
      <dsp:spPr>
        <a:xfrm>
          <a:off x="0" y="398"/>
          <a:ext cx="4572000" cy="6455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effectLst/>
            </a:rPr>
            <a:t>Умовами збереження нормального стану грунту є:</a:t>
          </a:r>
          <a:endParaRPr lang="ru-RU" sz="2400" b="1" kern="1200" cap="none" spc="0">
            <a:ln w="50800">
              <a:solidFill>
                <a:schemeClr val="bg1"/>
              </a:solidFill>
            </a:ln>
            <a:solidFill>
              <a:schemeClr val="bg1"/>
            </a:solidFill>
            <a:effectLst/>
          </a:endParaRPr>
        </a:p>
      </dsp:txBody>
      <dsp:txXfrm>
        <a:off x="31512" y="31910"/>
        <a:ext cx="4508976" cy="582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6804B-C4EB-45A6-ABE1-AE3DB5F45ADC}">
      <dsp:nvSpPr>
        <dsp:cNvPr id="0" name=""/>
        <dsp:cNvSpPr/>
      </dsp:nvSpPr>
      <dsp:spPr>
        <a:xfrm>
          <a:off x="0" y="460"/>
          <a:ext cx="8460432" cy="94239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Е</a:t>
          </a:r>
          <a:r>
            <a:rPr lang="ru-RU" sz="2400" kern="1200" smtClean="0"/>
            <a:t>косистема - це сукупність живих організмів, які пристосувалися до спільного проживання в певному середовищі існування, утворюючи з ним єдине ціле. </a:t>
          </a:r>
          <a:endParaRPr lang="ru-RU" sz="2400" kern="1200"/>
        </a:p>
      </dsp:txBody>
      <dsp:txXfrm>
        <a:off x="46004" y="46464"/>
        <a:ext cx="8368424" cy="850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2B511-34D2-4803-A335-172C193663E6}">
      <dsp:nvSpPr>
        <dsp:cNvPr id="0" name=""/>
        <dsp:cNvSpPr/>
      </dsp:nvSpPr>
      <dsp:spPr>
        <a:xfrm>
          <a:off x="0" y="65685"/>
          <a:ext cx="8820471" cy="5040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smtClean="0"/>
            <a:t>Родючість грунту по продуктивності рослин (метод б</a:t>
          </a:r>
          <a:r>
            <a:rPr lang="uk-UA" sz="2400" u="none" kern="1200" smtClean="0"/>
            <a:t>і</a:t>
          </a:r>
          <a:r>
            <a:rPr lang="ru-RU" sz="2400" u="none" kern="1200" smtClean="0"/>
            <a:t>отест</a:t>
          </a:r>
          <a:r>
            <a:rPr lang="uk-UA" sz="2400" u="none" kern="1200" smtClean="0"/>
            <a:t>у</a:t>
          </a:r>
          <a:r>
            <a:rPr lang="ru-RU" sz="2400" u="none" kern="1200" smtClean="0"/>
            <a:t>)</a:t>
          </a:r>
          <a:endParaRPr lang="ru-RU" sz="2400" u="none" kern="1200"/>
        </a:p>
      </dsp:txBody>
      <dsp:txXfrm>
        <a:off x="24606" y="90291"/>
        <a:ext cx="8771259" cy="454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E2471-3DCA-4B7A-8415-208EDBC1722B}">
      <dsp:nvSpPr>
        <dsp:cNvPr id="0" name=""/>
        <dsp:cNvSpPr/>
      </dsp:nvSpPr>
      <dsp:spPr>
        <a:xfrm>
          <a:off x="0" y="0"/>
          <a:ext cx="2631651" cy="75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Методика дослідження:</a:t>
          </a:r>
          <a:endParaRPr lang="ru-RU" sz="2400" u="sng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92" y="36992"/>
        <a:ext cx="2557667" cy="683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355E2-CC6A-4E1F-93E3-DAD70179DC13}">
      <dsp:nvSpPr>
        <dsp:cNvPr id="0" name=""/>
        <dsp:cNvSpPr/>
      </dsp:nvSpPr>
      <dsp:spPr>
        <a:xfrm>
          <a:off x="987441" y="676"/>
          <a:ext cx="7127304" cy="6920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none" kern="1200" smtClean="0"/>
            <a:t>Довжина трубчатого </a:t>
          </a:r>
          <a:r>
            <a:rPr lang="ru-RU" sz="2400" u="none" kern="1200" smtClean="0"/>
            <a:t>листа и кор</a:t>
          </a:r>
          <a:r>
            <a:rPr lang="uk-UA" sz="2400" u="none" kern="1200" smtClean="0"/>
            <a:t>е</a:t>
          </a:r>
          <a:r>
            <a:rPr lang="ru-RU" sz="2400" u="none" kern="1200" smtClean="0"/>
            <a:t>нево</a:t>
          </a:r>
          <a:r>
            <a:rPr lang="uk-UA" sz="2400" u="none" kern="1200" smtClean="0"/>
            <a:t>ї системи </a:t>
          </a:r>
          <a:r>
            <a:rPr lang="ru-RU" sz="2400" u="none" kern="1200" smtClean="0"/>
            <a:t>проростк</a:t>
          </a:r>
          <a:r>
            <a:rPr lang="uk-UA" sz="2400" u="none" kern="1200" smtClean="0"/>
            <a:t>і</a:t>
          </a:r>
          <a:r>
            <a:rPr lang="ru-RU" sz="2400" u="none" kern="1200" smtClean="0"/>
            <a:t>в, на </a:t>
          </a:r>
          <a:r>
            <a:rPr lang="uk-UA" sz="2400" u="none" kern="1200" smtClean="0"/>
            <a:t>ґрунті</a:t>
          </a:r>
          <a:r>
            <a:rPr lang="ru-RU" sz="2400" u="none" kern="1200" smtClean="0"/>
            <a:t> №1</a:t>
          </a:r>
          <a:r>
            <a:rPr lang="uk-UA" sz="2400" u="none" kern="1200" smtClean="0"/>
            <a:t>(Сірі лісові)</a:t>
          </a:r>
          <a:endParaRPr lang="ru-RU" sz="2400" u="none" kern="1200"/>
        </a:p>
      </dsp:txBody>
      <dsp:txXfrm>
        <a:off x="1021223" y="34458"/>
        <a:ext cx="7059740" cy="6244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4F444-092F-493E-BB60-C4C0A9E3A8FE}">
      <dsp:nvSpPr>
        <dsp:cNvPr id="0" name=""/>
        <dsp:cNvSpPr/>
      </dsp:nvSpPr>
      <dsp:spPr>
        <a:xfrm>
          <a:off x="0" y="398"/>
          <a:ext cx="8604446" cy="6455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none" kern="1200" smtClean="0"/>
            <a:t>Довжина трубчатого </a:t>
          </a:r>
          <a:r>
            <a:rPr lang="ru-RU" sz="2400" u="none" kern="1200" smtClean="0"/>
            <a:t>листа и кор</a:t>
          </a:r>
          <a:r>
            <a:rPr lang="uk-UA" sz="2400" u="none" kern="1200" smtClean="0"/>
            <a:t>е</a:t>
          </a:r>
          <a:r>
            <a:rPr lang="ru-RU" sz="2400" u="none" kern="1200" smtClean="0"/>
            <a:t>нево</a:t>
          </a:r>
          <a:r>
            <a:rPr lang="uk-UA" sz="2400" u="none" kern="1200" smtClean="0"/>
            <a:t>ї системи </a:t>
          </a:r>
          <a:r>
            <a:rPr lang="ru-RU" sz="2400" u="none" kern="1200" smtClean="0"/>
            <a:t>проростк</a:t>
          </a:r>
          <a:r>
            <a:rPr lang="uk-UA" sz="2400" u="none" kern="1200" smtClean="0"/>
            <a:t>і</a:t>
          </a:r>
          <a:r>
            <a:rPr lang="ru-RU" sz="2400" u="none" kern="1200" smtClean="0"/>
            <a:t>в, на </a:t>
          </a:r>
          <a:r>
            <a:rPr lang="uk-UA" sz="2400" u="none" kern="1200" smtClean="0"/>
            <a:t>ґрунті</a:t>
          </a:r>
          <a:r>
            <a:rPr lang="ru-RU" sz="2400" u="none" kern="1200" smtClean="0"/>
            <a:t> №</a:t>
          </a:r>
          <a:r>
            <a:rPr lang="uk-UA" sz="2400" u="none" kern="1200" smtClean="0"/>
            <a:t>2(Чорноземи  типові)</a:t>
          </a:r>
          <a:endParaRPr lang="ru-RU" sz="2400" u="none" kern="1200"/>
        </a:p>
      </dsp:txBody>
      <dsp:txXfrm>
        <a:off x="31512" y="31910"/>
        <a:ext cx="8541422" cy="582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42B7-37FA-4745-AF25-96F74AD9C3EF}">
      <dsp:nvSpPr>
        <dsp:cNvPr id="0" name=""/>
        <dsp:cNvSpPr/>
      </dsp:nvSpPr>
      <dsp:spPr>
        <a:xfrm>
          <a:off x="0" y="159"/>
          <a:ext cx="8640960" cy="7532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0" u="none" kern="1200" smtClean="0"/>
            <a:t>Довжина трубчатого </a:t>
          </a:r>
          <a:r>
            <a:rPr lang="ru-RU" sz="2400" i="0" u="none" kern="1200" smtClean="0"/>
            <a:t>листа и кор</a:t>
          </a:r>
          <a:r>
            <a:rPr lang="uk-UA" sz="2400" i="0" u="none" kern="1200" smtClean="0"/>
            <a:t>е</a:t>
          </a:r>
          <a:r>
            <a:rPr lang="ru-RU" sz="2400" i="0" u="none" kern="1200" smtClean="0"/>
            <a:t>нево</a:t>
          </a:r>
          <a:r>
            <a:rPr lang="uk-UA" sz="2400" i="0" u="none" kern="1200" smtClean="0"/>
            <a:t>ї системи </a:t>
          </a:r>
          <a:r>
            <a:rPr lang="ru-RU" sz="2400" i="0" u="none" kern="1200" smtClean="0"/>
            <a:t>проростк</a:t>
          </a:r>
          <a:r>
            <a:rPr lang="uk-UA" sz="2400" i="0" u="none" kern="1200" smtClean="0"/>
            <a:t>і</a:t>
          </a:r>
          <a:r>
            <a:rPr lang="ru-RU" sz="2400" i="0" u="none" kern="1200" smtClean="0"/>
            <a:t>в, на </a:t>
          </a:r>
          <a:r>
            <a:rPr lang="uk-UA" sz="2400" i="0" u="none" kern="1200" smtClean="0"/>
            <a:t>ґрунті</a:t>
          </a:r>
          <a:r>
            <a:rPr lang="ru-RU" sz="2400" i="0" u="none" kern="1200" smtClean="0"/>
            <a:t> №</a:t>
          </a:r>
          <a:r>
            <a:rPr lang="uk-UA" sz="2400" i="0" u="none" kern="1200" smtClean="0"/>
            <a:t>3(Дерново-підзолисті грунти)</a:t>
          </a:r>
          <a:endParaRPr lang="ru-RU" sz="2400" i="0" u="none" kern="1200"/>
        </a:p>
      </dsp:txBody>
      <dsp:txXfrm>
        <a:off x="36772" y="36931"/>
        <a:ext cx="8567416" cy="6797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DB7B1-F8E9-4DC0-9681-9B8CE76BCDF8}">
      <dsp:nvSpPr>
        <dsp:cNvPr id="0" name=""/>
        <dsp:cNvSpPr/>
      </dsp:nvSpPr>
      <dsp:spPr>
        <a:xfrm>
          <a:off x="0" y="632"/>
          <a:ext cx="8748464" cy="6474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u="none" kern="1200" smtClean="0"/>
            <a:t>Довжина трубчатого </a:t>
          </a:r>
          <a:r>
            <a:rPr lang="ru-RU" sz="2400" u="none" kern="1200" smtClean="0"/>
            <a:t>листа и кор</a:t>
          </a:r>
          <a:r>
            <a:rPr lang="uk-UA" sz="2400" u="none" kern="1200" smtClean="0"/>
            <a:t>е</a:t>
          </a:r>
          <a:r>
            <a:rPr lang="ru-RU" sz="2400" u="none" kern="1200" smtClean="0"/>
            <a:t>нево</a:t>
          </a:r>
          <a:r>
            <a:rPr lang="uk-UA" sz="2400" u="none" kern="1200" smtClean="0"/>
            <a:t>ї системи </a:t>
          </a:r>
          <a:r>
            <a:rPr lang="ru-RU" sz="2400" u="none" kern="1200" smtClean="0"/>
            <a:t>проростк</a:t>
          </a:r>
          <a:r>
            <a:rPr lang="uk-UA" sz="2400" u="none" kern="1200" smtClean="0"/>
            <a:t>і</a:t>
          </a:r>
          <a:r>
            <a:rPr lang="ru-RU" sz="2400" u="none" kern="1200" smtClean="0"/>
            <a:t>в, на </a:t>
          </a:r>
          <a:r>
            <a:rPr lang="uk-UA" sz="2400" u="none" kern="1200" smtClean="0"/>
            <a:t>ґрунті</a:t>
          </a:r>
          <a:r>
            <a:rPr lang="ru-RU" sz="2400" u="none" kern="1200" smtClean="0"/>
            <a:t> №</a:t>
          </a:r>
          <a:r>
            <a:rPr lang="uk-UA" sz="2400" u="none" kern="1200" smtClean="0"/>
            <a:t>4(Каштанові грунти)</a:t>
          </a:r>
          <a:endParaRPr lang="ru-RU" sz="2400" u="none" kern="1200"/>
        </a:p>
      </dsp:txBody>
      <dsp:txXfrm>
        <a:off x="31605" y="32237"/>
        <a:ext cx="8685254" cy="58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4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0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9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6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0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5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2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6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20">
              <a:srgbClr val="92AA61"/>
            </a:gs>
            <a:gs pos="37000">
              <a:schemeClr val="accent3">
                <a:lumMod val="75000"/>
              </a:schemeClr>
            </a:gs>
            <a:gs pos="71686">
              <a:srgbClr val="A5D56E"/>
            </a:gs>
            <a:gs pos="83000">
              <a:srgbClr val="92D050">
                <a:lumMod val="48000"/>
                <a:lumOff val="52000"/>
                <a:alpha val="40000"/>
              </a:srgbClr>
            </a:gs>
            <a:gs pos="100000">
              <a:schemeClr val="accent3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4144-C48C-4480-A7EB-0485DBEAA9C7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DAF6-0B62-47A1-B9FA-C399B76B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2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chart" Target="../charts/chart3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560840" cy="13849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 ґрунтів, їх зміни та продуктивність наземних екосистем у конкретних районах України</a:t>
            </a:r>
            <a:endParaRPr lang="ru-RU" sz="2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2" y="2673958"/>
            <a:ext cx="2370934" cy="403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6912" y="2060848"/>
            <a:ext cx="4167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 виконала:</a:t>
            </a:r>
          </a:p>
          <a:p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Учениця </a:t>
            </a:r>
            <a:r>
              <a:rPr lang="uk-UA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10-Б </a:t>
            </a:r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класу </a:t>
            </a:r>
          </a:p>
          <a:p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Миколаївської гімназії № 4</a:t>
            </a:r>
          </a:p>
          <a:p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Діденко Олена Сергіївна </a:t>
            </a:r>
          </a:p>
          <a:p>
            <a:endParaRPr lang="uk-UA" sz="2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Науковий </a:t>
            </a:r>
            <a:r>
              <a:rPr lang="uk-UA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керівник: </a:t>
            </a:r>
            <a:endParaRPr lang="uk-UA" sz="2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 вищої </a:t>
            </a:r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категорії</a:t>
            </a:r>
            <a:endParaRPr lang="ru-RU" sz="2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Миколаївської </a:t>
            </a:r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гімназії № 4</a:t>
            </a:r>
          </a:p>
          <a:p>
            <a:r>
              <a:rPr lang="uk-UA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Божко Ірина Юріївна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4" r="4"/>
          <a:stretch/>
        </p:blipFill>
        <p:spPr bwMode="auto">
          <a:xfrm>
            <a:off x="179512" y="2681777"/>
            <a:ext cx="2330910" cy="403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49423" y="143546"/>
            <a:ext cx="8815065" cy="3609911"/>
            <a:chOff x="179512" y="1843446"/>
            <a:chExt cx="9144000" cy="265028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9512" y="4019642"/>
              <a:ext cx="9144000" cy="474088"/>
              <a:chOff x="0" y="5543584"/>
              <a:chExt cx="9144000" cy="474088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5543584"/>
                <a:ext cx="9144000" cy="47408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Прямоугольник 14"/>
              <p:cNvSpPr/>
              <p:nvPr/>
            </p:nvSpPr>
            <p:spPr>
              <a:xfrm>
                <a:off x="0" y="5543584"/>
                <a:ext cx="9144000" cy="4740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smtClean="0"/>
                  <a:t>Родючість грунту </a:t>
                </a:r>
                <a:r>
                  <a:rPr lang="uk-UA" sz="2000" kern="1200" smtClean="0"/>
                  <a:t>визначила </a:t>
                </a:r>
                <a:r>
                  <a:rPr lang="ru-RU" sz="2000" kern="1200" smtClean="0"/>
                  <a:t>по висоті і вазі проростків</a:t>
                </a:r>
                <a:r>
                  <a:rPr lang="uk-UA" sz="2000" kern="1200" smtClean="0"/>
                  <a:t>. </a:t>
                </a:r>
                <a:endParaRPr lang="ru-RU" sz="2000" kern="1200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79512" y="3297606"/>
              <a:ext cx="9144000" cy="729147"/>
              <a:chOff x="0" y="4821548"/>
              <a:chExt cx="9144000" cy="729147"/>
            </a:xfrm>
          </p:grpSpPr>
          <p:sp>
            <p:nvSpPr>
              <p:cNvPr id="12" name="Выноска со стрелкой вверх 11"/>
              <p:cNvSpPr/>
              <p:nvPr/>
            </p:nvSpPr>
            <p:spPr>
              <a:xfrm rot="10800000">
                <a:off x="0" y="4821548"/>
                <a:ext cx="9144000" cy="729147"/>
              </a:xfrm>
              <a:prstGeom prst="upArrowCallo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Выноска со стрелкой вверх 6"/>
              <p:cNvSpPr/>
              <p:nvPr/>
            </p:nvSpPr>
            <p:spPr>
              <a:xfrm rot="21600000">
                <a:off x="0" y="4821548"/>
                <a:ext cx="9144000" cy="473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smtClean="0"/>
                  <a:t> </a:t>
                </a:r>
                <a:r>
                  <a:rPr lang="uk-UA" sz="2000" kern="1200" smtClean="0"/>
                  <a:t>З</a:t>
                </a:r>
                <a:r>
                  <a:rPr lang="ru-RU" sz="2000" kern="1200" smtClean="0"/>
                  <a:t>важи</a:t>
                </a:r>
                <a:r>
                  <a:rPr lang="uk-UA" sz="2000" kern="1200" smtClean="0"/>
                  <a:t>ла</a:t>
                </a:r>
                <a:r>
                  <a:rPr lang="ru-RU" sz="2000" kern="1200" smtClean="0"/>
                  <a:t> на терезах всю масу проростків, які виросли на одному виді грунті.</a:t>
                </a:r>
                <a:endParaRPr lang="ru-RU" sz="2000" kern="120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179512" y="2575569"/>
              <a:ext cx="9144000" cy="729147"/>
              <a:chOff x="0" y="4099511"/>
              <a:chExt cx="9144000" cy="729147"/>
            </a:xfrm>
          </p:grpSpPr>
          <p:sp>
            <p:nvSpPr>
              <p:cNvPr id="10" name="Выноска со стрелкой вверх 9"/>
              <p:cNvSpPr/>
              <p:nvPr/>
            </p:nvSpPr>
            <p:spPr>
              <a:xfrm rot="10800000">
                <a:off x="0" y="4099511"/>
                <a:ext cx="9144000" cy="729147"/>
              </a:xfrm>
              <a:prstGeom prst="upArrowCallo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Выноска со стрелкой вверх 8"/>
              <p:cNvSpPr/>
              <p:nvPr/>
            </p:nvSpPr>
            <p:spPr>
              <a:xfrm rot="21600000">
                <a:off x="0" y="4099511"/>
                <a:ext cx="9144000" cy="473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smtClean="0"/>
                  <a:t> Виміря</a:t>
                </a:r>
                <a:r>
                  <a:rPr lang="uk-UA" sz="2000" kern="1200" smtClean="0"/>
                  <a:t>ла</a:t>
                </a:r>
                <a:r>
                  <a:rPr lang="ru-RU" sz="2000" kern="1200" smtClean="0"/>
                  <a:t> довжину трубчастого листа і кореневої системи, дані внесла в таблицю.</a:t>
                </a:r>
                <a:endParaRPr lang="ru-RU" sz="2000" kern="120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79512" y="1843446"/>
              <a:ext cx="9144000" cy="729147"/>
              <a:chOff x="0" y="3377475"/>
              <a:chExt cx="9144000" cy="729147"/>
            </a:xfrm>
          </p:grpSpPr>
          <p:sp>
            <p:nvSpPr>
              <p:cNvPr id="8" name="Выноска со стрелкой вверх 7"/>
              <p:cNvSpPr/>
              <p:nvPr/>
            </p:nvSpPr>
            <p:spPr>
              <a:xfrm rot="10800000">
                <a:off x="0" y="3377475"/>
                <a:ext cx="9144000" cy="729147"/>
              </a:xfrm>
              <a:prstGeom prst="upArrowCallo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Выноска со стрелкой вверх 10"/>
              <p:cNvSpPr/>
              <p:nvPr/>
            </p:nvSpPr>
            <p:spPr>
              <a:xfrm rot="21600000">
                <a:off x="0" y="3377475"/>
                <a:ext cx="9144000" cy="4737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smtClean="0"/>
                  <a:t>Коли проростки виросли до 8-12 см, їх обережно витягла з грунту, промила водою і висушила фільтрованим папером.</a:t>
                </a:r>
                <a:endParaRPr lang="ru-RU" sz="2000" kern="1200"/>
              </a:p>
            </p:txBody>
          </p:sp>
        </p:grpSp>
      </p:grp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6" b="20063"/>
          <a:stretch/>
        </p:blipFill>
        <p:spPr bwMode="auto">
          <a:xfrm>
            <a:off x="539137" y="4221088"/>
            <a:ext cx="4017818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к прорастить овес с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r="19973"/>
          <a:stretch/>
        </p:blipFill>
        <p:spPr bwMode="auto">
          <a:xfrm>
            <a:off x="5542772" y="3840522"/>
            <a:ext cx="2592287" cy="30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7758779"/>
              </p:ext>
            </p:extLst>
          </p:nvPr>
        </p:nvGraphicFramePr>
        <p:xfrm>
          <a:off x="0" y="22385"/>
          <a:ext cx="9159877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41933"/>
              </p:ext>
            </p:extLst>
          </p:nvPr>
        </p:nvGraphicFramePr>
        <p:xfrm>
          <a:off x="107507" y="836712"/>
          <a:ext cx="8928002" cy="24688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09438"/>
                <a:gridCol w="656417"/>
                <a:gridCol w="782206"/>
                <a:gridCol w="782206"/>
                <a:gridCol w="782206"/>
                <a:gridCol w="782206"/>
                <a:gridCol w="782206"/>
                <a:gridCol w="782206"/>
                <a:gridCol w="782206"/>
                <a:gridCol w="782206"/>
                <a:gridCol w="804499"/>
              </a:tblGrid>
              <a:tr h="40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листа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8,1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7,9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0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 кореневої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системи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2,8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2,5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2,7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2,6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2,7см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19440205"/>
              </p:ext>
            </p:extLst>
          </p:nvPr>
        </p:nvGraphicFramePr>
        <p:xfrm>
          <a:off x="323528" y="3501008"/>
          <a:ext cx="860444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55387"/>
              </p:ext>
            </p:extLst>
          </p:nvPr>
        </p:nvGraphicFramePr>
        <p:xfrm>
          <a:off x="1" y="4293096"/>
          <a:ext cx="9143997" cy="256490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75015"/>
                <a:gridCol w="715691"/>
                <a:gridCol w="792623"/>
                <a:gridCol w="889715"/>
                <a:gridCol w="792623"/>
                <a:gridCol w="792623"/>
                <a:gridCol w="792623"/>
                <a:gridCol w="792623"/>
                <a:gridCol w="792623"/>
                <a:gridCol w="792623"/>
                <a:gridCol w="815215"/>
              </a:tblGrid>
              <a:tr h="42545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090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 </a:t>
                      </a:r>
                      <a:endParaRPr lang="ru-RU" sz="1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листа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10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r>
                        <a:rPr lang="ru-RU" sz="1800" smtClean="0">
                          <a:effectLst/>
                        </a:rPr>
                        <a:t>,</a:t>
                      </a:r>
                      <a:r>
                        <a:rPr lang="uk-UA" sz="18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10,</a:t>
                      </a:r>
                      <a:r>
                        <a:rPr lang="uk-UA" sz="1800" smtClean="0">
                          <a:effectLst/>
                        </a:rPr>
                        <a:t>8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10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9,</a:t>
                      </a:r>
                      <a:r>
                        <a:rPr lang="uk-UA" sz="1800" smtClean="0">
                          <a:effectLst/>
                        </a:rPr>
                        <a:t>8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9,</a:t>
                      </a:r>
                      <a:r>
                        <a:rPr lang="uk-UA" sz="1800" smtClean="0">
                          <a:effectLst/>
                        </a:rPr>
                        <a:t>9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10,</a:t>
                      </a:r>
                      <a:r>
                        <a:rPr lang="uk-UA" sz="18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10,2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10</a:t>
                      </a:r>
                      <a:r>
                        <a:rPr lang="uk-UA" sz="1800" smtClean="0">
                          <a:effectLst/>
                        </a:rPr>
                        <a:t> </a:t>
                      </a:r>
                      <a:r>
                        <a:rPr lang="ru-RU" sz="1800" smtClean="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10,</a:t>
                      </a:r>
                      <a:r>
                        <a:rPr lang="uk-UA" sz="18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85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</a:t>
                      </a:r>
                      <a:endParaRPr lang="ru-RU" sz="1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Кореневої</a:t>
                      </a:r>
                      <a:endParaRPr lang="ru-RU" sz="1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системи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r>
                        <a:rPr lang="ru-RU" sz="1800" smtClean="0">
                          <a:effectLst/>
                        </a:rPr>
                        <a:t>,</a:t>
                      </a:r>
                      <a:r>
                        <a:rPr lang="uk-UA" sz="18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r>
                        <a:rPr lang="ru-RU" sz="1800" smtClean="0">
                          <a:effectLst/>
                        </a:rPr>
                        <a:t>,</a:t>
                      </a:r>
                      <a:r>
                        <a:rPr lang="uk-UA" sz="18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r>
                        <a:rPr lang="ru-RU" sz="1800" smtClean="0">
                          <a:effectLst/>
                        </a:rPr>
                        <a:t>,</a:t>
                      </a:r>
                      <a:r>
                        <a:rPr lang="uk-UA" sz="18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4,8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r>
                        <a:rPr lang="ru-RU" sz="1800" smtClean="0">
                          <a:effectLst/>
                        </a:rPr>
                        <a:t>,5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r>
                        <a:rPr lang="ru-RU" sz="1800" smtClean="0">
                          <a:effectLst/>
                        </a:rPr>
                        <a:t>,</a:t>
                      </a:r>
                      <a:r>
                        <a:rPr lang="uk-UA" sz="1800">
                          <a:effectLst/>
                        </a:rPr>
                        <a:t>5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4,9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r>
                        <a:rPr lang="ru-RU" sz="1800" smtClean="0">
                          <a:effectLst/>
                        </a:rPr>
                        <a:t>,</a:t>
                      </a:r>
                      <a:r>
                        <a:rPr lang="uk-UA" sz="1800">
                          <a:effectLst/>
                        </a:rPr>
                        <a:t>9</a:t>
                      </a:r>
                      <a:r>
                        <a:rPr lang="ru-RU" sz="1800">
                          <a:effectLst/>
                        </a:rPr>
                        <a:t>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11589409"/>
              </p:ext>
            </p:extLst>
          </p:nvPr>
        </p:nvGraphicFramePr>
        <p:xfrm>
          <a:off x="251520" y="11266"/>
          <a:ext cx="8640960" cy="75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97093"/>
              </p:ext>
            </p:extLst>
          </p:nvPr>
        </p:nvGraphicFramePr>
        <p:xfrm>
          <a:off x="13254" y="836712"/>
          <a:ext cx="9130746" cy="24688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85639"/>
                <a:gridCol w="722587"/>
                <a:gridCol w="799969"/>
                <a:gridCol w="799969"/>
                <a:gridCol w="799969"/>
                <a:gridCol w="799969"/>
                <a:gridCol w="799969"/>
                <a:gridCol w="799969"/>
                <a:gridCol w="799969"/>
                <a:gridCol w="799969"/>
                <a:gridCol w="822768"/>
              </a:tblGrid>
              <a:tr h="3890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80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 листа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5,9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7,5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6,9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7,6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7,3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7,5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6,9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2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 кореневої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системи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2,1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2,2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r>
                        <a:rPr lang="ru-RU" sz="1800" smtClean="0">
                          <a:effectLst/>
                        </a:rPr>
                        <a:t>,5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2,2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2,8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2,2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2,5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2,1 см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06730806"/>
              </p:ext>
            </p:extLst>
          </p:nvPr>
        </p:nvGraphicFramePr>
        <p:xfrm>
          <a:off x="179512" y="3501008"/>
          <a:ext cx="874846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67862"/>
              </p:ext>
            </p:extLst>
          </p:nvPr>
        </p:nvGraphicFramePr>
        <p:xfrm>
          <a:off x="-13855" y="4300854"/>
          <a:ext cx="9078594" cy="255714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64244"/>
                <a:gridCol w="720260"/>
                <a:gridCol w="784035"/>
                <a:gridCol w="784035"/>
                <a:gridCol w="784035"/>
                <a:gridCol w="784035"/>
                <a:gridCol w="784035"/>
                <a:gridCol w="784035"/>
                <a:gridCol w="784035"/>
                <a:gridCol w="841749"/>
                <a:gridCol w="864096"/>
              </a:tblGrid>
              <a:tr h="4103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9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 листа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8,2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8,4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8,2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8,4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8,2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8,4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8,2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6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Довжина кореневої системи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3,1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3,4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3,2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3,4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</a:rPr>
                        <a:t>3,2 </a:t>
                      </a:r>
                      <a:r>
                        <a:rPr lang="ru-RU" sz="1800">
                          <a:effectLst/>
                        </a:rPr>
                        <a:t>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3,4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50239894"/>
              </p:ext>
            </p:extLst>
          </p:nvPr>
        </p:nvGraphicFramePr>
        <p:xfrm>
          <a:off x="1979712" y="5796"/>
          <a:ext cx="536897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90917"/>
              </p:ext>
            </p:extLst>
          </p:nvPr>
        </p:nvGraphicFramePr>
        <p:xfrm>
          <a:off x="179512" y="548680"/>
          <a:ext cx="8784978" cy="93610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756812"/>
                <a:gridCol w="1756812"/>
                <a:gridCol w="1756812"/>
                <a:gridCol w="1756812"/>
                <a:gridCol w="175773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 ґрунту </a:t>
                      </a:r>
                      <a:r>
                        <a:rPr lang="ru-RU" sz="1600">
                          <a:effectLst/>
                        </a:rPr>
                        <a:t>№1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 ґрунту </a:t>
                      </a:r>
                      <a:r>
                        <a:rPr lang="ru-RU" sz="1600">
                          <a:effectLst/>
                        </a:rPr>
                        <a:t>№2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 ґрунту </a:t>
                      </a:r>
                      <a:r>
                        <a:rPr lang="ru-RU" sz="1600">
                          <a:effectLst/>
                        </a:rPr>
                        <a:t>№3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Зразок ґрунту</a:t>
                      </a:r>
                      <a:r>
                        <a:rPr lang="ru-RU" sz="1600">
                          <a:effectLst/>
                        </a:rPr>
                        <a:t> №4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Маса проростк</a:t>
                      </a:r>
                      <a:r>
                        <a:rPr lang="uk-UA" sz="1600">
                          <a:effectLst/>
                        </a:rPr>
                        <a:t>і</a:t>
                      </a:r>
                      <a:r>
                        <a:rPr lang="ru-RU" sz="1600" smtClean="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 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 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 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 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50384394"/>
              </p:ext>
            </p:extLst>
          </p:nvPr>
        </p:nvGraphicFramePr>
        <p:xfrm>
          <a:off x="2483768" y="1556792"/>
          <a:ext cx="3744416" cy="49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10002703"/>
              </p:ext>
            </p:extLst>
          </p:nvPr>
        </p:nvGraphicFramePr>
        <p:xfrm>
          <a:off x="0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3257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типи грунтів украї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r="75445"/>
          <a:stretch/>
        </p:blipFill>
        <p:spPr bwMode="auto">
          <a:xfrm>
            <a:off x="5647202" y="3453694"/>
            <a:ext cx="1305979" cy="34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типи грунтів украї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425" r="51090"/>
          <a:stretch/>
        </p:blipFill>
        <p:spPr bwMode="auto">
          <a:xfrm>
            <a:off x="7668344" y="-14599"/>
            <a:ext cx="1314197" cy="344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типи грунтів украї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0" t="5416" r="26120"/>
          <a:stretch/>
        </p:blipFill>
        <p:spPr bwMode="auto">
          <a:xfrm>
            <a:off x="6084168" y="13330"/>
            <a:ext cx="1305979" cy="3440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типи грунтів украї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9" t="4178"/>
          <a:stretch/>
        </p:blipFill>
        <p:spPr bwMode="auto">
          <a:xfrm>
            <a:off x="7215067" y="3440364"/>
            <a:ext cx="1309974" cy="34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2763115"/>
              </p:ext>
            </p:extLst>
          </p:nvPr>
        </p:nvGraphicFramePr>
        <p:xfrm>
          <a:off x="899592" y="0"/>
          <a:ext cx="4032448" cy="100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48594" y="1052736"/>
            <a:ext cx="5628706" cy="1361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/>
              <a:t>Сірі ґрунти</a:t>
            </a:r>
            <a:r>
              <a:rPr lang="uk-UA" sz="2000"/>
              <a:t> </a:t>
            </a:r>
            <a:r>
              <a:rPr lang="ru-RU" sz="2000"/>
              <a:t>лісостепової зони мають малосприятливі фізичні характеристики. Це і низький вміст гумусу, і малий відсоток мулу. </a:t>
            </a:r>
            <a:r>
              <a:rPr lang="ru-RU" sz="2000" smtClean="0"/>
              <a:t>Маса </a:t>
            </a:r>
            <a:r>
              <a:rPr lang="ru-RU" sz="2000"/>
              <a:t>і довжина проростків є невеликою.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59458" y="5055233"/>
            <a:ext cx="5639570" cy="1809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/>
              <a:t>Чорноземи типові </a:t>
            </a:r>
            <a:r>
              <a:rPr lang="ru-RU" sz="2000"/>
              <a:t>виявились найпродуктивнішими. Вони сприяли розвитку найбільших проростків. Це свідчить про найбільшу концентрацію гумусу у ґрунті і сприятливі загалом фізичні характеристики.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59458" y="4146055"/>
            <a:ext cx="5639570" cy="858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/>
              <a:t>Каштанові ґрунти </a:t>
            </a:r>
            <a:r>
              <a:rPr lang="ru-RU" sz="2000"/>
              <a:t>займають проміжне положення</a:t>
            </a:r>
            <a:r>
              <a:rPr lang="ru-RU" sz="2000" smtClean="0"/>
              <a:t>.</a:t>
            </a:r>
            <a:endParaRPr lang="ru-RU" sz="20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59458" y="2485881"/>
            <a:ext cx="5639570" cy="1593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/>
              <a:t>Дерново-підзолисті.</a:t>
            </a:r>
            <a:r>
              <a:rPr lang="uk-UA" sz="2000"/>
              <a:t> </a:t>
            </a:r>
            <a:r>
              <a:rPr lang="ru-RU" sz="2000" smtClean="0"/>
              <a:t>При </a:t>
            </a:r>
            <a:r>
              <a:rPr lang="ru-RU" sz="2000"/>
              <a:t>внесенні органічних та мінеральних добрив стають родючими. Згідно таблиці є найменш продуктивними через найменшу масу та довжину проростків.</a:t>
            </a:r>
          </a:p>
        </p:txBody>
      </p:sp>
    </p:spTree>
    <p:extLst>
      <p:ext uri="{BB962C8B-B14F-4D97-AF65-F5344CB8AC3E}">
        <p14:creationId xmlns:p14="http://schemas.microsoft.com/office/powerpoint/2010/main" val="41472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4060459"/>
              </p:ext>
            </p:extLst>
          </p:nvPr>
        </p:nvGraphicFramePr>
        <p:xfrm>
          <a:off x="11119" y="332656"/>
          <a:ext cx="870487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-210228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/>
              <a:t>Висновки</a:t>
            </a:r>
            <a:endParaRPr lang="ru-RU" sz="4000"/>
          </a:p>
        </p:txBody>
      </p:sp>
      <p:pic>
        <p:nvPicPr>
          <p:cNvPr id="5122" name="Picture 2" descr="Картинки по запросу грунти україн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2272"/>
            <a:ext cx="3312368" cy="25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типи грунтів україн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39" y="3475044"/>
            <a:ext cx="5147587" cy="31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4" y="692696"/>
            <a:ext cx="9131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uk-UA" sz="20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 </a:t>
            </a:r>
            <a:r>
              <a:rPr lang="uk-UA" sz="2400" smtClean="0">
                <a:latin typeface="+mj-lt"/>
              </a:rPr>
              <a:t>childflora.org.ua</a:t>
            </a:r>
            <a:r>
              <a:rPr lang="uk-UA" sz="2400">
                <a:latin typeface="+mj-lt"/>
              </a:rPr>
              <a:t>/?</a:t>
            </a:r>
            <a:r>
              <a:rPr lang="uk-UA" sz="2400" smtClean="0">
                <a:latin typeface="+mj-lt"/>
              </a:rPr>
              <a:t>page_id=160</a:t>
            </a:r>
            <a:endParaRPr lang="ru-RU" sz="2400">
              <a:latin typeface="+mj-lt"/>
            </a:endParaRPr>
          </a:p>
          <a:p>
            <a:pPr fontAlgn="ctr"/>
            <a:r>
              <a:rPr lang="uk-UA" sz="2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uk-UA" sz="2400" smtClean="0">
                <a:latin typeface="+mj-lt"/>
              </a:rPr>
              <a:t>pidruchniki. com/19240701/ ekologiya/suchasniy</a:t>
            </a:r>
          </a:p>
          <a:p>
            <a:pPr fontAlgn="ctr"/>
            <a:r>
              <a:rPr lang="uk-UA" sz="240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latin typeface="+mj-lt"/>
                <a:cs typeface="Arial"/>
              </a:rPr>
              <a:t> </a:t>
            </a:r>
            <a:r>
              <a:rPr lang="uk-UA" sz="2400" smtClean="0">
                <a:latin typeface="+mj-lt"/>
              </a:rPr>
              <a:t>referaty.pp.ua/abstracts/ua/ecologiya/ecologiya_4643_13.php</a:t>
            </a:r>
            <a:r>
              <a:rPr lang="uk-UA" sz="2400">
                <a:latin typeface="+mj-lt"/>
              </a:rPr>
              <a:t> </a:t>
            </a:r>
            <a:endParaRPr lang="ru-RU" sz="2400">
              <a:latin typeface="+mj-lt"/>
            </a:endParaRPr>
          </a:p>
          <a:p>
            <a:pPr fontAlgn="ctr"/>
            <a:r>
              <a:rPr lang="uk-UA" sz="2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latin typeface="+mj-lt"/>
                <a:cs typeface="Arial"/>
              </a:rPr>
              <a:t> </a:t>
            </a:r>
            <a:r>
              <a:rPr lang="uk-UA" sz="2400" smtClean="0">
                <a:latin typeface="+mj-lt"/>
              </a:rPr>
              <a:t>www.info-library.com.ua/books-text-8208.html</a:t>
            </a:r>
            <a:endParaRPr lang="ru-RU" sz="2400">
              <a:latin typeface="+mj-lt"/>
            </a:endParaRPr>
          </a:p>
          <a:p>
            <a:r>
              <a:rPr lang="uk-UA" sz="240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latin typeface="+mj-lt"/>
                <a:cs typeface="Arial"/>
              </a:rPr>
              <a:t> </a:t>
            </a:r>
            <a:r>
              <a:rPr lang="uk-UA" sz="2400" smtClean="0">
                <a:latin typeface="+mj-lt"/>
              </a:rPr>
              <a:t>Польчина </a:t>
            </a:r>
            <a:r>
              <a:rPr lang="uk-UA" sz="2400">
                <a:latin typeface="+mj-lt"/>
              </a:rPr>
              <a:t>С. </a:t>
            </a:r>
            <a:r>
              <a:rPr lang="uk-UA" sz="2400" smtClean="0">
                <a:latin typeface="+mj-lt"/>
              </a:rPr>
              <a:t>М.,</a:t>
            </a:r>
            <a:r>
              <a:rPr lang="uk-UA" sz="2400">
                <a:latin typeface="+mj-lt"/>
              </a:rPr>
              <a:t> Нікорич В. </a:t>
            </a:r>
            <a:r>
              <a:rPr lang="uk-UA" sz="2400" smtClean="0">
                <a:latin typeface="+mj-lt"/>
              </a:rPr>
              <a:t>А.Ґрунтознавство</a:t>
            </a:r>
            <a:endParaRPr lang="ru-RU" sz="2400">
              <a:latin typeface="+mj-lt"/>
            </a:endParaRPr>
          </a:p>
          <a:p>
            <a:r>
              <a:rPr lang="uk-UA" sz="2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latin typeface="+mj-lt"/>
                <a:cs typeface="Arial"/>
              </a:rPr>
              <a:t> </a:t>
            </a:r>
            <a:r>
              <a:rPr lang="uk-UA" sz="2400" smtClean="0">
                <a:latin typeface="+mj-lt"/>
              </a:rPr>
              <a:t>Грунти </a:t>
            </a:r>
            <a:r>
              <a:rPr lang="uk-UA" sz="2400">
                <a:latin typeface="+mj-lt"/>
              </a:rPr>
              <a:t>України. В.І.Купчик, В.В.Іваніна, Г.І.Нестеров, О.Л.Тонха, М.Лі, Г.Метьоз</a:t>
            </a:r>
            <a:r>
              <a:rPr lang="uk-UA" sz="2400" smtClean="0">
                <a:latin typeface="+mj-lt"/>
              </a:rPr>
              <a:t>.</a:t>
            </a:r>
            <a:endParaRPr lang="ru-RU" sz="2400">
              <a:latin typeface="+mj-lt"/>
            </a:endParaRPr>
          </a:p>
          <a:p>
            <a:r>
              <a:rPr lang="uk-UA" sz="2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 </a:t>
            </a:r>
            <a:r>
              <a:rPr lang="uk-UA" sz="2400" smtClean="0">
                <a:latin typeface="+mj-lt"/>
              </a:rPr>
              <a:t>Бутовский </a:t>
            </a:r>
            <a:r>
              <a:rPr lang="uk-UA" sz="2400">
                <a:latin typeface="+mj-lt"/>
              </a:rPr>
              <a:t>Р. О. Почвенные организмы в экосистемах </a:t>
            </a:r>
            <a:endParaRPr lang="ru-RU" sz="2400">
              <a:latin typeface="+mj-lt"/>
            </a:endParaRPr>
          </a:p>
          <a:p>
            <a:r>
              <a:rPr lang="uk-UA" sz="2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latin typeface="+mj-lt"/>
                <a:cs typeface="Arial"/>
              </a:rPr>
              <a:t> </a:t>
            </a:r>
            <a:r>
              <a:rPr lang="uk-UA" sz="2400" smtClean="0">
                <a:latin typeface="+mj-lt"/>
              </a:rPr>
              <a:t>Полупан </a:t>
            </a:r>
            <a:r>
              <a:rPr lang="uk-UA" sz="2400">
                <a:latin typeface="+mj-lt"/>
              </a:rPr>
              <a:t>М. І., Соловей В. Б., Величко В. А. Класифікація ґрунтів </a:t>
            </a:r>
            <a:r>
              <a:rPr lang="uk-UA" sz="2400" smtClean="0">
                <a:latin typeface="+mj-lt"/>
              </a:rPr>
              <a:t>України</a:t>
            </a:r>
            <a:endParaRPr lang="ru-RU" sz="2400">
              <a:latin typeface="+mj-lt"/>
            </a:endParaRPr>
          </a:p>
          <a:p>
            <a:r>
              <a:rPr lang="uk-UA" sz="240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latin typeface="+mj-lt"/>
                <a:cs typeface="Arial"/>
              </a:rPr>
              <a:t> </a:t>
            </a:r>
            <a:r>
              <a:rPr lang="uk-UA" sz="2400" smtClean="0">
                <a:latin typeface="+mj-lt"/>
              </a:rPr>
              <a:t>Ґрунтознавство </a:t>
            </a:r>
            <a:r>
              <a:rPr lang="uk-UA" sz="2400">
                <a:latin typeface="+mj-lt"/>
              </a:rPr>
              <a:t>і географія ґрунтів: підручник. У двох частинах. Ч. 2 / С. П. </a:t>
            </a:r>
            <a:r>
              <a:rPr lang="uk-UA" sz="2400" smtClean="0">
                <a:latin typeface="+mj-lt"/>
              </a:rPr>
              <a:t>Позняк</a:t>
            </a:r>
            <a:endParaRPr lang="ru-RU" sz="2400">
              <a:latin typeface="+mj-lt"/>
            </a:endParaRPr>
          </a:p>
          <a:p>
            <a:r>
              <a:rPr lang="uk-UA" sz="240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●</a:t>
            </a:r>
            <a:r>
              <a:rPr lang="uk-UA" sz="2400" smtClean="0">
                <a:latin typeface="+mj-lt"/>
                <a:cs typeface="Arial"/>
              </a:rPr>
              <a:t> </a:t>
            </a:r>
            <a:r>
              <a:rPr lang="uk-UA" sz="2400" smtClean="0">
                <a:latin typeface="+mj-lt"/>
              </a:rPr>
              <a:t>Почвы </a:t>
            </a:r>
            <a:r>
              <a:rPr lang="uk-UA" sz="2400">
                <a:latin typeface="+mj-lt"/>
              </a:rPr>
              <a:t>Украины и повышение их плодородия. Т.1 Экология, режимы и процессы, классификация, и генетико-производственные аспекты / под ред. Н. И. Полупана</a:t>
            </a:r>
            <a:endParaRPr lang="ru-RU" sz="2400"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4629794"/>
              </p:ext>
            </p:extLst>
          </p:nvPr>
        </p:nvGraphicFramePr>
        <p:xfrm>
          <a:off x="2785517" y="116632"/>
          <a:ext cx="3644973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9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7078" y="31968"/>
            <a:ext cx="8276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smtClean="0"/>
              <a:t>Дослідження </a:t>
            </a:r>
            <a:r>
              <a:rPr lang="uk-UA" sz="2400"/>
              <a:t>стану та продуктивності різних типів ґрунтів на України, створення рекомендацій щодо їхнього покращення</a:t>
            </a:r>
            <a:r>
              <a:rPr lang="uk-UA" sz="2400" smtClean="0"/>
              <a:t>.</a:t>
            </a: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71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smtClean="0"/>
              <a:t>Мета:</a:t>
            </a:r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035368"/>
            <a:ext cx="160419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/>
              <a:t>Завдання:</a:t>
            </a:r>
            <a:r>
              <a:rPr lang="uk-UA" sz="2400"/>
              <a:t> </a:t>
            </a:r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1781474" y="1035368"/>
            <a:ext cx="7360294" cy="30469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uk-UA" sz="2400" smtClean="0"/>
              <a:t>►</a:t>
            </a:r>
            <a:r>
              <a:rPr lang="uk-UA" sz="2400"/>
              <a:t>аналіз літератури за темою </a:t>
            </a:r>
            <a:r>
              <a:rPr lang="uk-UA" sz="2400" smtClean="0"/>
              <a:t>дослідження; </a:t>
            </a:r>
            <a:endParaRPr lang="ru-RU" sz="2400"/>
          </a:p>
          <a:p>
            <a:r>
              <a:rPr lang="uk-UA" sz="2400" smtClean="0"/>
              <a:t>► </a:t>
            </a:r>
            <a:r>
              <a:rPr lang="uk-UA" sz="2400"/>
              <a:t>вивчення типів ґрунтів на </a:t>
            </a:r>
            <a:r>
              <a:rPr lang="uk-UA" sz="2400" smtClean="0"/>
              <a:t>Україні;</a:t>
            </a:r>
            <a:endParaRPr lang="ru-RU" sz="2400"/>
          </a:p>
          <a:p>
            <a:r>
              <a:rPr lang="uk-UA" sz="2400" smtClean="0"/>
              <a:t>►</a:t>
            </a:r>
            <a:r>
              <a:rPr lang="uk-UA" sz="2400"/>
              <a:t>аналіз змін ґрунтів та причини, що їх </a:t>
            </a:r>
            <a:r>
              <a:rPr lang="uk-UA" sz="2400" smtClean="0"/>
              <a:t>зумовили;</a:t>
            </a:r>
            <a:endParaRPr lang="ru-RU" sz="2400"/>
          </a:p>
          <a:p>
            <a:r>
              <a:rPr lang="uk-UA" sz="2400" smtClean="0"/>
              <a:t>►</a:t>
            </a:r>
            <a:r>
              <a:rPr lang="uk-UA" sz="2400"/>
              <a:t>власне дослідження продуктивності основних ґрунтів різних екосистем (степ, лісостеп, Полісся</a:t>
            </a:r>
            <a:r>
              <a:rPr lang="uk-UA" sz="2400" smtClean="0"/>
              <a:t>);</a:t>
            </a:r>
            <a:endParaRPr lang="ru-RU" sz="2400"/>
          </a:p>
          <a:p>
            <a:r>
              <a:rPr lang="uk-UA" sz="2400" smtClean="0"/>
              <a:t>►</a:t>
            </a:r>
            <a:r>
              <a:rPr lang="uk-UA" sz="2400"/>
              <a:t>підбиття </a:t>
            </a:r>
            <a:r>
              <a:rPr lang="uk-UA" sz="2400" smtClean="0"/>
              <a:t>підсумків;</a:t>
            </a:r>
            <a:endParaRPr lang="ru-RU" sz="2400"/>
          </a:p>
          <a:p>
            <a:r>
              <a:rPr lang="uk-UA" sz="2400" smtClean="0"/>
              <a:t>►</a:t>
            </a:r>
            <a:r>
              <a:rPr lang="uk-UA" sz="2400"/>
              <a:t>надання рекомендацій щодо підвищення </a:t>
            </a:r>
            <a:r>
              <a:rPr lang="uk-UA" sz="2400" smtClean="0"/>
              <a:t>продуктивності.</a:t>
            </a:r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2060937" y="5507546"/>
            <a:ext cx="1960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>
                <a:solidFill>
                  <a:schemeClr val="bg1"/>
                </a:solidFill>
              </a:rPr>
              <a:t>С</a:t>
            </a:r>
            <a:r>
              <a:rPr lang="uk-UA" sz="2400" smtClean="0">
                <a:solidFill>
                  <a:schemeClr val="bg1"/>
                </a:solidFill>
              </a:rPr>
              <a:t>татистичний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3873" y="4168602"/>
            <a:ext cx="277889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/>
              <a:t>Методи </a:t>
            </a:r>
            <a:r>
              <a:rPr lang="uk-UA" sz="2400" smtClean="0"/>
              <a:t>виконання</a:t>
            </a:r>
            <a:endParaRPr lang="ru-RU" sz="2400"/>
          </a:p>
        </p:txBody>
      </p:sp>
      <p:sp>
        <p:nvSpPr>
          <p:cNvPr id="14" name="Стрелка вниз 13"/>
          <p:cNvSpPr/>
          <p:nvPr/>
        </p:nvSpPr>
        <p:spPr>
          <a:xfrm>
            <a:off x="485800" y="4744714"/>
            <a:ext cx="629816" cy="46915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156908" y="4744712"/>
            <a:ext cx="629816" cy="46915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236296" y="4744711"/>
            <a:ext cx="629816" cy="46915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411290" y="4744713"/>
            <a:ext cx="629816" cy="46915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937" y="5517231"/>
            <a:ext cx="174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smtClean="0">
                <a:solidFill>
                  <a:schemeClr val="bg1"/>
                </a:solidFill>
              </a:rPr>
              <a:t>Порівняль-</a:t>
            </a:r>
          </a:p>
          <a:p>
            <a:r>
              <a:rPr lang="uk-UA" sz="2400" smtClean="0">
                <a:solidFill>
                  <a:schemeClr val="bg1"/>
                </a:solidFill>
              </a:rPr>
              <a:t>ний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4576" y="5486764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>
                <a:solidFill>
                  <a:schemeClr val="bg1"/>
                </a:solidFill>
              </a:rPr>
              <a:t>О</a:t>
            </a:r>
            <a:r>
              <a:rPr lang="uk-UA" sz="2400" smtClean="0">
                <a:solidFill>
                  <a:schemeClr val="bg1"/>
                </a:solidFill>
              </a:rPr>
              <a:t>писовий</a:t>
            </a:r>
            <a:r>
              <a:rPr lang="uk-UA" smtClean="0">
                <a:solidFill>
                  <a:schemeClr val="bg1"/>
                </a:solidFill>
              </a:rPr>
              <a:t>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63893" y="5501052"/>
            <a:ext cx="2052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smtClean="0">
                <a:solidFill>
                  <a:schemeClr val="bg1"/>
                </a:solidFill>
              </a:rPr>
              <a:t>Морфометри-чний </a:t>
            </a: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5030" y="17441"/>
            <a:ext cx="6549458" cy="267765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smtClean="0"/>
              <a:t>через </a:t>
            </a:r>
            <a:r>
              <a:rPr lang="uk-UA" sz="2400"/>
              <a:t>надмірний антропогенний вплив, зниження родючості, поширення ерозійних процесів проблема стану ґрунтів є дуже актуальною для України, адже зміни клімату зараз супроводжуються  нестабільним врожаєм, що є катастрофічною ситуацією для продовольства.</a:t>
            </a:r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675"/>
            <a:ext cx="21237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/>
              <a:t>Актуальність: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78" y="2751259"/>
            <a:ext cx="21237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/>
              <a:t>Предмет дослідження: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5030" y="2742008"/>
            <a:ext cx="6549458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/>
              <a:t>загальний стан ґрунту на Україні, продуктивність чотирьох основних типів ґрунтів на прикладі вирощування на них проростків вівса</a:t>
            </a:r>
            <a:endParaRPr lang="ru-RU" sz="240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44504362"/>
              </p:ext>
            </p:extLst>
          </p:nvPr>
        </p:nvGraphicFramePr>
        <p:xfrm>
          <a:off x="251520" y="3582256"/>
          <a:ext cx="8235730" cy="337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7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73566295"/>
              </p:ext>
            </p:extLst>
          </p:nvPr>
        </p:nvGraphicFramePr>
        <p:xfrm>
          <a:off x="3635896" y="764704"/>
          <a:ext cx="550810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30126"/>
            <a:ext cx="3174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Грунти Укра</a:t>
            </a:r>
            <a:r>
              <a:rPr lang="uk-UA"/>
              <a:t>їни</a:t>
            </a:r>
            <a:endParaRPr lang="ru-RU"/>
          </a:p>
        </p:txBody>
      </p:sp>
      <p:pic>
        <p:nvPicPr>
          <p:cNvPr id="4" name="Picture 6" descr="Картинки по запросу карта грунтів україн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1989" l="940" r="99060">
                        <a14:foregroundMark x1="38440" y1="83287" x2="46711" y2="69890"/>
                        <a14:foregroundMark x1="58647" y1="70718" x2="61560" y2="67541"/>
                        <a14:foregroundMark x1="60996" y1="75138" x2="65132" y2="69337"/>
                        <a14:foregroundMark x1="69079" y1="73343" x2="69079" y2="73343"/>
                        <a14:foregroundMark x1="93139" y1="44613" x2="93139" y2="44613"/>
                        <a14:backgroundMark x1="66071" y1="88122" x2="71053" y2="86188"/>
                        <a14:backgroundMark x1="70019" y1="83840" x2="74248" y2="78591"/>
                        <a14:backgroundMark x1="72086" y1="82044" x2="72086" y2="82044"/>
                        <a14:backgroundMark x1="71992" y1="81768" x2="73026" y2="85635"/>
                        <a14:backgroundMark x1="72086" y1="84392" x2="74060" y2="89917"/>
                        <a14:backgroundMark x1="72650" y1="88122" x2="83459" y2="88122"/>
                        <a14:backgroundMark x1="71805" y1="81215" x2="67105" y2="89088"/>
                        <a14:backgroundMark x1="51692" y1="80663" x2="51692" y2="85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57"/>
          <a:stretch/>
        </p:blipFill>
        <p:spPr bwMode="auto">
          <a:xfrm>
            <a:off x="107504" y="548680"/>
            <a:ext cx="5709836" cy="35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4017681"/>
            <a:ext cx="4329862" cy="2669989"/>
            <a:chOff x="366135" y="4693321"/>
            <a:chExt cx="8810625" cy="198444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763688" y="5157192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767849" y="5936348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427984" y="5173960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427984" y="5936348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444208" y="5173960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444208" y="5908639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388424" y="5173960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388424" y="5908639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366135" y="4725144"/>
              <a:ext cx="2837713" cy="44881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91880" y="4725144"/>
              <a:ext cx="1728192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mtClean="0"/>
                <a:t>Сірі лісові</a:t>
              </a: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580112" y="4725144"/>
              <a:ext cx="1656184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45532" y="4725144"/>
              <a:ext cx="1631228" cy="448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mtClean="0"/>
                <a:t>Каштанові</a:t>
              </a: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6135" y="6224380"/>
              <a:ext cx="2837713" cy="453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mtClean="0">
                  <a:solidFill>
                    <a:schemeClr val="tx1"/>
                  </a:solidFill>
                </a:rPr>
                <a:t>Бурі лісові</a:t>
              </a: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491880" y="6224380"/>
              <a:ext cx="1728192" cy="453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mtClean="0"/>
                <a:t>Лучні</a:t>
              </a: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80112" y="6224379"/>
              <a:ext cx="1656184" cy="453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45532" y="6224380"/>
              <a:ext cx="1598468" cy="4533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mtClean="0"/>
                <a:t>Коричневі</a:t>
              </a: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6135" y="5461992"/>
              <a:ext cx="8810625" cy="44664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66276" y="5528799"/>
              <a:ext cx="1610340" cy="3130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mtClean="0"/>
                <a:t>Ґ</a:t>
              </a:r>
              <a:r>
                <a:rPr lang="uk-UA" smtClean="0"/>
                <a:t>рунти України</a:t>
              </a:r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6616" y="4693321"/>
              <a:ext cx="1659680" cy="4803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smtClean="0"/>
                <a:t>Чорноземи</a:t>
              </a:r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76616" y="6196670"/>
              <a:ext cx="1659680" cy="4810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smtClean="0"/>
                <a:t>Болотні</a:t>
              </a:r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6135" y="4723437"/>
              <a:ext cx="2837714" cy="4803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smtClean="0"/>
                <a:t>Дерново-підзолисті</a:t>
              </a: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881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3730980" y="6066412"/>
            <a:ext cx="1463251" cy="7915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674145" y="5015727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693875" y="4010389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78506" y="3922311"/>
            <a:ext cx="1463251" cy="8738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995172" y="5294439"/>
            <a:ext cx="1463251" cy="11677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907703" y="5013176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812360" y="3298040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633048" y="2446178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482427" y="2371169"/>
            <a:ext cx="1463251" cy="8788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64721" y="3425516"/>
            <a:ext cx="140400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785142" y="1744922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812360" y="410403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33048" y="1013411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477210" y="1013410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07704" y="1700808"/>
            <a:ext cx="1463251" cy="603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201892"/>
            <a:ext cx="9144000" cy="6539475"/>
            <a:chOff x="107502" y="692696"/>
            <a:chExt cx="4950774" cy="4171100"/>
          </a:xfrm>
        </p:grpSpPr>
        <p:sp>
          <p:nvSpPr>
            <p:cNvPr id="10" name="Полилиния 9"/>
            <p:cNvSpPr/>
            <p:nvPr/>
          </p:nvSpPr>
          <p:spPr>
            <a:xfrm>
              <a:off x="107502" y="2636912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17" tIns="20417" rIns="20417" bIns="20417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Ерозія </a:t>
              </a:r>
              <a:r>
                <a:rPr lang="ru-RU" sz="2000" kern="1200" smtClean="0"/>
                <a:t>ґрунту</a:t>
              </a:r>
              <a:endParaRPr lang="ru-RU" sz="20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043607" y="1539975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Водна</a:t>
              </a:r>
              <a:r>
                <a:rPr lang="uk-UA" sz="1100" kern="1200" smtClean="0"/>
                <a:t> 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043607" y="3642707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Вітрова</a:t>
              </a:r>
              <a:endParaRPr lang="ru-RU" sz="20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979713" y="1124744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Розмивання </a:t>
              </a:r>
              <a:r>
                <a:rPr lang="ru-RU" sz="2000" kern="1200" smtClean="0"/>
                <a:t>ґрунту</a:t>
              </a:r>
              <a:r>
                <a:rPr lang="uk-UA" sz="2000" kern="1200" smtClean="0"/>
                <a:t> </a:t>
              </a:r>
              <a:endParaRPr lang="ru-RU" sz="20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991436" y="2044032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/>
                <a:t>Змивання ґрунту</a:t>
              </a:r>
              <a:endParaRPr lang="ru-RU" sz="2000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979713" y="2996951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/>
                <a:t>Видування ґрунту</a:t>
              </a:r>
              <a:endParaRPr lang="ru-RU" sz="20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006952" y="3646922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/>
                <a:t>Видування посівів</a:t>
              </a:r>
              <a:endParaRPr lang="ru-RU" sz="20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991436" y="4298457"/>
              <a:ext cx="830462" cy="565339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Засипання окультурених земель</a:t>
              </a:r>
              <a:endParaRPr lang="ru-RU" sz="20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225611" y="3850322"/>
              <a:ext cx="836375" cy="775274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Знищення посіві, зниження врожаю</a:t>
              </a:r>
              <a:endParaRPr lang="ru-RU" sz="20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987828" y="2941143"/>
              <a:ext cx="830462" cy="575006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/>
                <a:t>Погіршення властивосте ґрунту</a:t>
              </a:r>
              <a:endParaRPr lang="ru-RU" sz="2000" kern="12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993741" y="1953545"/>
              <a:ext cx="830462" cy="596205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Втрата органічної речовини</a:t>
              </a:r>
              <a:endParaRPr lang="ru-RU" sz="2000" kern="12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27814" y="2581720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/>
                <a:t>Зниження родючості</a:t>
              </a:r>
              <a:endParaRPr lang="ru-RU" sz="2000" kern="12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987828" y="1124744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Утворення балок</a:t>
              </a:r>
              <a:endParaRPr lang="ru-RU" sz="2000" kern="12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211963" y="1556792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Висушення місцевості</a:t>
              </a:r>
              <a:endParaRPr lang="ru-RU" sz="20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211963" y="692696"/>
              <a:ext cx="830462" cy="415231"/>
            </a:xfrm>
            <a:custGeom>
              <a:avLst/>
              <a:gdLst>
                <a:gd name="connsiteX0" fmla="*/ 0 w 830462"/>
                <a:gd name="connsiteY0" fmla="*/ 41523 h 415231"/>
                <a:gd name="connsiteX1" fmla="*/ 41523 w 830462"/>
                <a:gd name="connsiteY1" fmla="*/ 0 h 415231"/>
                <a:gd name="connsiteX2" fmla="*/ 788939 w 830462"/>
                <a:gd name="connsiteY2" fmla="*/ 0 h 415231"/>
                <a:gd name="connsiteX3" fmla="*/ 830462 w 830462"/>
                <a:gd name="connsiteY3" fmla="*/ 41523 h 415231"/>
                <a:gd name="connsiteX4" fmla="*/ 830462 w 830462"/>
                <a:gd name="connsiteY4" fmla="*/ 373708 h 415231"/>
                <a:gd name="connsiteX5" fmla="*/ 788939 w 830462"/>
                <a:gd name="connsiteY5" fmla="*/ 415231 h 415231"/>
                <a:gd name="connsiteX6" fmla="*/ 41523 w 830462"/>
                <a:gd name="connsiteY6" fmla="*/ 415231 h 415231"/>
                <a:gd name="connsiteX7" fmla="*/ 0 w 830462"/>
                <a:gd name="connsiteY7" fmla="*/ 373708 h 415231"/>
                <a:gd name="connsiteX8" fmla="*/ 0 w 830462"/>
                <a:gd name="connsiteY8" fmla="*/ 41523 h 41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0462" h="415231">
                  <a:moveTo>
                    <a:pt x="0" y="41523"/>
                  </a:moveTo>
                  <a:cubicBezTo>
                    <a:pt x="0" y="18590"/>
                    <a:pt x="18590" y="0"/>
                    <a:pt x="41523" y="0"/>
                  </a:cubicBezTo>
                  <a:lnTo>
                    <a:pt x="788939" y="0"/>
                  </a:lnTo>
                  <a:cubicBezTo>
                    <a:pt x="811872" y="0"/>
                    <a:pt x="830462" y="18590"/>
                    <a:pt x="830462" y="41523"/>
                  </a:cubicBezTo>
                  <a:lnTo>
                    <a:pt x="830462" y="373708"/>
                  </a:lnTo>
                  <a:cubicBezTo>
                    <a:pt x="830462" y="396641"/>
                    <a:pt x="811872" y="415231"/>
                    <a:pt x="788939" y="415231"/>
                  </a:cubicBezTo>
                  <a:lnTo>
                    <a:pt x="41523" y="415231"/>
                  </a:lnTo>
                  <a:cubicBezTo>
                    <a:pt x="18590" y="415231"/>
                    <a:pt x="0" y="396641"/>
                    <a:pt x="0" y="373708"/>
                  </a:cubicBezTo>
                  <a:lnTo>
                    <a:pt x="0" y="415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47" tIns="19147" rIns="19147" bIns="1914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smtClean="0"/>
                <a:t>Втрата орних земель</a:t>
              </a:r>
              <a:endParaRPr lang="ru-RU" sz="2000" kern="120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73949" y="455751"/>
            <a:ext cx="6936201" cy="5842445"/>
            <a:chOff x="743274" y="455751"/>
            <a:chExt cx="6590233" cy="508412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49408" y="1767907"/>
              <a:ext cx="0" cy="10982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49408" y="3435893"/>
              <a:ext cx="0" cy="10982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43274" y="1767907"/>
              <a:ext cx="1002399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55592" y="4539961"/>
              <a:ext cx="990081" cy="28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2987824" y="1079516"/>
              <a:ext cx="0" cy="24776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2984798" y="3681234"/>
              <a:ext cx="0" cy="55157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987824" y="1940063"/>
              <a:ext cx="0" cy="24776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984798" y="4819028"/>
              <a:ext cx="0" cy="55157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987824" y="1107934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984798" y="2187832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984798" y="3681234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183393" y="4539961"/>
              <a:ext cx="244729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984798" y="5370600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845751" y="2340785"/>
              <a:ext cx="31175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807267" y="1079516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877778" y="4557282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4807267" y="3681235"/>
              <a:ext cx="391137" cy="1343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807267" y="5539880"/>
              <a:ext cx="48280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268916" y="4577352"/>
              <a:ext cx="21157" cy="9625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225747" y="5053423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614850" y="3734742"/>
              <a:ext cx="46293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697221" y="2420888"/>
              <a:ext cx="39113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077780" y="2384929"/>
              <a:ext cx="10578" cy="13498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7045190" y="3059835"/>
              <a:ext cx="288317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614850" y="1064020"/>
              <a:ext cx="514258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137042" y="486743"/>
              <a:ext cx="149643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137042" y="1672289"/>
              <a:ext cx="16864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7126464" y="455751"/>
              <a:ext cx="5289" cy="121653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1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0880675"/>
              </p:ext>
            </p:extLst>
          </p:nvPr>
        </p:nvGraphicFramePr>
        <p:xfrm>
          <a:off x="-1" y="953344"/>
          <a:ext cx="9164813" cy="386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76009088"/>
              </p:ext>
            </p:extLst>
          </p:nvPr>
        </p:nvGraphicFramePr>
        <p:xfrm>
          <a:off x="2411760" y="116632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Картинки по запросу почва и пестициды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64076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очва и пестициды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70489"/>
            <a:ext cx="3672408" cy="24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31742155"/>
              </p:ext>
            </p:extLst>
          </p:nvPr>
        </p:nvGraphicFramePr>
        <p:xfrm>
          <a:off x="323528" y="116632"/>
          <a:ext cx="8460432" cy="9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279552" y="1620065"/>
            <a:ext cx="8496944" cy="4313272"/>
            <a:chOff x="323528" y="1059944"/>
            <a:chExt cx="8352928" cy="388122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448650" y="1266781"/>
              <a:ext cx="2016224" cy="447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660232" y="3315896"/>
              <a:ext cx="2016224" cy="1411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31840" y="3126884"/>
              <a:ext cx="2785156" cy="1814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67544" y="3328828"/>
              <a:ext cx="2016224" cy="1411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660232" y="2155807"/>
              <a:ext cx="201622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491880" y="2137404"/>
              <a:ext cx="201622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67544" y="2132856"/>
              <a:ext cx="201622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39851" y="1059944"/>
              <a:ext cx="201622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smtClean="0"/>
                <a:t>Екосистеми</a:t>
              </a:r>
              <a:endParaRPr lang="ru-RU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2015262"/>
              <a:ext cx="201622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uk-UA" sz="2800"/>
                <a:t>Лісостепова</a:t>
              </a:r>
              <a:endParaRPr lang="ru-RU" sz="28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4469" y="3140386"/>
              <a:ext cx="2016224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uk-UA" sz="2800"/>
                <a:t>дерново-підзолисті ґрунти</a:t>
              </a:r>
              <a:endParaRPr lang="ru-RU" sz="2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7803" y="2924944"/>
              <a:ext cx="2880320" cy="1815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uk-UA" sz="2800"/>
                <a:t>різні види</a:t>
              </a:r>
              <a:r>
                <a:rPr lang="ru-RU" sz="2800"/>
                <a:t> </a:t>
              </a:r>
              <a:r>
                <a:rPr lang="uk-UA" sz="2800"/>
                <a:t>чорноземів</a:t>
              </a:r>
              <a:r>
                <a:rPr lang="ru-RU" sz="2800"/>
                <a:t> </a:t>
              </a:r>
              <a:r>
                <a:rPr lang="uk-UA" sz="2800"/>
                <a:t> та</a:t>
              </a:r>
              <a:r>
                <a:rPr lang="ru-RU" sz="2800"/>
                <a:t> </a:t>
              </a:r>
              <a:r>
                <a:rPr lang="uk-UA" sz="2800"/>
                <a:t>сірі лісові ґрунти</a:t>
              </a:r>
              <a:endParaRPr lang="ru-RU" sz="2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3140387"/>
              <a:ext cx="2016224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uk-UA" sz="2800"/>
                <a:t>чорноземи та каштанові</a:t>
              </a:r>
              <a:endParaRPr lang="ru-RU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4469" y="2006561"/>
              <a:ext cx="201622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2800"/>
                <a:t>Мішані ліси</a:t>
              </a:r>
              <a:endParaRPr lang="ru-RU" sz="2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851" y="2015262"/>
              <a:ext cx="201622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800"/>
                <a:t>Степова 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2339752" y="1563959"/>
              <a:ext cx="1000099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5359524" y="1563959"/>
              <a:ext cx="1114945" cy="4513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5" idx="2"/>
              <a:endCxn id="16" idx="0"/>
            </p:cNvCxnSpPr>
            <p:nvPr/>
          </p:nvCxnSpPr>
          <p:spPr>
            <a:xfrm>
              <a:off x="4347963" y="1583164"/>
              <a:ext cx="0" cy="4320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15" idx="2"/>
              <a:endCxn id="12" idx="0"/>
            </p:cNvCxnSpPr>
            <p:nvPr/>
          </p:nvCxnSpPr>
          <p:spPr>
            <a:xfrm>
              <a:off x="7482581" y="2529781"/>
              <a:ext cx="0" cy="6106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359453" y="2538482"/>
              <a:ext cx="0" cy="4320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endCxn id="14" idx="0"/>
            </p:cNvCxnSpPr>
            <p:nvPr/>
          </p:nvCxnSpPr>
          <p:spPr>
            <a:xfrm>
              <a:off x="1331640" y="2529781"/>
              <a:ext cx="0" cy="6106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36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>
                <a:solidFill>
                  <a:schemeClr val="tx2">
                    <a:lumMod val="60000"/>
                    <a:lumOff val="40000"/>
                  </a:schemeClr>
                </a:solidFill>
              </a:rPr>
              <a:t>Устаткування і матеріали: </a:t>
            </a:r>
            <a:r>
              <a:rPr lang="ru-RU" sz="2400"/>
              <a:t>пластмасові стаканчики; скляні трубочки діаметром 0,8 см; зразки грунту, взяті в різних місцях; насіння вівса.</a:t>
            </a:r>
          </a:p>
          <a:p>
            <a:endParaRPr lang="ru-RU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29772020"/>
              </p:ext>
            </p:extLst>
          </p:nvPr>
        </p:nvGraphicFramePr>
        <p:xfrm>
          <a:off x="179512" y="33189"/>
          <a:ext cx="882047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42451945"/>
              </p:ext>
            </p:extLst>
          </p:nvPr>
        </p:nvGraphicFramePr>
        <p:xfrm>
          <a:off x="3308500" y="1700808"/>
          <a:ext cx="2631652" cy="79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93812" y="2565825"/>
            <a:ext cx="7956375" cy="2609159"/>
            <a:chOff x="593812" y="2565825"/>
            <a:chExt cx="7956375" cy="260915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Полилиния 5"/>
            <p:cNvSpPr/>
            <p:nvPr/>
          </p:nvSpPr>
          <p:spPr>
            <a:xfrm rot="21600000">
              <a:off x="611554" y="3446994"/>
              <a:ext cx="7920890" cy="1727990"/>
            </a:xfrm>
            <a:custGeom>
              <a:avLst/>
              <a:gdLst>
                <a:gd name="connsiteX0" fmla="*/ 0 w 7920890"/>
                <a:gd name="connsiteY0" fmla="*/ 605193 h 1727988"/>
                <a:gd name="connsiteX1" fmla="*/ 3744447 w 7920890"/>
                <a:gd name="connsiteY1" fmla="*/ 605193 h 1727988"/>
                <a:gd name="connsiteX2" fmla="*/ 3744447 w 7920890"/>
                <a:gd name="connsiteY2" fmla="*/ 431997 h 1727988"/>
                <a:gd name="connsiteX3" fmla="*/ 3528448 w 7920890"/>
                <a:gd name="connsiteY3" fmla="*/ 431997 h 1727988"/>
                <a:gd name="connsiteX4" fmla="*/ 3960445 w 7920890"/>
                <a:gd name="connsiteY4" fmla="*/ 0 h 1727988"/>
                <a:gd name="connsiteX5" fmla="*/ 4392442 w 7920890"/>
                <a:gd name="connsiteY5" fmla="*/ 431997 h 1727988"/>
                <a:gd name="connsiteX6" fmla="*/ 4176444 w 7920890"/>
                <a:gd name="connsiteY6" fmla="*/ 431997 h 1727988"/>
                <a:gd name="connsiteX7" fmla="*/ 4176444 w 7920890"/>
                <a:gd name="connsiteY7" fmla="*/ 605193 h 1727988"/>
                <a:gd name="connsiteX8" fmla="*/ 7920890 w 7920890"/>
                <a:gd name="connsiteY8" fmla="*/ 605193 h 1727988"/>
                <a:gd name="connsiteX9" fmla="*/ 7920890 w 7920890"/>
                <a:gd name="connsiteY9" fmla="*/ 1727988 h 1727988"/>
                <a:gd name="connsiteX10" fmla="*/ 0 w 7920890"/>
                <a:gd name="connsiteY10" fmla="*/ 1727988 h 1727988"/>
                <a:gd name="connsiteX11" fmla="*/ 0 w 7920890"/>
                <a:gd name="connsiteY11" fmla="*/ 605193 h 172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90" h="1727988">
                  <a:moveTo>
                    <a:pt x="7920890" y="1122795"/>
                  </a:moveTo>
                  <a:lnTo>
                    <a:pt x="4176443" y="1122795"/>
                  </a:lnTo>
                  <a:lnTo>
                    <a:pt x="4176443" y="1295991"/>
                  </a:lnTo>
                  <a:lnTo>
                    <a:pt x="4392442" y="1295991"/>
                  </a:lnTo>
                  <a:lnTo>
                    <a:pt x="3960445" y="1727987"/>
                  </a:lnTo>
                  <a:lnTo>
                    <a:pt x="3528448" y="1295991"/>
                  </a:lnTo>
                  <a:lnTo>
                    <a:pt x="3744446" y="1295991"/>
                  </a:lnTo>
                  <a:lnTo>
                    <a:pt x="3744446" y="1122795"/>
                  </a:lnTo>
                  <a:lnTo>
                    <a:pt x="0" y="1122795"/>
                  </a:lnTo>
                  <a:lnTo>
                    <a:pt x="0" y="1"/>
                  </a:lnTo>
                  <a:lnTo>
                    <a:pt x="7920890" y="1"/>
                  </a:lnTo>
                  <a:lnTo>
                    <a:pt x="7920890" y="112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1" rIns="142240" bIns="747434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/>
                <a:t> Зразки грунту помістила в пластмасові стаканчики в триразовою повторності. Обсяг зразків не менше 100-150 г. Полив виробляла через скляну трубочку, яка вставляється перпендикулярно дну стаканчика.</a:t>
              </a:r>
              <a:endParaRPr lang="ru-RU" sz="2000" kern="1200"/>
            </a:p>
          </p:txBody>
        </p:sp>
        <p:sp>
          <p:nvSpPr>
            <p:cNvPr id="8" name="Полилиния 7"/>
            <p:cNvSpPr/>
            <p:nvPr/>
          </p:nvSpPr>
          <p:spPr>
            <a:xfrm rot="21600000">
              <a:off x="593812" y="2565825"/>
              <a:ext cx="7956375" cy="895574"/>
            </a:xfrm>
            <a:custGeom>
              <a:avLst/>
              <a:gdLst>
                <a:gd name="connsiteX0" fmla="*/ 0 w 7956375"/>
                <a:gd name="connsiteY0" fmla="*/ 313656 h 895572"/>
                <a:gd name="connsiteX1" fmla="*/ 3866241 w 7956375"/>
                <a:gd name="connsiteY1" fmla="*/ 313656 h 895572"/>
                <a:gd name="connsiteX2" fmla="*/ 3866241 w 7956375"/>
                <a:gd name="connsiteY2" fmla="*/ 223893 h 895572"/>
                <a:gd name="connsiteX3" fmla="*/ 3754295 w 7956375"/>
                <a:gd name="connsiteY3" fmla="*/ 223893 h 895572"/>
                <a:gd name="connsiteX4" fmla="*/ 3978188 w 7956375"/>
                <a:gd name="connsiteY4" fmla="*/ 0 h 895572"/>
                <a:gd name="connsiteX5" fmla="*/ 4202081 w 7956375"/>
                <a:gd name="connsiteY5" fmla="*/ 223893 h 895572"/>
                <a:gd name="connsiteX6" fmla="*/ 4090134 w 7956375"/>
                <a:gd name="connsiteY6" fmla="*/ 223893 h 895572"/>
                <a:gd name="connsiteX7" fmla="*/ 4090134 w 7956375"/>
                <a:gd name="connsiteY7" fmla="*/ 313656 h 895572"/>
                <a:gd name="connsiteX8" fmla="*/ 7956375 w 7956375"/>
                <a:gd name="connsiteY8" fmla="*/ 313656 h 895572"/>
                <a:gd name="connsiteX9" fmla="*/ 7956375 w 7956375"/>
                <a:gd name="connsiteY9" fmla="*/ 895572 h 895572"/>
                <a:gd name="connsiteX10" fmla="*/ 0 w 7956375"/>
                <a:gd name="connsiteY10" fmla="*/ 895572 h 895572"/>
                <a:gd name="connsiteX11" fmla="*/ 0 w 7956375"/>
                <a:gd name="connsiteY11" fmla="*/ 313656 h 89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56375" h="895572">
                  <a:moveTo>
                    <a:pt x="7956375" y="581916"/>
                  </a:moveTo>
                  <a:lnTo>
                    <a:pt x="4090134" y="581916"/>
                  </a:lnTo>
                  <a:lnTo>
                    <a:pt x="4090134" y="671679"/>
                  </a:lnTo>
                  <a:lnTo>
                    <a:pt x="4202080" y="671679"/>
                  </a:lnTo>
                  <a:lnTo>
                    <a:pt x="3978187" y="895571"/>
                  </a:lnTo>
                  <a:lnTo>
                    <a:pt x="3754294" y="671679"/>
                  </a:lnTo>
                  <a:lnTo>
                    <a:pt x="3866241" y="671679"/>
                  </a:lnTo>
                  <a:lnTo>
                    <a:pt x="3866241" y="581916"/>
                  </a:lnTo>
                  <a:lnTo>
                    <a:pt x="0" y="581916"/>
                  </a:lnTo>
                  <a:lnTo>
                    <a:pt x="0" y="1"/>
                  </a:lnTo>
                  <a:lnTo>
                    <a:pt x="7956375" y="1"/>
                  </a:lnTo>
                  <a:lnTo>
                    <a:pt x="7956375" y="5819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39" tIns="142241" rIns="142240" bIns="455897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smtClean="0"/>
                <a:t>Зразки ґрунту розглядала при різному освітленні, визначала їх категорію.</a:t>
              </a:r>
              <a:endParaRPr lang="ru-RU" sz="2000" kern="1200"/>
            </a:p>
          </p:txBody>
        </p:sp>
      </p:grpSp>
      <p:pic>
        <p:nvPicPr>
          <p:cNvPr id="12" name="Picture 2" descr="Картинки по запросу фото проб почвы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880320" cy="19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3096344" cy="19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67544" y="260648"/>
            <a:ext cx="7956375" cy="895573"/>
          </a:xfrm>
          <a:custGeom>
            <a:avLst/>
            <a:gdLst>
              <a:gd name="connsiteX0" fmla="*/ 0 w 7956375"/>
              <a:gd name="connsiteY0" fmla="*/ 313656 h 895572"/>
              <a:gd name="connsiteX1" fmla="*/ 3866241 w 7956375"/>
              <a:gd name="connsiteY1" fmla="*/ 313656 h 895572"/>
              <a:gd name="connsiteX2" fmla="*/ 3866241 w 7956375"/>
              <a:gd name="connsiteY2" fmla="*/ 223893 h 895572"/>
              <a:gd name="connsiteX3" fmla="*/ 3754295 w 7956375"/>
              <a:gd name="connsiteY3" fmla="*/ 223893 h 895572"/>
              <a:gd name="connsiteX4" fmla="*/ 3978188 w 7956375"/>
              <a:gd name="connsiteY4" fmla="*/ 0 h 895572"/>
              <a:gd name="connsiteX5" fmla="*/ 4202081 w 7956375"/>
              <a:gd name="connsiteY5" fmla="*/ 223893 h 895572"/>
              <a:gd name="connsiteX6" fmla="*/ 4090134 w 7956375"/>
              <a:gd name="connsiteY6" fmla="*/ 223893 h 895572"/>
              <a:gd name="connsiteX7" fmla="*/ 4090134 w 7956375"/>
              <a:gd name="connsiteY7" fmla="*/ 313656 h 895572"/>
              <a:gd name="connsiteX8" fmla="*/ 7956375 w 7956375"/>
              <a:gd name="connsiteY8" fmla="*/ 313656 h 895572"/>
              <a:gd name="connsiteX9" fmla="*/ 7956375 w 7956375"/>
              <a:gd name="connsiteY9" fmla="*/ 895572 h 895572"/>
              <a:gd name="connsiteX10" fmla="*/ 0 w 7956375"/>
              <a:gd name="connsiteY10" fmla="*/ 895572 h 895572"/>
              <a:gd name="connsiteX11" fmla="*/ 0 w 7956375"/>
              <a:gd name="connsiteY11" fmla="*/ 313656 h 89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375" h="895572">
                <a:moveTo>
                  <a:pt x="7956375" y="581916"/>
                </a:moveTo>
                <a:lnTo>
                  <a:pt x="4090134" y="581916"/>
                </a:lnTo>
                <a:lnTo>
                  <a:pt x="4090134" y="671679"/>
                </a:lnTo>
                <a:lnTo>
                  <a:pt x="4202080" y="671679"/>
                </a:lnTo>
                <a:lnTo>
                  <a:pt x="3978187" y="895571"/>
                </a:lnTo>
                <a:lnTo>
                  <a:pt x="3754294" y="671679"/>
                </a:lnTo>
                <a:lnTo>
                  <a:pt x="3866241" y="671679"/>
                </a:lnTo>
                <a:lnTo>
                  <a:pt x="3866241" y="581916"/>
                </a:lnTo>
                <a:lnTo>
                  <a:pt x="0" y="581916"/>
                </a:lnTo>
                <a:lnTo>
                  <a:pt x="0" y="1"/>
                </a:lnTo>
                <a:lnTo>
                  <a:pt x="7956375" y="1"/>
                </a:lnTo>
                <a:lnTo>
                  <a:pt x="7956375" y="5819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39" tIns="142241" rIns="142240" bIns="455896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smtClean="0"/>
              <a:t> </a:t>
            </a:r>
            <a:r>
              <a:rPr lang="uk-UA" sz="2000" kern="1200" smtClean="0"/>
              <a:t>П</a:t>
            </a:r>
            <a:r>
              <a:rPr lang="ru-RU" sz="2000" kern="1200" smtClean="0"/>
              <a:t>рорости</a:t>
            </a:r>
            <a:r>
              <a:rPr lang="uk-UA" sz="2000" kern="1200" smtClean="0"/>
              <a:t>ла</a:t>
            </a:r>
            <a:r>
              <a:rPr lang="ru-RU" sz="2000" kern="1200" smtClean="0"/>
              <a:t> насіння при температурі 26-27C до розміру основної маси проростків 5-6 мм.</a:t>
            </a:r>
            <a:endParaRPr lang="ru-RU" sz="2000" kern="1200"/>
          </a:p>
        </p:txBody>
      </p:sp>
      <p:sp>
        <p:nvSpPr>
          <p:cNvPr id="6" name="Полилиния 5"/>
          <p:cNvSpPr/>
          <p:nvPr/>
        </p:nvSpPr>
        <p:spPr>
          <a:xfrm>
            <a:off x="467544" y="1168561"/>
            <a:ext cx="7956375" cy="895573"/>
          </a:xfrm>
          <a:custGeom>
            <a:avLst/>
            <a:gdLst>
              <a:gd name="connsiteX0" fmla="*/ 0 w 7956375"/>
              <a:gd name="connsiteY0" fmla="*/ 313656 h 895572"/>
              <a:gd name="connsiteX1" fmla="*/ 3866241 w 7956375"/>
              <a:gd name="connsiteY1" fmla="*/ 313656 h 895572"/>
              <a:gd name="connsiteX2" fmla="*/ 3866241 w 7956375"/>
              <a:gd name="connsiteY2" fmla="*/ 223893 h 895572"/>
              <a:gd name="connsiteX3" fmla="*/ 3754295 w 7956375"/>
              <a:gd name="connsiteY3" fmla="*/ 223893 h 895572"/>
              <a:gd name="connsiteX4" fmla="*/ 3978188 w 7956375"/>
              <a:gd name="connsiteY4" fmla="*/ 0 h 895572"/>
              <a:gd name="connsiteX5" fmla="*/ 4202081 w 7956375"/>
              <a:gd name="connsiteY5" fmla="*/ 223893 h 895572"/>
              <a:gd name="connsiteX6" fmla="*/ 4090134 w 7956375"/>
              <a:gd name="connsiteY6" fmla="*/ 223893 h 895572"/>
              <a:gd name="connsiteX7" fmla="*/ 4090134 w 7956375"/>
              <a:gd name="connsiteY7" fmla="*/ 313656 h 895572"/>
              <a:gd name="connsiteX8" fmla="*/ 7956375 w 7956375"/>
              <a:gd name="connsiteY8" fmla="*/ 313656 h 895572"/>
              <a:gd name="connsiteX9" fmla="*/ 7956375 w 7956375"/>
              <a:gd name="connsiteY9" fmla="*/ 895572 h 895572"/>
              <a:gd name="connsiteX10" fmla="*/ 0 w 7956375"/>
              <a:gd name="connsiteY10" fmla="*/ 895572 h 895572"/>
              <a:gd name="connsiteX11" fmla="*/ 0 w 7956375"/>
              <a:gd name="connsiteY11" fmla="*/ 313656 h 89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375" h="895572">
                <a:moveTo>
                  <a:pt x="7956375" y="581916"/>
                </a:moveTo>
                <a:lnTo>
                  <a:pt x="4090134" y="581916"/>
                </a:lnTo>
                <a:lnTo>
                  <a:pt x="4090134" y="671679"/>
                </a:lnTo>
                <a:lnTo>
                  <a:pt x="4202080" y="671679"/>
                </a:lnTo>
                <a:lnTo>
                  <a:pt x="3978187" y="895571"/>
                </a:lnTo>
                <a:lnTo>
                  <a:pt x="3754294" y="671679"/>
                </a:lnTo>
                <a:lnTo>
                  <a:pt x="3866241" y="671679"/>
                </a:lnTo>
                <a:lnTo>
                  <a:pt x="3866241" y="581916"/>
                </a:lnTo>
                <a:lnTo>
                  <a:pt x="0" y="581916"/>
                </a:lnTo>
                <a:lnTo>
                  <a:pt x="0" y="1"/>
                </a:lnTo>
                <a:lnTo>
                  <a:pt x="7956375" y="1"/>
                </a:lnTo>
                <a:lnTo>
                  <a:pt x="7956375" y="5819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39" tIns="142241" rIns="142240" bIns="45589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/>
              <a:t> </a:t>
            </a:r>
            <a:endParaRPr lang="ru-RU" sz="2000" smtClean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smtClean="0"/>
              <a:t>Відібрані </a:t>
            </a:r>
            <a:r>
              <a:rPr lang="ru-RU" sz="2000"/>
              <a:t>однакові проростки висадила в стаканчики по 12-13 штук. Грунт поливала однаково.</a:t>
            </a:r>
          </a:p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4" y="2064134"/>
            <a:ext cx="321945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выращиваем овес до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6529" r="3073" b="9600"/>
          <a:stretch/>
        </p:blipFill>
        <p:spPr bwMode="auto">
          <a:xfrm>
            <a:off x="4067944" y="2984406"/>
            <a:ext cx="4724093" cy="32170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1013</Words>
  <Application>Microsoft Office PowerPoint</Application>
  <PresentationFormat>Экран (4:3)</PresentationFormat>
  <Paragraphs>265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НАСК "Оранта"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75</cp:revision>
  <dcterms:created xsi:type="dcterms:W3CDTF">2017-03-05T18:52:09Z</dcterms:created>
  <dcterms:modified xsi:type="dcterms:W3CDTF">2017-03-15T17:05:08Z</dcterms:modified>
</cp:coreProperties>
</file>