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56" autoAdjust="0"/>
  </p:normalViewPr>
  <p:slideViewPr>
    <p:cSldViewPr>
      <p:cViewPr varScale="1">
        <p:scale>
          <a:sx n="85" d="100"/>
          <a:sy n="85" d="100"/>
        </p:scale>
        <p:origin x="-137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E258DE-9ED1-40FB-B73D-909D738BBAD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235D09A-46B0-4924-854D-69EAB21C8C97}">
      <dgm:prSet phldrT="[Текст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C93E10E0-E898-4481-851D-D292A8853A47}" type="parTrans" cxnId="{0DA57C09-B12F-4907-8CE3-F3A2BC5EDC62}">
      <dgm:prSet/>
      <dgm:spPr/>
      <dgm:t>
        <a:bodyPr/>
        <a:lstStyle/>
        <a:p>
          <a:endParaRPr lang="ru-RU"/>
        </a:p>
      </dgm:t>
    </dgm:pt>
    <dgm:pt modelId="{2CDA2E02-D7DB-4675-8408-93DBAC8B1A93}" type="sibTrans" cxnId="{0DA57C09-B12F-4907-8CE3-F3A2BC5EDC62}">
      <dgm:prSet/>
      <dgm:spPr/>
      <dgm:t>
        <a:bodyPr/>
        <a:lstStyle/>
        <a:p>
          <a:endParaRPr lang="ru-RU"/>
        </a:p>
      </dgm:t>
    </dgm:pt>
    <dgm:pt modelId="{BD31C55B-0FD6-43D6-B011-EC26C61CF401}">
      <dgm:prSet phldrT="[Текст]"/>
      <dgm:spPr/>
      <dgm:t>
        <a:bodyPr/>
        <a:lstStyle/>
        <a:p>
          <a:r>
            <a:rPr lang="uk-UA" dirty="0" smtClean="0"/>
            <a:t>Визначити кислотність </a:t>
          </a:r>
          <a:r>
            <a:rPr lang="uk-UA" dirty="0" err="1" smtClean="0"/>
            <a:t>грунту</a:t>
          </a:r>
          <a:r>
            <a:rPr lang="uk-UA" dirty="0" smtClean="0"/>
            <a:t> методом агронома </a:t>
          </a:r>
          <a:r>
            <a:rPr lang="uk-UA" dirty="0" err="1" smtClean="0"/>
            <a:t>Кличникова</a:t>
          </a:r>
          <a:r>
            <a:rPr lang="uk-UA" dirty="0" smtClean="0"/>
            <a:t>, за допомогою листя смородини та лакмусового папірця. Порівняти результати із зразком  індикатора </a:t>
          </a:r>
          <a:r>
            <a:rPr lang="uk-UA" dirty="0" err="1" smtClean="0"/>
            <a:t>лакмуса</a:t>
          </a:r>
          <a:endParaRPr lang="ru-RU" dirty="0"/>
        </a:p>
      </dgm:t>
    </dgm:pt>
    <dgm:pt modelId="{4789BE77-4BE8-49E7-98D9-1028793D52CE}" type="parTrans" cxnId="{1F4F4F3F-FF47-4D6D-B154-CC89CE2B12DF}">
      <dgm:prSet/>
      <dgm:spPr/>
      <dgm:t>
        <a:bodyPr/>
        <a:lstStyle/>
        <a:p>
          <a:endParaRPr lang="ru-RU"/>
        </a:p>
      </dgm:t>
    </dgm:pt>
    <dgm:pt modelId="{5EE57C1B-FE6C-406E-9CCC-AAAF2308271E}" type="sibTrans" cxnId="{1F4F4F3F-FF47-4D6D-B154-CC89CE2B12DF}">
      <dgm:prSet/>
      <dgm:spPr/>
      <dgm:t>
        <a:bodyPr/>
        <a:lstStyle/>
        <a:p>
          <a:endParaRPr lang="ru-RU"/>
        </a:p>
      </dgm:t>
    </dgm:pt>
    <dgm:pt modelId="{E517A14D-983D-49B8-B444-108087BF15AB}">
      <dgm:prSet phldrT="[Текст]"/>
      <dgm:spPr/>
      <dgm:t>
        <a:bodyPr/>
        <a:lstStyle/>
        <a:p>
          <a:r>
            <a:rPr lang="uk-UA" dirty="0" smtClean="0"/>
            <a:t>Застосувати речовини, що знижують кислотність </a:t>
          </a:r>
          <a:r>
            <a:rPr lang="uk-UA" dirty="0" err="1" smtClean="0"/>
            <a:t>грунту</a:t>
          </a:r>
          <a:r>
            <a:rPr lang="uk-UA" dirty="0" smtClean="0"/>
            <a:t> </a:t>
          </a:r>
          <a:endParaRPr lang="ru-RU" dirty="0"/>
        </a:p>
      </dgm:t>
    </dgm:pt>
    <dgm:pt modelId="{D310B6D9-EA8F-47B1-8882-FE4677F7C4DA}" type="parTrans" cxnId="{CA842C10-E238-4F95-89D7-075F37F4C169}">
      <dgm:prSet/>
      <dgm:spPr/>
      <dgm:t>
        <a:bodyPr/>
        <a:lstStyle/>
        <a:p>
          <a:endParaRPr lang="ru-RU"/>
        </a:p>
      </dgm:t>
    </dgm:pt>
    <dgm:pt modelId="{D129208B-6D21-48AB-A4F0-AE8CB1726089}" type="sibTrans" cxnId="{CA842C10-E238-4F95-89D7-075F37F4C169}">
      <dgm:prSet/>
      <dgm:spPr/>
      <dgm:t>
        <a:bodyPr/>
        <a:lstStyle/>
        <a:p>
          <a:endParaRPr lang="ru-RU"/>
        </a:p>
      </dgm:t>
    </dgm:pt>
    <dgm:pt modelId="{358A5D30-141B-4B24-B1DA-F06C19A388AF}">
      <dgm:prSet phldrT="[Текст]"/>
      <dgm:spPr/>
      <dgm:t>
        <a:bodyPr/>
        <a:lstStyle/>
        <a:p>
          <a:r>
            <a:rPr lang="uk-UA" dirty="0" smtClean="0"/>
            <a:t>Визначити механічний склад ґрунту «Польовим» способом</a:t>
          </a:r>
          <a:endParaRPr lang="ru-RU" dirty="0"/>
        </a:p>
      </dgm:t>
    </dgm:pt>
    <dgm:pt modelId="{715661DC-A926-4BAC-85A7-48AC7649544F}" type="parTrans" cxnId="{2C004A2B-2126-422C-8E1E-6D56297F29B2}">
      <dgm:prSet/>
      <dgm:spPr/>
      <dgm:t>
        <a:bodyPr/>
        <a:lstStyle/>
        <a:p>
          <a:endParaRPr lang="ru-RU"/>
        </a:p>
      </dgm:t>
    </dgm:pt>
    <dgm:pt modelId="{EAC46543-90C3-4A3F-85CE-DB3FEA01B45C}" type="sibTrans" cxnId="{2C004A2B-2126-422C-8E1E-6D56297F29B2}">
      <dgm:prSet/>
      <dgm:spPr/>
      <dgm:t>
        <a:bodyPr/>
        <a:lstStyle/>
        <a:p>
          <a:endParaRPr lang="ru-RU"/>
        </a:p>
      </dgm:t>
    </dgm:pt>
    <dgm:pt modelId="{B10791B4-8C87-4C21-B1CC-7FB416ED621C}">
      <dgm:prSet phldrT="[Текст]"/>
      <dgm:spPr/>
      <dgm:t>
        <a:bodyPr/>
        <a:lstStyle/>
        <a:p>
          <a:r>
            <a:rPr lang="uk-UA" dirty="0" smtClean="0"/>
            <a:t>Враховуючи усі показники ґрунту на території НЦПО обрати найкращі способи поліпшення його тільки природними та екологічними добривами без додавання хімічних речовин</a:t>
          </a:r>
          <a:endParaRPr lang="ru-RU" dirty="0"/>
        </a:p>
      </dgm:t>
    </dgm:pt>
    <dgm:pt modelId="{6A08033C-EAAB-4994-9589-9D0E03F8699F}" type="parTrans" cxnId="{41A5A546-5E22-4EB1-80AB-78DE51C51CC9}">
      <dgm:prSet/>
      <dgm:spPr/>
      <dgm:t>
        <a:bodyPr/>
        <a:lstStyle/>
        <a:p>
          <a:endParaRPr lang="ru-RU"/>
        </a:p>
      </dgm:t>
    </dgm:pt>
    <dgm:pt modelId="{5CF3509E-A8C4-445D-A4D4-FB05EDA6A81B}" type="sibTrans" cxnId="{41A5A546-5E22-4EB1-80AB-78DE51C51CC9}">
      <dgm:prSet/>
      <dgm:spPr/>
      <dgm:t>
        <a:bodyPr/>
        <a:lstStyle/>
        <a:p>
          <a:endParaRPr lang="ru-RU"/>
        </a:p>
      </dgm:t>
    </dgm:pt>
    <dgm:pt modelId="{93BE0469-0BAD-4DCF-B6DF-7C69D098B8CC}">
      <dgm:prSet phldrT="[Текст]" phldr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 dirty="0"/>
        </a:p>
      </dgm:t>
    </dgm:pt>
    <dgm:pt modelId="{B79C54F7-1043-4942-A476-05B618415BAB}" type="sibTrans" cxnId="{84F55BF1-6A15-4513-A1B4-B835737F8CF2}">
      <dgm:prSet/>
      <dgm:spPr/>
      <dgm:t>
        <a:bodyPr/>
        <a:lstStyle/>
        <a:p>
          <a:endParaRPr lang="ru-RU"/>
        </a:p>
      </dgm:t>
    </dgm:pt>
    <dgm:pt modelId="{51F3F05F-8275-4907-9F8C-B497C607BC28}" type="parTrans" cxnId="{84F55BF1-6A15-4513-A1B4-B835737F8CF2}">
      <dgm:prSet/>
      <dgm:spPr/>
      <dgm:t>
        <a:bodyPr/>
        <a:lstStyle/>
        <a:p>
          <a:endParaRPr lang="ru-RU"/>
        </a:p>
      </dgm:t>
    </dgm:pt>
    <dgm:pt modelId="{7C97A5FB-545E-453B-AFA9-DBF8B3662EF0}" type="pres">
      <dgm:prSet presAssocID="{B5E258DE-9ED1-40FB-B73D-909D738BBA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C41A60-5E1D-42C5-8172-5F01316534F4}" type="pres">
      <dgm:prSet presAssocID="{6235D09A-46B0-4924-854D-69EAB21C8C97}" presName="composite" presStyleCnt="0"/>
      <dgm:spPr/>
    </dgm:pt>
    <dgm:pt modelId="{09B41B6D-5401-418C-A9E9-7021537E6940}" type="pres">
      <dgm:prSet presAssocID="{6235D09A-46B0-4924-854D-69EAB21C8C97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A79BF5-745B-4F3C-8458-C18B3A7E2C9F}" type="pres">
      <dgm:prSet presAssocID="{6235D09A-46B0-4924-854D-69EAB21C8C97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441134-4CDE-4AAF-9163-911AB1F33ECC}" type="pres">
      <dgm:prSet presAssocID="{2CDA2E02-D7DB-4675-8408-93DBAC8B1A93}" presName="sp" presStyleCnt="0"/>
      <dgm:spPr/>
    </dgm:pt>
    <dgm:pt modelId="{7BB3BF81-BECF-45DD-AACF-529DBFBD8BB9}" type="pres">
      <dgm:prSet presAssocID="{93BE0469-0BAD-4DCF-B6DF-7C69D098B8CC}" presName="composite" presStyleCnt="0"/>
      <dgm:spPr/>
    </dgm:pt>
    <dgm:pt modelId="{AA220083-156C-4900-966B-ADF96A40F4CC}" type="pres">
      <dgm:prSet presAssocID="{93BE0469-0BAD-4DCF-B6DF-7C69D098B8C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91D03-12AF-42FE-AE20-B6EEBB7958D5}" type="pres">
      <dgm:prSet presAssocID="{93BE0469-0BAD-4DCF-B6DF-7C69D098B8CC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B2F8F9-2B6B-4190-A47B-8B21B6DFF997}" type="presOf" srcId="{E517A14D-983D-49B8-B444-108087BF15AB}" destId="{EAA79BF5-745B-4F3C-8458-C18B3A7E2C9F}" srcOrd="0" destOrd="1" presId="urn:microsoft.com/office/officeart/2005/8/layout/chevron2"/>
    <dgm:cxn modelId="{84F55BF1-6A15-4513-A1B4-B835737F8CF2}" srcId="{B5E258DE-9ED1-40FB-B73D-909D738BBAD2}" destId="{93BE0469-0BAD-4DCF-B6DF-7C69D098B8CC}" srcOrd="1" destOrd="0" parTransId="{51F3F05F-8275-4907-9F8C-B497C607BC28}" sibTransId="{B79C54F7-1043-4942-A476-05B618415BAB}"/>
    <dgm:cxn modelId="{2C004A2B-2126-422C-8E1E-6D56297F29B2}" srcId="{93BE0469-0BAD-4DCF-B6DF-7C69D098B8CC}" destId="{358A5D30-141B-4B24-B1DA-F06C19A388AF}" srcOrd="0" destOrd="0" parTransId="{715661DC-A926-4BAC-85A7-48AC7649544F}" sibTransId="{EAC46543-90C3-4A3F-85CE-DB3FEA01B45C}"/>
    <dgm:cxn modelId="{CA842C10-E238-4F95-89D7-075F37F4C169}" srcId="{6235D09A-46B0-4924-854D-69EAB21C8C97}" destId="{E517A14D-983D-49B8-B444-108087BF15AB}" srcOrd="1" destOrd="0" parTransId="{D310B6D9-EA8F-47B1-8882-FE4677F7C4DA}" sibTransId="{D129208B-6D21-48AB-A4F0-AE8CB1726089}"/>
    <dgm:cxn modelId="{1F4F4F3F-FF47-4D6D-B154-CC89CE2B12DF}" srcId="{6235D09A-46B0-4924-854D-69EAB21C8C97}" destId="{BD31C55B-0FD6-43D6-B011-EC26C61CF401}" srcOrd="0" destOrd="0" parTransId="{4789BE77-4BE8-49E7-98D9-1028793D52CE}" sibTransId="{5EE57C1B-FE6C-406E-9CCC-AAAF2308271E}"/>
    <dgm:cxn modelId="{0DA57C09-B12F-4907-8CE3-F3A2BC5EDC62}" srcId="{B5E258DE-9ED1-40FB-B73D-909D738BBAD2}" destId="{6235D09A-46B0-4924-854D-69EAB21C8C97}" srcOrd="0" destOrd="0" parTransId="{C93E10E0-E898-4481-851D-D292A8853A47}" sibTransId="{2CDA2E02-D7DB-4675-8408-93DBAC8B1A93}"/>
    <dgm:cxn modelId="{ED009F66-425E-484A-9560-22C782DE534A}" type="presOf" srcId="{BD31C55B-0FD6-43D6-B011-EC26C61CF401}" destId="{EAA79BF5-745B-4F3C-8458-C18B3A7E2C9F}" srcOrd="0" destOrd="0" presId="urn:microsoft.com/office/officeart/2005/8/layout/chevron2"/>
    <dgm:cxn modelId="{41A5A546-5E22-4EB1-80AB-78DE51C51CC9}" srcId="{93BE0469-0BAD-4DCF-B6DF-7C69D098B8CC}" destId="{B10791B4-8C87-4C21-B1CC-7FB416ED621C}" srcOrd="1" destOrd="0" parTransId="{6A08033C-EAAB-4994-9589-9D0E03F8699F}" sibTransId="{5CF3509E-A8C4-445D-A4D4-FB05EDA6A81B}"/>
    <dgm:cxn modelId="{BA358BA6-A9E7-4151-9D68-C6C32F460268}" type="presOf" srcId="{6235D09A-46B0-4924-854D-69EAB21C8C97}" destId="{09B41B6D-5401-418C-A9E9-7021537E6940}" srcOrd="0" destOrd="0" presId="urn:microsoft.com/office/officeart/2005/8/layout/chevron2"/>
    <dgm:cxn modelId="{0D4BEE59-450A-45AC-B1EA-564F591F3DAE}" type="presOf" srcId="{93BE0469-0BAD-4DCF-B6DF-7C69D098B8CC}" destId="{AA220083-156C-4900-966B-ADF96A40F4CC}" srcOrd="0" destOrd="0" presId="urn:microsoft.com/office/officeart/2005/8/layout/chevron2"/>
    <dgm:cxn modelId="{9AADDA42-2CEA-4549-B552-3C5668482FB7}" type="presOf" srcId="{B5E258DE-9ED1-40FB-B73D-909D738BBAD2}" destId="{7C97A5FB-545E-453B-AFA9-DBF8B3662EF0}" srcOrd="0" destOrd="0" presId="urn:microsoft.com/office/officeart/2005/8/layout/chevron2"/>
    <dgm:cxn modelId="{3E2470ED-0BFD-4AE9-B79D-9CC3036E80B2}" type="presOf" srcId="{B10791B4-8C87-4C21-B1CC-7FB416ED621C}" destId="{C4891D03-12AF-42FE-AE20-B6EEBB7958D5}" srcOrd="0" destOrd="1" presId="urn:microsoft.com/office/officeart/2005/8/layout/chevron2"/>
    <dgm:cxn modelId="{67A35BA8-6702-4CFF-B265-C8FD8620C601}" type="presOf" srcId="{358A5D30-141B-4B24-B1DA-F06C19A388AF}" destId="{C4891D03-12AF-42FE-AE20-B6EEBB7958D5}" srcOrd="0" destOrd="0" presId="urn:microsoft.com/office/officeart/2005/8/layout/chevron2"/>
    <dgm:cxn modelId="{CB52234C-07D8-4E1C-B80D-A30FF060DC97}" type="presParOf" srcId="{7C97A5FB-545E-453B-AFA9-DBF8B3662EF0}" destId="{D1C41A60-5E1D-42C5-8172-5F01316534F4}" srcOrd="0" destOrd="0" presId="urn:microsoft.com/office/officeart/2005/8/layout/chevron2"/>
    <dgm:cxn modelId="{679AA5D7-C1F5-4835-97D5-5EBE961893CE}" type="presParOf" srcId="{D1C41A60-5E1D-42C5-8172-5F01316534F4}" destId="{09B41B6D-5401-418C-A9E9-7021537E6940}" srcOrd="0" destOrd="0" presId="urn:microsoft.com/office/officeart/2005/8/layout/chevron2"/>
    <dgm:cxn modelId="{A69E0360-6E5F-4838-8CCA-5B55CB95C9FA}" type="presParOf" srcId="{D1C41A60-5E1D-42C5-8172-5F01316534F4}" destId="{EAA79BF5-745B-4F3C-8458-C18B3A7E2C9F}" srcOrd="1" destOrd="0" presId="urn:microsoft.com/office/officeart/2005/8/layout/chevron2"/>
    <dgm:cxn modelId="{567CF821-7602-49D1-AD06-A9F39A00F5EF}" type="presParOf" srcId="{7C97A5FB-545E-453B-AFA9-DBF8B3662EF0}" destId="{A2441134-4CDE-4AAF-9163-911AB1F33ECC}" srcOrd="1" destOrd="0" presId="urn:microsoft.com/office/officeart/2005/8/layout/chevron2"/>
    <dgm:cxn modelId="{F67E620A-E526-44BC-ACF1-4BF4D081DD1B}" type="presParOf" srcId="{7C97A5FB-545E-453B-AFA9-DBF8B3662EF0}" destId="{7BB3BF81-BECF-45DD-AACF-529DBFBD8BB9}" srcOrd="2" destOrd="0" presId="urn:microsoft.com/office/officeart/2005/8/layout/chevron2"/>
    <dgm:cxn modelId="{4BDA2708-C6E5-4945-93B4-90B793E5713E}" type="presParOf" srcId="{7BB3BF81-BECF-45DD-AACF-529DBFBD8BB9}" destId="{AA220083-156C-4900-966B-ADF96A40F4CC}" srcOrd="0" destOrd="0" presId="urn:microsoft.com/office/officeart/2005/8/layout/chevron2"/>
    <dgm:cxn modelId="{E6EB768C-29D8-4DC7-A02C-06EA3E52F9F6}" type="presParOf" srcId="{7BB3BF81-BECF-45DD-AACF-529DBFBD8BB9}" destId="{C4891D03-12AF-42FE-AE20-B6EEBB7958D5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3F587-3817-41FF-B50F-E0B1A9134C7C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4BC6A-1031-4933-8585-3970720C6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Ярик\Pictures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Ярик\Pictures\logo_1352446891_4941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619999" y="914399"/>
            <a:ext cx="1143001" cy="114300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9" name="Picture 5" descr="C:\Users\Ярик\Downloads\IMG_61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505200"/>
            <a:ext cx="2586209" cy="3136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228600" y="914400"/>
            <a:ext cx="70866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Державний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про</a:t>
            </a:r>
            <a:r>
              <a:rPr lang="uk-UA" sz="28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фесійно-технічний</a:t>
            </a:r>
            <a:r>
              <a:rPr lang="uk-UA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навчальний заклад «Нікопольський центр професійної освіти»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62000" y="2514600"/>
            <a:ext cx="62484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kumimoji="0" lang="uk-UA" sz="2400" b="1" i="0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Номінація : </a:t>
            </a:r>
            <a:r>
              <a:rPr kumimoji="0" lang="uk-UA" sz="2400" b="1" i="0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uk-UA" sz="2400" b="1" i="0" u="sng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Еколог-Юніор Дослідник</a:t>
            </a:r>
            <a:r>
              <a:rPr kumimoji="0" lang="uk-UA" sz="2400" b="1" i="0" u="none" strike="noStrike" cap="none" spc="0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43200" y="3124200"/>
            <a:ext cx="67056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проекту: «Дослідження та поліпшення стану </a:t>
            </a:r>
            <a:r>
              <a:rPr lang="uk-UA" sz="2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грунту</a:t>
            </a:r>
            <a:r>
              <a:rPr lang="uk-UA" sz="2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НЦПО»</a:t>
            </a:r>
            <a:endParaRPr lang="ru-RU" sz="2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90800" y="4267200"/>
            <a:ext cx="69341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Виконавець роботи: </a:t>
            </a:r>
            <a:r>
              <a:rPr lang="uk-UA" sz="32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Кошкарьова</a:t>
            </a:r>
            <a:r>
              <a:rPr lang="uk-UA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Аліна Олександрівна</a:t>
            </a:r>
            <a:endParaRPr lang="ru-RU" sz="32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ІІ курс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Ярик\Pictures\luxfon.com_8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1676400" y="1981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38200" y="685800"/>
            <a:ext cx="8032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chemeClr val="bg1">
                    <a:lumMod val="95000"/>
                  </a:schemeClr>
                </a:solidFill>
                <a:latin typeface="BatangChe" pitchFamily="49" charset="-127"/>
                <a:ea typeface="BatangChe" pitchFamily="49" charset="-127"/>
              </a:rPr>
              <a:t>Задачами проекту є:</a:t>
            </a:r>
            <a:endParaRPr lang="ru-RU" sz="3600" b="1" dirty="0">
              <a:solidFill>
                <a:schemeClr val="bg1">
                  <a:lumMod val="95000"/>
                </a:schemeClr>
              </a:solidFill>
              <a:latin typeface="BatangChe" pitchFamily="49" charset="-127"/>
              <a:ea typeface="BatangChe" pitchFamily="49" charset="-127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рик\Pictures\pochva-moh-listya-spich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" y="533400"/>
            <a:ext cx="98326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Визначити кислотність </a:t>
            </a:r>
            <a:r>
              <a:rPr lang="uk-UA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грунту</a:t>
            </a:r>
            <a:r>
              <a:rPr lang="uk-UA" sz="2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методом агронома </a:t>
            </a:r>
            <a:r>
              <a:rPr lang="uk-UA" sz="2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Кличникова</a:t>
            </a:r>
            <a:endParaRPr lang="ru-RU" sz="24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28600" y="1143000"/>
            <a:ext cx="86868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Набир</a:t>
            </a:r>
            <a:r>
              <a:rPr kumimoji="0" lang="uk-UA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аємо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трохи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грунту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ділянки;</a:t>
            </a:r>
            <a:endParaRPr kumimoji="0" lang="ru-RU" sz="20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Підсуш</a:t>
            </a:r>
            <a:r>
              <a:rPr kumimoji="0" lang="uk-UA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уємо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землю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наповн</a:t>
            </a:r>
            <a:r>
              <a:rPr kumimoji="0" lang="uk-UA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юємо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нею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пляшку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половини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Потім беремо трохи крейди і загортаємо у папір, не зовсім щільно.</a:t>
            </a:r>
            <a:endParaRPr kumimoji="0" lang="ru-RU" sz="20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000" b="1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</a:t>
            </a:r>
            <a:r>
              <a:rPr kumimoji="0" lang="uk-UA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Опускаємо папірець з крейдою в пляшку.</a:t>
            </a:r>
            <a:endParaRPr kumimoji="0" lang="ru-RU" sz="20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5. 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Наді</a:t>
            </a:r>
            <a:r>
              <a:rPr kumimoji="0" lang="uk-UA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ваємо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горлечко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пляшки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стислий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напальчник. У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ньому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не повинно бути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повітря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напальчник повинен бути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плескатим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Замість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напальчника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можна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використовувати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частину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гумової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рукавички, головне –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герметичність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6. Трясемо пляшку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щоб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крейда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висипа</a:t>
            </a:r>
            <a:r>
              <a:rPr kumimoji="0" lang="uk-UA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лась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зміша</a:t>
            </a:r>
            <a:r>
              <a:rPr kumimoji="0" lang="uk-UA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лась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грунтом. Для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чистоти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експерименту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uk-UA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ясемо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пляшку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тримаючись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за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неї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рушником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тканинній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рукавичці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щоб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тепло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рук не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передавалося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склу</a:t>
            </a:r>
            <a:r>
              <a:rPr kumimoji="0" lang="ru-RU" sz="20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sz="20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7.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Якщо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грунт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кислий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то при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взаємодії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крейдою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він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почне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виділяти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вуглекислий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газ. При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цьому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тиск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пляшці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збільшується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 напальчник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наповнюється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повітрям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8.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Рівень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кислоти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визначається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мірі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наповнення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газом напальчника.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Якщо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напальчник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повністю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наповнився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 при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стисненні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відчувається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достатній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тиск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значить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висока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кислотність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грунту.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Якщо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тиск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середн</a:t>
            </a:r>
            <a:r>
              <a:rPr lang="uk-UA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ій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значить грунт </a:t>
            </a:r>
            <a:r>
              <a:rPr lang="ru-RU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слабо-кисл</a:t>
            </a:r>
            <a:r>
              <a:rPr lang="uk-UA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ий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spc="100" normalizeH="0" baseline="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Ярик\Pictures\экзоти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05000" y="45720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1"/>
            <a:ext cx="9144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Визначення кислотності </a:t>
            </a:r>
            <a:r>
              <a:rPr lang="uk-UA" sz="54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грунту</a:t>
            </a:r>
            <a:r>
              <a:rPr lang="uk-UA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за допомогою листя смородини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4971" y="3048000"/>
            <a:ext cx="7284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971800"/>
            <a:ext cx="89916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1.Ми взяли 3-4 листочки чорної смородини та заварили їх у          стакані окропу.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2.Дали охолонути та додали чайну ложку ґрунту. 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3.За кольором розчину одразу можна було визначити кислотність.</a:t>
            </a: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4.Якщо колір червоний </a:t>
            </a:r>
            <a:r>
              <a:rPr lang="uk-UA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–</a:t>
            </a:r>
            <a:r>
              <a:rPr lang="uk-UA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грунт</a:t>
            </a:r>
            <a:r>
              <a:rPr lang="uk-UA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кислий, має зеленуватий відтінок </a:t>
            </a:r>
            <a:r>
              <a:rPr lang="uk-UA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–</a:t>
            </a:r>
            <a:r>
              <a:rPr lang="uk-UA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слабокислий</a:t>
            </a:r>
            <a:r>
              <a:rPr lang="uk-UA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синій відтінок </a:t>
            </a:r>
            <a:r>
              <a:rPr lang="uk-UA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–</a:t>
            </a:r>
            <a:r>
              <a:rPr lang="uk-UA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нейтраль</a:t>
            </a:r>
            <a:r>
              <a:rPr lang="ru-RU" sz="240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ний</a:t>
            </a:r>
            <a:r>
              <a:rPr lang="ru-RU" sz="24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Ярик\Pictures\680175461_w640_h640_dscn06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152400"/>
            <a:ext cx="95250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Визначення </a:t>
            </a:r>
            <a:r>
              <a:rPr lang="uk-UA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килотності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грунту</a:t>
            </a:r>
            <a:r>
              <a:rPr lang="uk-U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допомогою лакмусового папірця</a:t>
            </a:r>
            <a:endParaRPr lang="ru-RU" sz="3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04800" y="2362200"/>
            <a:ext cx="85344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uk-UA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Кожен колір відповідає певній кислотності.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Колір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жовтого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червоного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індикатором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кислого грунту, а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блакитні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сині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відтінки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відповідають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нейтрального грунту.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кислотності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ґрунту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методом лакмусового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папірця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достатньо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достовірним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uk-UA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отримали </a:t>
            </a:r>
            <a:r>
              <a:rPr lang="uk-UA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жотуватий</a:t>
            </a:r>
            <a:r>
              <a:rPr lang="uk-UA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колір папірцю, що свідчить про кислотність </a:t>
            </a:r>
            <a:r>
              <a:rPr lang="uk-UA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грунту</a:t>
            </a:r>
            <a:r>
              <a:rPr lang="uk-UA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Ярик\Pictures\45234467-Let-me-help-you-Little-boy-helping-his-father-to-plant-the-tree--Stock-Ph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3400" y="152400"/>
            <a:ext cx="81254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Застосування речовин, що знижують кислотність ґрунту</a:t>
            </a:r>
            <a:endParaRPr lang="ru-RU" sz="36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200" y="2209800"/>
            <a:ext cx="9067800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розрахунки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норм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вапна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різних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грунтів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1 кв. м:</a:t>
            </a:r>
          </a:p>
          <a:p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-0,5 кг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вапна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1 кв. м при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високій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кислотності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суглинному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глинистому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грунті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-0,3 кг на 1 кв. м при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високому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піщаному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ґрунті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;</a:t>
            </a:r>
          </a:p>
          <a:p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-0,3 кг на 1 кв. м при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середній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кислотності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 суглинках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глинистих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грунтах;</a:t>
            </a:r>
          </a:p>
          <a:p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-0,2 кг на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піщаному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грунті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при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середньому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pH</a:t>
            </a:r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Ярик\Pictures\parostok-foto-makro-zel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22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       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685800" y="762000"/>
            <a:ext cx="76962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Визначення механічного складу </a:t>
            </a:r>
            <a:r>
              <a:rPr lang="uk-UA" sz="28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грунту</a:t>
            </a:r>
            <a:r>
              <a:rPr lang="uk-UA" sz="2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«Польовим» способом</a:t>
            </a:r>
            <a:endParaRPr lang="ru-RU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286000"/>
            <a:ext cx="89154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шарів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грунтового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розрізу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від</a:t>
            </a:r>
            <a:r>
              <a:rPr lang="uk-UA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ібрали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невеликі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порції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щіпки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)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грунтової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маси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зроб</a:t>
            </a:r>
            <a:r>
              <a:rPr lang="uk-UA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или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наступне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:</a:t>
            </a:r>
          </a:p>
          <a:p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1. Невеликий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грудочку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(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або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пухкий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субстрат)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ретельно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роз</a:t>
            </a:r>
            <a:r>
              <a:rPr lang="uk-UA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терли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пальцями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над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долонею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. З пудри видал</a:t>
            </a:r>
            <a:r>
              <a:rPr lang="uk-UA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или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по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можливості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всі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видимі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корінці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дрібні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частинки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твердих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порід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розміром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більше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1 мм.</a:t>
            </a:r>
          </a:p>
          <a:p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2.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Дода</a:t>
            </a:r>
            <a:r>
              <a:rPr lang="uk-UA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ли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воду до тих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пір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поки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пудра не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перетвори</a:t>
            </a:r>
            <a:r>
              <a:rPr lang="uk-UA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лась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на пасту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і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легким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постукуванням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пальця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буде раздавливается на </a:t>
            </a:r>
            <a:r>
              <a:rPr lang="ru-RU" sz="20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долоні</a:t>
            </a:r>
            <a:r>
              <a:rPr lang="ru-RU" sz="20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в коржик.</a:t>
            </a:r>
            <a:endParaRPr lang="ru-RU" sz="20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81000" y="4343400"/>
          <a:ext cx="8382001" cy="2255258"/>
        </p:xfrm>
        <a:graphic>
          <a:graphicData uri="http://schemas.openxmlformats.org/drawingml/2006/table">
            <a:tbl>
              <a:tblPr/>
              <a:tblGrid>
                <a:gridCol w="1291959"/>
                <a:gridCol w="1081603"/>
                <a:gridCol w="1519709"/>
                <a:gridCol w="1505629"/>
                <a:gridCol w="1505629"/>
                <a:gridCol w="1477472"/>
              </a:tblGrid>
              <a:tr h="29029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Грунти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0297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 dirty="0" err="1">
                          <a:latin typeface="Times New Roman"/>
                          <a:ea typeface="Times New Roman"/>
                          <a:cs typeface="Times New Roman"/>
                        </a:rPr>
                        <a:t>мінеральні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i="1">
                          <a:latin typeface="Times New Roman"/>
                          <a:ea typeface="Times New Roman"/>
                          <a:cs typeface="Times New Roman"/>
                        </a:rPr>
                        <a:t>торф’яні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рН (KCl)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V, %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потреба у </a:t>
                      </a:r>
                      <a:r>
                        <a:rPr lang="ru-RU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вапнуванні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рН (KCl)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V, %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потреба у вапнуванні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</a:tr>
              <a:tr h="290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&lt;4,5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&lt;50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Cильна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&lt;3,5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&lt;35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Cильна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</a:tr>
              <a:tr h="290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4,5-5,0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50-70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Середня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3,6-4,2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35-55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Середня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</a:tr>
              <a:tr h="290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5,1-5,5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70-80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Слабка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4,3-4,8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55-65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Слабка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</a:tr>
              <a:tr h="2902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&gt;5,5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&gt;80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Відсутня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&gt;4,8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>
                          <a:latin typeface="Times New Roman"/>
                          <a:ea typeface="Times New Roman"/>
                          <a:cs typeface="Times New Roman"/>
                        </a:rPr>
                        <a:t>&gt;65</a:t>
                      </a:r>
                      <a:endParaRPr lang="ru-RU" sz="10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300" b="1" dirty="0" err="1">
                          <a:latin typeface="Times New Roman"/>
                          <a:ea typeface="Times New Roman"/>
                          <a:cs typeface="Times New Roman"/>
                        </a:rPr>
                        <a:t>Відсутня</a:t>
                      </a:r>
                      <a:endParaRPr lang="ru-RU" sz="10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4208" marR="54208" marT="36139" marB="36139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C3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-381000" y="685800"/>
            <a:ext cx="952500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Поліпшення ґрунту на території НЦПО</a:t>
            </a:r>
            <a:endParaRPr kumimoji="0" lang="ru-RU" sz="3200" b="1" i="0" u="none" strike="noStrike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того щоб зрозуміти скільки додавати вапна у </a:t>
            </a:r>
            <a:r>
              <a:rPr kumimoji="0" lang="uk-UA" sz="3200" b="1" i="0" u="none" strike="noStrike" normalizeH="0" baseline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грунт</a:t>
            </a:r>
            <a:r>
              <a:rPr kumimoji="0" lang="uk-UA" sz="3200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ми скористувались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uk-UA" sz="3200" b="1" i="0" u="none" strike="noStrike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аступною таблицею. 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38200" y="1447800"/>
          <a:ext cx="7391400" cy="5320231"/>
        </p:xfrm>
        <a:graphic>
          <a:graphicData uri="http://schemas.openxmlformats.org/drawingml/2006/table">
            <a:tbl>
              <a:tblPr/>
              <a:tblGrid>
                <a:gridCol w="1923726"/>
                <a:gridCol w="1032527"/>
                <a:gridCol w="1478125"/>
                <a:gridCol w="1478125"/>
                <a:gridCol w="1478897"/>
              </a:tblGrid>
              <a:tr h="13085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Назва 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виду дерев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Кількість 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дерев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Кількість добрива (сухого вапна), яке додали у кожне дерево, грам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Зовнішній вигляд дерев у попередніх роках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Зовнішній вигляд дерев у 2016 році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4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Липа  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дрібнолистна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90 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Середній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Добрий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4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Клен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острол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істний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Добрий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Добрий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4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Тополь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ду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хмяний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110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Середній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Середній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9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Береза 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повисла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Середній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Добрий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4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Ясень 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звичайний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Середній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Добрий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4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Акац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і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я б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іла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80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Середній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Середній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14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В'яз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дрібнолисний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90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Середній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Середній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096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Каштан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3429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Хвороба: 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мінуюча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міль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Хвороба: 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мінуюча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 міль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3688" marR="4368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-152400"/>
            <a:ext cx="86868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Враховуючи кількість дерев на території НЦПО ми отримали наступні результати дослідження.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743</Words>
  <PresentationFormat>Экран (4:3)</PresentationFormat>
  <Paragraphs>131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Ярик</cp:lastModifiedBy>
  <cp:revision>13</cp:revision>
  <dcterms:created xsi:type="dcterms:W3CDTF">2017-03-28T06:35:41Z</dcterms:created>
  <dcterms:modified xsi:type="dcterms:W3CDTF">2017-03-30T18:27:52Z</dcterms:modified>
</cp:coreProperties>
</file>