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01" r:id="rId2"/>
    <p:sldId id="257" r:id="rId3"/>
    <p:sldId id="262" r:id="rId4"/>
    <p:sldId id="265" r:id="rId5"/>
    <p:sldId id="267" r:id="rId6"/>
    <p:sldId id="297" r:id="rId7"/>
    <p:sldId id="290" r:id="rId8"/>
    <p:sldId id="291" r:id="rId9"/>
    <p:sldId id="298" r:id="rId10"/>
    <p:sldId id="294" r:id="rId11"/>
    <p:sldId id="299" r:id="rId12"/>
    <p:sldId id="296" r:id="rId13"/>
    <p:sldId id="300" r:id="rId14"/>
    <p:sldId id="30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2" autoAdjust="0"/>
    <p:restoredTop sz="87738" autoAdjust="0"/>
  </p:normalViewPr>
  <p:slideViewPr>
    <p:cSldViewPr>
      <p:cViewPr varScale="1">
        <p:scale>
          <a:sx n="95" d="100"/>
          <a:sy n="95" d="100"/>
        </p:scale>
        <p:origin x="138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BD0FD-40D0-4539-BA51-C4C19A708556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62AEB-E6D3-42B8-AB35-8FB2D7D5070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470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62AEB-E6D3-42B8-AB35-8FB2D7D5070A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4291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Перш ніж розглядати цю тему, треба визначити що ж таке стрес.</a:t>
            </a:r>
            <a:endParaRPr lang="uk-UA" i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В перекладі з англійської мови слово </a:t>
            </a: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"стрес" </a:t>
            </a: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означає </a:t>
            </a: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"натиск, тиск, </a:t>
            </a:r>
            <a:r>
              <a:rPr lang="uk-UA" i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напруга“</a:t>
            </a: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Отже,  стрес (напруга) – це вироблена в процесі еволюції неспецифічна реакція організму, спрямована на формування підвищеної резистентності і адаптацію у відповідь на мінливі умови і несприятливі впливи зовнішнього середовища.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endParaRPr lang="uk-UA" baseline="0" noProof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62AEB-E6D3-42B8-AB35-8FB2D7D5070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410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62AEB-E6D3-42B8-AB35-8FB2D7D5070A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659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62AEB-E6D3-42B8-AB35-8FB2D7D5070A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010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62AEB-E6D3-42B8-AB35-8FB2D7D5070A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4911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62AEB-E6D3-42B8-AB35-8FB2D7D5070A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349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Птахи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62AEB-E6D3-42B8-AB35-8FB2D7D5070A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229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62AEB-E6D3-42B8-AB35-8FB2D7D5070A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672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62AEB-E6D3-42B8-AB35-8FB2D7D5070A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81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299456-7D76-4C89-93D1-4333ABCB3D2E}" type="datetimeFigureOut">
              <a:rPr lang="ru-RU" smtClean="0"/>
              <a:pPr/>
              <a:t>12.04.2016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9F38DF1-B7DA-4F1E-8B42-7A880AEACC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gif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gif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5" Type="http://schemas.openxmlformats.org/officeDocument/2006/relationships/image" Target="../media/image6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Relationship Id="rId14" Type="http://schemas.openxmlformats.org/officeDocument/2006/relationships/image" Target="../media/image5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13" Type="http://schemas.openxmlformats.org/officeDocument/2006/relationships/image" Target="../media/image72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12" Type="http://schemas.openxmlformats.org/officeDocument/2006/relationships/image" Target="../media/image71.jpeg"/><Relationship Id="rId17" Type="http://schemas.openxmlformats.org/officeDocument/2006/relationships/image" Target="../media/image76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png"/><Relationship Id="rId15" Type="http://schemas.openxmlformats.org/officeDocument/2006/relationships/image" Target="../media/image7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Relationship Id="rId14" Type="http://schemas.openxmlformats.org/officeDocument/2006/relationships/image" Target="../media/image7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lvet.ru/knowledge_base/zoohygiene/stressy-u-zhivotnykh.ph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w-world.ru/articles/889.htm" TargetMode="External"/><Relationship Id="rId4" Type="http://schemas.openxmlformats.org/officeDocument/2006/relationships/hyperlink" Target="http://doctor.kz/health/news/2008/08/08/514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0762" y="285728"/>
            <a:ext cx="53024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i="1" u="sng" dirty="0" smtClean="0"/>
              <a:t>Тема: Стреси у тварин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60157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Роботу виконала: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Андрієнко Вероніка Сергіївна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учениця 9-Б  класу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Миколаївської гімназії №4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ерівник: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Божко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Ірина Юріївна 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читель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біології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Миколаївської гімназії №4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052736"/>
            <a:ext cx="2286016" cy="368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apX41DMYBaI.jpg"/>
          <p:cNvPicPr>
            <a:picLocks noChangeAspect="1"/>
          </p:cNvPicPr>
          <p:nvPr/>
        </p:nvPicPr>
        <p:blipFill>
          <a:blip r:embed="rId4"/>
          <a:srcRect l="9023" t="9218" r="58382"/>
          <a:stretch>
            <a:fillRect/>
          </a:stretch>
        </p:blipFill>
        <p:spPr>
          <a:xfrm>
            <a:off x="251520" y="1052736"/>
            <a:ext cx="1996819" cy="368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63579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smtClean="0"/>
              <a:t>Мета: 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/>
              <a:t>В</a:t>
            </a:r>
            <a:r>
              <a:rPr lang="uk-UA" noProof="0" dirty="0" err="1" smtClean="0"/>
              <a:t>изначити</a:t>
            </a:r>
            <a:r>
              <a:rPr lang="uk-UA" baseline="0" noProof="0" dirty="0" smtClean="0"/>
              <a:t> поняття стресу;</a:t>
            </a:r>
          </a:p>
          <a:p>
            <a:pPr>
              <a:buFont typeface="Wingdings" pitchFamily="2" charset="2"/>
              <a:buChar char="ü"/>
            </a:pPr>
            <a:r>
              <a:rPr lang="uk-UA" baseline="0" noProof="0" dirty="0" smtClean="0"/>
              <a:t>Визначити стрес фактори;</a:t>
            </a:r>
          </a:p>
          <a:p>
            <a:pPr>
              <a:buFont typeface="Wingdings" pitchFamily="2" charset="2"/>
              <a:buChar char="ü"/>
            </a:pPr>
            <a:r>
              <a:rPr lang="uk-UA" baseline="0" noProof="0" dirty="0" smtClean="0"/>
              <a:t> Дізнатися, що саме відбувається в організмі під час стресу;</a:t>
            </a:r>
          </a:p>
          <a:p>
            <a:pPr>
              <a:buFont typeface="Wingdings" pitchFamily="2" charset="2"/>
              <a:buChar char="ü"/>
            </a:pPr>
            <a:r>
              <a:rPr lang="uk-UA" baseline="0" noProof="0" dirty="0" smtClean="0"/>
              <a:t>Кваліфікувати тварин за сприятливістю до стресу;</a:t>
            </a:r>
          </a:p>
          <a:p>
            <a:pPr>
              <a:buFont typeface="Wingdings" pitchFamily="2" charset="2"/>
              <a:buChar char="ü"/>
            </a:pPr>
            <a:r>
              <a:rPr lang="uk-UA" baseline="0" noProof="0" dirty="0" smtClean="0"/>
              <a:t>Детальніше розглянути стреси домашніх тварин, їх причини, наслідки, та як з ним боротися.</a:t>
            </a:r>
          </a:p>
          <a:p>
            <a:r>
              <a:rPr lang="uk-UA" b="1" i="1" u="sng" dirty="0" smtClean="0"/>
              <a:t>Завдання:</a:t>
            </a:r>
            <a:r>
              <a:rPr lang="uk-UA" b="1" i="1" dirty="0" smtClean="0"/>
              <a:t>  </a:t>
            </a:r>
            <a:r>
              <a:rPr lang="uk-UA" dirty="0" smtClean="0"/>
              <a:t>поглибити свої знання про стрес у тварин.</a:t>
            </a:r>
          </a:p>
          <a:p>
            <a:r>
              <a:rPr lang="ru-RU" b="1" i="1" u="sng" dirty="0" smtClean="0"/>
              <a:t>Практичне значення:</a:t>
            </a:r>
            <a:r>
              <a:rPr lang="ru-RU" dirty="0" smtClean="0"/>
              <a:t> на підставі даних можуть бути </a:t>
            </a:r>
            <a:r>
              <a:rPr lang="uk-UA" dirty="0" smtClean="0"/>
              <a:t>виробленні</a:t>
            </a:r>
            <a:r>
              <a:rPr lang="ru-RU" dirty="0" smtClean="0"/>
              <a:t> </a:t>
            </a:r>
            <a:r>
              <a:rPr lang="uk-UA" dirty="0" smtClean="0"/>
              <a:t>рекомендації</a:t>
            </a:r>
            <a:r>
              <a:rPr lang="ru-RU" dirty="0" smtClean="0"/>
              <a:t>  що до  п</a:t>
            </a:r>
            <a:r>
              <a:rPr lang="uk-UA" dirty="0" smtClean="0"/>
              <a:t>і</a:t>
            </a:r>
            <a:r>
              <a:rPr lang="ru-RU" dirty="0" smtClean="0"/>
              <a:t>клування про тварин при несприятливих для них умов.</a:t>
            </a:r>
            <a:endParaRPr lang="uk-UA" baseline="0" noProof="0" dirty="0" smtClean="0"/>
          </a:p>
          <a:p>
            <a:r>
              <a:rPr lang="uk-UA" b="1" i="1" u="sng" dirty="0" smtClean="0"/>
              <a:t>Завдання проекту: </a:t>
            </a:r>
            <a:r>
              <a:rPr lang="uk-UA" dirty="0" smtClean="0"/>
              <a:t> поглибити свої знання та дізнатися більше про стрес у тварин.</a:t>
            </a:r>
          </a:p>
          <a:p>
            <a:r>
              <a:rPr lang="ru-RU" b="1" i="1" u="sng" dirty="0" smtClean="0"/>
              <a:t>Предмет </a:t>
            </a:r>
            <a:r>
              <a:rPr lang="ru-RU" b="1" i="1" u="sng" dirty="0" err="1" smtClean="0"/>
              <a:t>дослідження</a:t>
            </a:r>
            <a:r>
              <a:rPr lang="ru-RU" b="1" i="1" u="sng" dirty="0" smtClean="0"/>
              <a:t>:</a:t>
            </a:r>
            <a:r>
              <a:rPr lang="ru-RU" dirty="0" smtClean="0"/>
              <a:t>  </a:t>
            </a:r>
            <a:r>
              <a:rPr lang="ru-RU" dirty="0" err="1" smtClean="0"/>
              <a:t>тварини</a:t>
            </a:r>
            <a:r>
              <a:rPr lang="ru-RU" dirty="0" smtClean="0"/>
              <a:t> (собаки, </a:t>
            </a:r>
            <a:r>
              <a:rPr lang="ru-RU" dirty="0" err="1" smtClean="0"/>
              <a:t>кішки</a:t>
            </a:r>
            <a:r>
              <a:rPr lang="ru-RU" dirty="0" smtClean="0"/>
              <a:t>, </a:t>
            </a:r>
            <a:r>
              <a:rPr lang="ru-RU" dirty="0" err="1" smtClean="0"/>
              <a:t>гризуни</a:t>
            </a:r>
            <a:r>
              <a:rPr lang="ru-RU" dirty="0" smtClean="0"/>
              <a:t>, птахи </a:t>
            </a:r>
            <a:r>
              <a:rPr lang="ru-RU" dirty="0" err="1" smtClean="0"/>
              <a:t>і</a:t>
            </a:r>
            <a:r>
              <a:rPr lang="ru-RU" dirty="0" smtClean="0"/>
              <a:t> т.д.)</a:t>
            </a:r>
            <a:endParaRPr lang="uk-UA" dirty="0" smtClean="0"/>
          </a:p>
        </p:txBody>
      </p:sp>
      <p:pic>
        <p:nvPicPr>
          <p:cNvPr id="22530" name="Picture 2" descr="http://goodfons.ru/_ph/10/9098587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5214950"/>
            <a:ext cx="2071702" cy="1500198"/>
          </a:xfrm>
          <a:prstGeom prst="rect">
            <a:avLst/>
          </a:prstGeom>
          <a:noFill/>
        </p:spPr>
      </p:pic>
      <p:pic>
        <p:nvPicPr>
          <p:cNvPr id="22532" name="Picture 4" descr="https://drscdn.500px.org/photo/79591383/m%3D2048/f829a4d163924dbbd5a8c58074b728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5214950"/>
            <a:ext cx="2786082" cy="1500198"/>
          </a:xfrm>
          <a:prstGeom prst="rect">
            <a:avLst/>
          </a:prstGeom>
          <a:noFill/>
        </p:spPr>
      </p:pic>
      <p:pic>
        <p:nvPicPr>
          <p:cNvPr id="22534" name="Picture 6" descr="http://img.mota.ru/upload/wallpapers/2014/11/05/19/05/41795/336-2560x10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5214950"/>
            <a:ext cx="3786214" cy="1500198"/>
          </a:xfrm>
          <a:prstGeom prst="rect">
            <a:avLst/>
          </a:prstGeom>
          <a:noFill/>
        </p:spPr>
      </p:pic>
      <p:pic>
        <p:nvPicPr>
          <p:cNvPr id="22536" name="Picture 8" descr="http://2.bp.blogspot.com/-kHn_SwoDJ00/VPc-JmMH5XI/AAAAAAAAKm0/uy6SSUQpn2A/s1600/hyrax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214290"/>
            <a:ext cx="2071702" cy="2381160"/>
          </a:xfrm>
          <a:prstGeom prst="rect">
            <a:avLst/>
          </a:prstGeom>
          <a:noFill/>
        </p:spPr>
      </p:pic>
      <p:pic>
        <p:nvPicPr>
          <p:cNvPr id="22540" name="Picture 12" descr="http://xn--nhppro-c3a1761d0fa.vn/images/cam-nhan-su-hanh-phuc-cua-the-gioi-dong-vat19-1024x768-141386282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2571744"/>
            <a:ext cx="2071702" cy="266441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00034" y="642918"/>
            <a:ext cx="6000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Перш ніж розглядати цю тему, треба визначити що ж таке стрес.</a:t>
            </a:r>
            <a:endParaRPr lang="uk-UA" i="1" dirty="0" smtClean="0"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uk-UA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Стрес (напруга)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1643050"/>
            <a:ext cx="578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uk-UA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1670" y="121442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– це вироблена в процесі еволюції неспецифічна реакція організму, спрямована на формування підвищеної резистентності і адаптацію у відповідь на мінливі умови і несприятливі впливи зовнішнього середовища.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3071810"/>
            <a:ext cx="6143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/>
              <a:t>Найбільш значущі для тварин стрес-фактори: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357187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малорухливість;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неправильне годування;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перевезення в транспорті;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шум;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погіршення екології.</a:t>
            </a:r>
            <a:endParaRPr lang="uk-UA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28794" y="857232"/>
            <a:ext cx="3528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Що робить стрес з організмом?</a:t>
            </a:r>
            <a:endParaRPr lang="ru-RU" b="1" i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57290" y="128586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Напружений стан організму і психіки: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виснажує імунну систему;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відкриває ворота перед атаками інфекцій;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провокує «запуск» смертельних хвороб;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провокує емоційні розлади( депресія, тривожність, хронічне порушення).</a:t>
            </a:r>
            <a:endParaRPr lang="uk-UA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8" grpId="1"/>
      <p:bldP spid="9" grpId="0"/>
      <p:bldP spid="10" grpId="0"/>
      <p:bldP spid="10" grpId="1"/>
      <p:bldP spid="11" grpId="0"/>
      <p:bldP spid="11" grpId="1"/>
      <p:bldP spid="12" grpId="0"/>
      <p:bldP spid="12" grpId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57158" y="285728"/>
            <a:ext cx="850112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Що ж відбувається в організмі при стресі? </a:t>
            </a:r>
            <a:endParaRPr lang="uk-UA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Нервові </a:t>
            </a:r>
            <a:r>
              <a:rPr lang="uk-UA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закінчення (рецептори) прийняли сигнал і передали його в гіпоталамус - орган, що володіє функціями нервової системи та ендокринної залози. Гіпоталамус виділяє особливу речовину - </a:t>
            </a:r>
            <a:r>
              <a:rPr lang="uk-UA" sz="16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кортикотропний</a:t>
            </a:r>
            <a:r>
              <a:rPr lang="uk-UA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рилізинг</a:t>
            </a:r>
            <a:r>
              <a:rPr lang="uk-UA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(від англ. - Пускач) - фактор (КРФ), який з кров'ю надходить в гіпофіз, який є "Генштабом" ендокринної системи. Саме КРФ "дає" команду гіпофізу до посиленого викиду в кров адренокортикотропного гормону (АКТГ). Останній надходить в надниркові залози, які посилено продукують кортикостероїди (кора надниркових залоз) і </a:t>
            </a:r>
            <a:r>
              <a:rPr lang="uk-UA" sz="16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катехоламіни</a:t>
            </a:r>
            <a:r>
              <a:rPr lang="uk-UA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- </a:t>
            </a:r>
            <a:r>
              <a:rPr lang="uk-UA" sz="16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дофамін</a:t>
            </a:r>
            <a:r>
              <a:rPr lang="uk-UA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16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норадреналін</a:t>
            </a:r>
            <a:r>
              <a:rPr lang="uk-UA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і адреналін (мозковий шар надниркових залоз). Крім того, всі </a:t>
            </a:r>
            <a:r>
              <a:rPr lang="uk-UA" sz="16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дофамінові</a:t>
            </a:r>
            <a:r>
              <a:rPr lang="uk-UA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рецептори нервової системи виділяють підвищену кількість попередників адреналіну.</a:t>
            </a:r>
          </a:p>
        </p:txBody>
      </p:sp>
      <p:pic>
        <p:nvPicPr>
          <p:cNvPr id="15362" name="Picture 2" descr="http://konspekta.net/medlecbazaimg/3040345028990.files/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786322"/>
            <a:ext cx="1296664" cy="1684371"/>
          </a:xfrm>
          <a:prstGeom prst="rect">
            <a:avLst/>
          </a:prstGeom>
          <a:noFill/>
        </p:spPr>
      </p:pic>
      <p:pic>
        <p:nvPicPr>
          <p:cNvPr id="15364" name="Picture 4" descr="http://recticelflexiblefoams.com/_img/landingspagina/industrial-acoustics/industrial-acous2-soundwav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286124"/>
            <a:ext cx="1714470" cy="1071570"/>
          </a:xfrm>
          <a:prstGeom prst="rect">
            <a:avLst/>
          </a:prstGeom>
          <a:noFill/>
        </p:spPr>
      </p:pic>
      <p:pic>
        <p:nvPicPr>
          <p:cNvPr id="15366" name="Picture 6" descr="http://xn--d1ababeji4aplhbqk6k.xn--p1ai/01_sashko/200/03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6" y="5072074"/>
            <a:ext cx="1900760" cy="1428760"/>
          </a:xfrm>
          <a:prstGeom prst="rect">
            <a:avLst/>
          </a:prstGeom>
          <a:noFill/>
        </p:spPr>
      </p:pic>
      <p:pic>
        <p:nvPicPr>
          <p:cNvPr id="15368" name="Picture 8" descr="http://promedicinu.ru/uploads/article/image/56cd9dbd21f4e57d1f00034c/Arginine_vasopressin3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3071810"/>
            <a:ext cx="2082344" cy="1571580"/>
          </a:xfrm>
          <a:prstGeom prst="rect">
            <a:avLst/>
          </a:prstGeom>
          <a:noFill/>
        </p:spPr>
      </p:pic>
      <p:pic>
        <p:nvPicPr>
          <p:cNvPr id="15370" name="Picture 10" descr="http://i.enc-dic.com/dic/colier/images/7403_002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3286124"/>
            <a:ext cx="2235645" cy="1143008"/>
          </a:xfrm>
          <a:prstGeom prst="rect">
            <a:avLst/>
          </a:prstGeom>
          <a:noFill/>
        </p:spPr>
      </p:pic>
      <p:pic>
        <p:nvPicPr>
          <p:cNvPr id="15372" name="Picture 12" descr="http://dooktor.pl/wp-content/uploads/2013/04/8W67w29G2I01nu0mEv3ap9NkFw0vN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29190" y="4857760"/>
            <a:ext cx="1476369" cy="1458291"/>
          </a:xfrm>
          <a:prstGeom prst="rect">
            <a:avLst/>
          </a:prstGeom>
          <a:noFill/>
        </p:spPr>
      </p:pic>
      <p:pic>
        <p:nvPicPr>
          <p:cNvPr id="15374" name="Picture 14" descr="http://4.bp.blogspot.com/-R4KfQrTWmT0/U-3jvom0ZbI/AAAAAAAAAZc/DzotV-O3Dok/s1600/Kidneys%2Bwww.worldhealthinfo.net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768" y="4929198"/>
            <a:ext cx="1643433" cy="1428760"/>
          </a:xfrm>
          <a:prstGeom prst="rect">
            <a:avLst/>
          </a:prstGeom>
          <a:noFill/>
        </p:spPr>
      </p:pic>
      <p:cxnSp>
        <p:nvCxnSpPr>
          <p:cNvPr id="12" name="Прямая со стрелкой 11"/>
          <p:cNvCxnSpPr/>
          <p:nvPr/>
        </p:nvCxnSpPr>
        <p:spPr>
          <a:xfrm rot="16200000" flipH="1">
            <a:off x="892954" y="4750593"/>
            <a:ext cx="642942" cy="2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1785918" y="5786454"/>
            <a:ext cx="571523" cy="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V="1">
            <a:off x="3071801" y="4786323"/>
            <a:ext cx="571507" cy="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4429124" y="3786190"/>
            <a:ext cx="571523" cy="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5393548" y="4750593"/>
            <a:ext cx="642942" cy="2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286512" y="5715016"/>
            <a:ext cx="571523" cy="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V="1">
            <a:off x="7715271" y="4572009"/>
            <a:ext cx="571507" cy="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785787" y="4071942"/>
            <a:ext cx="785818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сигнал</a:t>
            </a:r>
            <a:endParaRPr lang="ru-RU" sz="12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58" y="6286520"/>
            <a:ext cx="1487908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Нервові закінчення </a:t>
            </a:r>
            <a:endParaRPr lang="ru-RU" sz="12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714612" y="6286520"/>
            <a:ext cx="956287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гіпоталамус</a:t>
            </a:r>
            <a:endParaRPr lang="ru-RU" sz="12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500298" y="4071942"/>
            <a:ext cx="189115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2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кортикотропний</a:t>
            </a:r>
            <a:r>
              <a:rPr lang="uk-UA" sz="1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2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рилізинг</a:t>
            </a:r>
            <a:r>
              <a:rPr lang="uk-UA" sz="1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2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429256" y="4000504"/>
            <a:ext cx="63190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гіпофіз</a:t>
            </a:r>
            <a:endParaRPr lang="ru-RU" sz="12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429256" y="6215082"/>
            <a:ext cx="49693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АКТГ</a:t>
            </a:r>
            <a:endParaRPr lang="ru-RU" sz="12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7215206" y="6215082"/>
            <a:ext cx="1416798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надниркові залози</a:t>
            </a:r>
            <a:endParaRPr lang="ru-RU" sz="12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358082" y="3929066"/>
            <a:ext cx="13315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кортикостероїди</a:t>
            </a: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15376" name="Picture 16" descr="http://www.focus.it/site_stored/imgs/0003/036/cortisone.630x360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3143248"/>
            <a:ext cx="1698337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928662" y="571480"/>
            <a:ext cx="75009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А чи можна кваліфікувати тварин за сприйнятливістю до стресу</a:t>
            </a: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Вчені прийшли до висновку, що за сприйнятливості до стресу тварини розташовуються в наступному порядку</a:t>
            </a: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lang="uk-UA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3714752"/>
            <a:ext cx="1500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хутрові звірі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43372" y="3714752"/>
            <a:ext cx="10001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птахи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15206" y="3714752"/>
            <a:ext cx="785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свині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388" y="6215082"/>
            <a:ext cx="2279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велика рогата худоба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6215082"/>
            <a:ext cx="586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коні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643174" y="6215082"/>
            <a:ext cx="87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собаки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6215082"/>
            <a:ext cx="745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кішки</a:t>
            </a:r>
            <a:endParaRPr lang="ru-RU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2857488" y="3786190"/>
            <a:ext cx="85725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572132" y="3786190"/>
            <a:ext cx="85725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7322363" y="4250537"/>
            <a:ext cx="64294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0800000">
            <a:off x="5572132" y="6286520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0800000">
            <a:off x="3786182" y="6286520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1643042" y="6286520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2" name="Picture 4" descr="http://gtn.lokos.net/mdou/files/mdou46/%D1%81%D0%BD%D0%B5%D0%B3%D0%B8%D1%80%D0%B5%D0%B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143116"/>
            <a:ext cx="2857500" cy="1590675"/>
          </a:xfrm>
          <a:prstGeom prst="rect">
            <a:avLst/>
          </a:prstGeom>
          <a:noFill/>
        </p:spPr>
      </p:pic>
      <p:pic>
        <p:nvPicPr>
          <p:cNvPr id="12294" name="Picture 6" descr="http://winx-games.ru/imaginator/1/4e5fd4d0d2102_volp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5EFEF"/>
              </a:clrFrom>
              <a:clrTo>
                <a:srgbClr val="F5EF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071678"/>
            <a:ext cx="2427505" cy="1500198"/>
          </a:xfrm>
          <a:prstGeom prst="rect">
            <a:avLst/>
          </a:prstGeom>
          <a:noFill/>
        </p:spPr>
      </p:pic>
      <p:pic>
        <p:nvPicPr>
          <p:cNvPr id="12296" name="Picture 8" descr="http://www.fortuneresourcecentre.com/wp-content/uploads/2015/02/chines-zodiac-pig-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1748492"/>
            <a:ext cx="2571768" cy="1897965"/>
          </a:xfrm>
          <a:prstGeom prst="rect">
            <a:avLst/>
          </a:prstGeom>
          <a:noFill/>
        </p:spPr>
      </p:pic>
      <p:pic>
        <p:nvPicPr>
          <p:cNvPr id="12298" name="Picture 10" descr="http://www.prisnilos.su/kcfinder/upload/image/123456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9FFFF"/>
              </a:clrFrom>
              <a:clrTo>
                <a:srgbClr val="F9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8902" y="4500570"/>
            <a:ext cx="2565098" cy="1785950"/>
          </a:xfrm>
          <a:prstGeom prst="rect">
            <a:avLst/>
          </a:prstGeom>
          <a:noFill/>
        </p:spPr>
      </p:pic>
      <p:pic>
        <p:nvPicPr>
          <p:cNvPr id="12300" name="Picture 12" descr="http://s1.1zoom.me/big7/560/Horses_Two_376584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4714884"/>
            <a:ext cx="2422857" cy="1529429"/>
          </a:xfrm>
          <a:prstGeom prst="rect">
            <a:avLst/>
          </a:prstGeom>
          <a:noFill/>
        </p:spPr>
      </p:pic>
      <p:pic>
        <p:nvPicPr>
          <p:cNvPr id="12302" name="Picture 14" descr="http://fotosobaki.narod.ru/images/ris/3004fotosobaki.narod.ru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4714884"/>
            <a:ext cx="2000263" cy="1500198"/>
          </a:xfrm>
          <a:prstGeom prst="rect">
            <a:avLst/>
          </a:prstGeom>
          <a:noFill/>
        </p:spPr>
      </p:pic>
      <p:pic>
        <p:nvPicPr>
          <p:cNvPr id="12304" name="Picture 16" descr="http://s1.1zoom.me/big7/516/Cats_408529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4786322"/>
            <a:ext cx="1754995" cy="1228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1"/>
      <p:bldP spid="8" grpId="0"/>
      <p:bldP spid="9" grpId="0"/>
      <p:bldP spid="10" grpId="0"/>
      <p:bldP spid="11" grpId="0" animBg="1"/>
      <p:bldP spid="12" grpId="1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928662" y="500042"/>
            <a:ext cx="728664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Коли саме виникає стрес та що при цьому спостерігається?</a:t>
            </a:r>
            <a:endParaRPr lang="ru-RU" i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Стрес </a:t>
            </a:r>
            <a:r>
              <a:rPr lang="uk-UA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виникає незалежно від пори року, але легше при жаркій сухій або холодної сирої погоди, при тривало порушених умовах утримання та годівлі</a:t>
            </a: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29190" y="1643050"/>
            <a:ext cx="378621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зменшення витрати часу на відпочинок з комфортом;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температура тіла підвищується до верхніх фізіологічних меж, а іноді виникає синдром «транспортної» лихоманки;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апетит погіршується;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маса тіла різко зменшується, іноді на 10%.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1643050"/>
            <a:ext cx="35719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занепокоєння тварин;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зміна поведінкового стереотипу з превалюванням підвищеної рухливості;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прискорення прийому корму невеликими порціями;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агресивність;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785794"/>
            <a:ext cx="2871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При цьому спостерігається:</a:t>
            </a:r>
            <a:endParaRPr lang="ru-RU" dirty="0"/>
          </a:p>
        </p:txBody>
      </p:sp>
      <p:pic>
        <p:nvPicPr>
          <p:cNvPr id="10242" name="Picture 2" descr="http://www.travelnews.am/wp-content/uploads/2015/07/869image_ugatokuty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142984"/>
            <a:ext cx="2628918" cy="1643074"/>
          </a:xfrm>
          <a:prstGeom prst="rect">
            <a:avLst/>
          </a:prstGeom>
          <a:noFill/>
        </p:spPr>
      </p:pic>
      <p:pic>
        <p:nvPicPr>
          <p:cNvPr id="10244" name="Picture 4" descr="http://ex.by/uploads/posts/2012-01/1327620645_neoszhidanye-kadry146.jpg"/>
          <p:cNvPicPr>
            <a:picLocks noChangeAspect="1" noChangeArrowheads="1"/>
          </p:cNvPicPr>
          <p:nvPr/>
        </p:nvPicPr>
        <p:blipFill>
          <a:blip r:embed="rId3"/>
          <a:srcRect t="6977" r="3876"/>
          <a:stretch>
            <a:fillRect/>
          </a:stretch>
        </p:blipFill>
        <p:spPr bwMode="auto">
          <a:xfrm>
            <a:off x="5357818" y="1571612"/>
            <a:ext cx="2214578" cy="2857520"/>
          </a:xfrm>
          <a:prstGeom prst="rect">
            <a:avLst/>
          </a:prstGeom>
          <a:noFill/>
        </p:spPr>
      </p:pic>
      <p:pic>
        <p:nvPicPr>
          <p:cNvPr id="10246" name="Picture 6" descr="http://myheimtiernews.com/wp-content/uploads/2013/11/Hund1920_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429000"/>
            <a:ext cx="2704225" cy="1800000"/>
          </a:xfrm>
          <a:prstGeom prst="rect">
            <a:avLst/>
          </a:prstGeom>
          <a:noFill/>
        </p:spPr>
      </p:pic>
      <p:pic>
        <p:nvPicPr>
          <p:cNvPr id="10248" name="Picture 8" descr="http://www.theenglishlanguage.org/wp-content/uploads/2015/08/shutterstock_158830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3857628"/>
            <a:ext cx="2706952" cy="1800000"/>
          </a:xfrm>
          <a:prstGeom prst="rect">
            <a:avLst/>
          </a:prstGeom>
          <a:noFill/>
        </p:spPr>
      </p:pic>
      <p:pic>
        <p:nvPicPr>
          <p:cNvPr id="10250" name="Picture 10" descr="http://mtdata.ru/u24/photoB4DF/20551296405-0/origina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1643050"/>
            <a:ext cx="2988550" cy="2000264"/>
          </a:xfrm>
          <a:prstGeom prst="rect">
            <a:avLst/>
          </a:prstGeom>
          <a:noFill/>
        </p:spPr>
      </p:pic>
      <p:pic>
        <p:nvPicPr>
          <p:cNvPr id="10252" name="Picture 12" descr="http://www.rshn-khv-eao.ru/images/news/dzhek-rassel-terer-sobaka-598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2357430"/>
            <a:ext cx="3200000" cy="1800000"/>
          </a:xfrm>
          <a:prstGeom prst="rect">
            <a:avLst/>
          </a:prstGeom>
          <a:noFill/>
        </p:spPr>
      </p:pic>
      <p:pic>
        <p:nvPicPr>
          <p:cNvPr id="10254" name="Picture 14" descr="http://s3.amazonaws.com/media.wbur.org/wordpress/12/files/2011/06/0601_dog-500x36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28662" y="3071810"/>
            <a:ext cx="2877363" cy="2071702"/>
          </a:xfrm>
          <a:prstGeom prst="rect">
            <a:avLst/>
          </a:prstGeom>
          <a:noFill/>
        </p:spPr>
      </p:pic>
      <p:pic>
        <p:nvPicPr>
          <p:cNvPr id="10256" name="Picture 16" descr="http://coscosthescoop.wpengine.netdna-cdn.com/wp-content/uploads/2011/02/doggie_blaine_side_view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00100" y="3929066"/>
            <a:ext cx="3145515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6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 uiExpand="1" build="allAtOnce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928802"/>
            <a:ext cx="3209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800" dirty="0" smtClean="0"/>
              <a:t> </a:t>
            </a:r>
          </a:p>
        </p:txBody>
      </p:sp>
      <p:pic>
        <p:nvPicPr>
          <p:cNvPr id="63494" name="Picture 6" descr="http://cherkasy-city.com/sites/default/files/images/breed/156995/gallery-1569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5058000"/>
            <a:ext cx="2857520" cy="1800000"/>
          </a:xfrm>
          <a:prstGeom prst="rect">
            <a:avLst/>
          </a:prstGeom>
          <a:noFill/>
        </p:spPr>
      </p:pic>
      <p:pic>
        <p:nvPicPr>
          <p:cNvPr id="63498" name="Picture 10" descr="http://www.nastol.com.ua/pic/201407/2560x1440/nastol.com.ua-1032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3500438"/>
            <a:ext cx="2857520" cy="1585686"/>
          </a:xfrm>
          <a:prstGeom prst="rect">
            <a:avLst/>
          </a:prstGeom>
          <a:noFill/>
        </p:spPr>
      </p:pic>
      <p:pic>
        <p:nvPicPr>
          <p:cNvPr id="63500" name="Picture 12" descr="http://anub.ru/uploads/10.2009/what_s_up_by_drezdany_stock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286116" cy="1857364"/>
          </a:xfrm>
          <a:prstGeom prst="rect">
            <a:avLst/>
          </a:prstGeom>
          <a:noFill/>
        </p:spPr>
      </p:pic>
      <p:pic>
        <p:nvPicPr>
          <p:cNvPr id="63504" name="Picture 16" descr="http://wallpapers1.hellowallpaper.com/animal_terriers-labrador-widescreen_12-2560x16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072074"/>
            <a:ext cx="2928926" cy="1785926"/>
          </a:xfrm>
          <a:prstGeom prst="rect">
            <a:avLst/>
          </a:prstGeom>
          <a:noFill/>
        </p:spPr>
      </p:pic>
      <p:pic>
        <p:nvPicPr>
          <p:cNvPr id="63508" name="Picture 20" descr="http://liberallifestyles.com/wp-content/uploads/2013/08/puppies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44000" y="3500438"/>
            <a:ext cx="2400000" cy="1585686"/>
          </a:xfrm>
          <a:prstGeom prst="rect">
            <a:avLst/>
          </a:prstGeom>
          <a:noFill/>
        </p:spPr>
      </p:pic>
      <p:pic>
        <p:nvPicPr>
          <p:cNvPr id="63512" name="Picture 24" descr="http://www.wall321.com/download/view?resolution=2560x1440&amp;file=MTkyMHgxMDgwLzIwMTUwNjA4LzU1NzU1ODQ1NGViY2EuanBn&amp;name=YW5pbWFsc19kb2dz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86446" y="5058000"/>
            <a:ext cx="3357554" cy="1800000"/>
          </a:xfrm>
          <a:prstGeom prst="rect">
            <a:avLst/>
          </a:prstGeom>
          <a:noFill/>
        </p:spPr>
      </p:pic>
      <p:pic>
        <p:nvPicPr>
          <p:cNvPr id="63514" name="Picture 26" descr="http://www.wallpapercats.com/wp-content/uploads/2014/08/Mother-cat-and-kitten-wallpaper-640x960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1857364"/>
            <a:ext cx="2143140" cy="3214710"/>
          </a:xfrm>
          <a:prstGeom prst="rect">
            <a:avLst/>
          </a:prstGeom>
          <a:noFill/>
        </p:spPr>
      </p:pic>
      <p:pic>
        <p:nvPicPr>
          <p:cNvPr id="63516" name="Picture 28" descr="http://cdn14.picsart.com/48276499014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75482" y="0"/>
            <a:ext cx="1968517" cy="3500438"/>
          </a:xfrm>
          <a:prstGeom prst="rect">
            <a:avLst/>
          </a:prstGeom>
          <a:noFill/>
        </p:spPr>
      </p:pic>
      <p:pic>
        <p:nvPicPr>
          <p:cNvPr id="63518" name="Picture 30" descr="http://d2fab04skj7pig.cloudfront.net/efefc0ddff904ead093702198731424f9f6d7247_1427835749176-large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43108" y="1857364"/>
            <a:ext cx="1714486" cy="1714487"/>
          </a:xfrm>
          <a:prstGeom prst="rect">
            <a:avLst/>
          </a:prstGeom>
          <a:noFill/>
        </p:spPr>
      </p:pic>
      <p:pic>
        <p:nvPicPr>
          <p:cNvPr id="63520" name="Picture 32" descr="http://img.hqhdwalls.com/uploads/wallpaper/files/win/winter-dog-snowflakes-wallpaper-1024x1024-53d07729c1a8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0628" y="3500438"/>
            <a:ext cx="1800000" cy="1585686"/>
          </a:xfrm>
          <a:prstGeom prst="rect">
            <a:avLst/>
          </a:prstGeom>
          <a:noFill/>
        </p:spPr>
      </p:pic>
      <p:pic>
        <p:nvPicPr>
          <p:cNvPr id="63524" name="Picture 36" descr="http://wallpaperscraft.ru/image/53380/2048x204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57818" y="1714488"/>
            <a:ext cx="1857388" cy="1800000"/>
          </a:xfrm>
          <a:prstGeom prst="rect">
            <a:avLst/>
          </a:prstGeom>
          <a:noFill/>
        </p:spPr>
      </p:pic>
      <p:pic>
        <p:nvPicPr>
          <p:cNvPr id="63526" name="Picture 38" descr="http://papers.co/wallpaper/papers.co-mj54-black-cat-roar-animal-cute-8-wallpaper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86182" y="1714488"/>
            <a:ext cx="1800000" cy="1800000"/>
          </a:xfrm>
          <a:prstGeom prst="rect">
            <a:avLst/>
          </a:prstGeom>
          <a:noFill/>
        </p:spPr>
      </p:pic>
      <p:pic>
        <p:nvPicPr>
          <p:cNvPr id="63522" name="Picture 34" descr="http://wallpaperscraft.ru/image/siamskij_kot_vzglyad_goluboglazyj_pyatnistyj_96602_2048x2048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286116" y="0"/>
            <a:ext cx="1857364" cy="1857364"/>
          </a:xfrm>
          <a:prstGeom prst="rect">
            <a:avLst/>
          </a:prstGeom>
          <a:noFill/>
        </p:spPr>
      </p:pic>
      <p:pic>
        <p:nvPicPr>
          <p:cNvPr id="63528" name="Picture 40" descr="http://thebullybreeds.com/wp-content/uploads/2014/01/3.Doberman-Pinscher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143504" y="0"/>
            <a:ext cx="2071702" cy="1857364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3714744" y="857232"/>
            <a:ext cx="518462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800" b="1" i="1" u="sng" dirty="0" smtClean="0"/>
              <a:t>Кішки та собаки</a:t>
            </a:r>
            <a:endParaRPr lang="ru-RU" sz="4800" b="1" i="1" u="sng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5720" y="2071678"/>
            <a:ext cx="4572000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Прояви стресу у собак можуть бути найрізноманітніші. Наприклад, в фізичному стані тварини: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собака може майже миттєво покриватися лупою;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спостерігається часте чухання;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пронос;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блювота;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поганий запах з пащі і від тіла без ознак будь-яких хвороб.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" descr="https://im3-tub-ua.yandex.net/i?id=31706c93793de8d635f29bde82aba970&amp;n=33&amp;h=215&amp;w=38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3857628"/>
            <a:ext cx="4710120" cy="2650985"/>
          </a:xfrm>
          <a:prstGeom prst="rect">
            <a:avLst/>
          </a:prstGeom>
          <a:noFill/>
        </p:spPr>
      </p:pic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714348" y="285728"/>
            <a:ext cx="8126648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Часто зустрічаються такі причини: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загроза, що виходить з боку господарів або інших тварин;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різкі зміни умов проживання (такий можна вважати і перевезення тварини);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відсутність можливості сховатися, побути в спокої;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незнайомі місця, шуми, запахи;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дефіцит спілкування;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малорухливий спосіб життя;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різка зміна харчування.</a:t>
            </a: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2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2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2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2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2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2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22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22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22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22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22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22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22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22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3" descr="http://wolcha.ru/uploads/posts/2015-03/1427377205_zux5uoe69og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2" y="2643182"/>
            <a:ext cx="6072230" cy="4040630"/>
          </a:xfrm>
          <a:prstGeom prst="rect">
            <a:avLst/>
          </a:prstGeom>
          <a:noFill/>
        </p:spPr>
      </p:pic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642910" y="285728"/>
            <a:ext cx="81439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Що робити: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uk-UA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у тварини обов'язково має бути своє місце в людській оселі;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     прагніть бути постійним у своїй поведінці. Пам'ятайте, що поведінка, яка з точки зору тварини є незвичною і незрозумілою, може його "напружувати" і нервувати;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навіть якщо вкрай зайняті, то знаходите час для спілкування з вихованцем, грайте з ним, давайте можливість побігати, розім'ятися;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перехід з одного корму на інший проводьте поступово.</a:t>
            </a: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34" name="Picture 22" descr="http://wallpaperscraft.ru/image/surikaty_gryaz_pesok_72265_2048x20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5058000"/>
            <a:ext cx="1800000" cy="1800000"/>
          </a:xfrm>
          <a:prstGeom prst="rect">
            <a:avLst/>
          </a:prstGeom>
          <a:noFill/>
        </p:spPr>
      </p:pic>
      <p:pic>
        <p:nvPicPr>
          <p:cNvPr id="64514" name="Picture 2" descr="http://tapety.tja.pl/obrazki/tja_normalne/1524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00000" cy="1800000"/>
          </a:xfrm>
          <a:prstGeom prst="rect">
            <a:avLst/>
          </a:prstGeom>
          <a:noFill/>
        </p:spPr>
      </p:pic>
      <p:pic>
        <p:nvPicPr>
          <p:cNvPr id="64516" name="Picture 4" descr="http://z-walls.ru/mo/4/burunduk_chipmunk_scheki_zapasy_trava_3000x2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3571876"/>
            <a:ext cx="2285984" cy="1514248"/>
          </a:xfrm>
          <a:prstGeom prst="rect">
            <a:avLst/>
          </a:prstGeom>
          <a:noFill/>
        </p:spPr>
      </p:pic>
      <p:pic>
        <p:nvPicPr>
          <p:cNvPr id="64520" name="Picture 8" descr="http://hq-oboi.ru/photo/vzroslaya_belka_1600x12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5058000"/>
            <a:ext cx="2400000" cy="1800000"/>
          </a:xfrm>
          <a:prstGeom prst="rect">
            <a:avLst/>
          </a:prstGeom>
          <a:noFill/>
        </p:spPr>
      </p:pic>
      <p:pic>
        <p:nvPicPr>
          <p:cNvPr id="64522" name="Picture 10" descr="http://www.stranz.ru/images/stories/Mlekopit/Gryzun/Polevkov/Ryzaj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1934" y="3571876"/>
            <a:ext cx="2812499" cy="1585686"/>
          </a:xfrm>
          <a:prstGeom prst="rect">
            <a:avLst/>
          </a:prstGeom>
          <a:noFill/>
        </p:spPr>
      </p:pic>
      <p:pic>
        <p:nvPicPr>
          <p:cNvPr id="64524" name="Picture 12" descr="http://cdni.wired.co.uk/1920x1280/s_v/shutterstock_9202303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000" y="5058000"/>
            <a:ext cx="2700000" cy="1800000"/>
          </a:xfrm>
          <a:prstGeom prst="rect">
            <a:avLst/>
          </a:prstGeom>
          <a:noFill/>
        </p:spPr>
      </p:pic>
      <p:pic>
        <p:nvPicPr>
          <p:cNvPr id="64526" name="Picture 14" descr="http://img-fotki.yandex.ru/get/6200/109064684.16f/0_92cf5_f7094fcf_XX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536550"/>
            <a:ext cx="2357422" cy="3321450"/>
          </a:xfrm>
          <a:prstGeom prst="rect">
            <a:avLst/>
          </a:prstGeom>
          <a:noFill/>
        </p:spPr>
      </p:pic>
      <p:pic>
        <p:nvPicPr>
          <p:cNvPr id="64528" name="Picture 16" descr="http://lols.ru/uploads/posts/2014-10/1412532222_funny_animals_01604_008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429388" y="0"/>
            <a:ext cx="2714612" cy="3571876"/>
          </a:xfrm>
          <a:prstGeom prst="rect">
            <a:avLst/>
          </a:prstGeom>
          <a:noFill/>
        </p:spPr>
      </p:pic>
      <p:pic>
        <p:nvPicPr>
          <p:cNvPr id="64530" name="Picture 18" descr="http://static.thefrisky.com/uploads/2015/10/hog-nose-rat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29058" y="0"/>
            <a:ext cx="2500330" cy="1857364"/>
          </a:xfrm>
          <a:prstGeom prst="rect">
            <a:avLst/>
          </a:prstGeom>
          <a:noFill/>
        </p:spPr>
      </p:pic>
      <p:pic>
        <p:nvPicPr>
          <p:cNvPr id="64532" name="Picture 20" descr="http://resim.frmez.org/dag-sicani-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1785926"/>
            <a:ext cx="3200000" cy="1800000"/>
          </a:xfrm>
          <a:prstGeom prst="rect">
            <a:avLst/>
          </a:prstGeom>
          <a:noFill/>
        </p:spPr>
      </p:pic>
      <p:pic>
        <p:nvPicPr>
          <p:cNvPr id="64536" name="Picture 24" descr="http://images3.kurir-info.rs/slika-900x608/pacov-britanija-premijer-dauning-strit-1328585176-67454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57422" y="3571876"/>
            <a:ext cx="1714512" cy="1500198"/>
          </a:xfrm>
          <a:prstGeom prst="rect">
            <a:avLst/>
          </a:prstGeom>
          <a:noFill/>
        </p:spPr>
      </p:pic>
      <p:pic>
        <p:nvPicPr>
          <p:cNvPr id="64538" name="Picture 26" descr="http://img.pixs.ru/storage/0/6/9/waposru427_8963838_1001069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143108" y="0"/>
            <a:ext cx="1846977" cy="1785925"/>
          </a:xfrm>
          <a:prstGeom prst="rect">
            <a:avLst/>
          </a:prstGeom>
          <a:noFill/>
        </p:spPr>
      </p:pic>
      <p:pic>
        <p:nvPicPr>
          <p:cNvPr id="64518" name="Picture 6" descr="http://goodnewsanimal.ru/_nw/32/85431387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214678" y="1785926"/>
            <a:ext cx="3214710" cy="18000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572132" y="214290"/>
            <a:ext cx="26497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800" b="1" i="1" u="sng" dirty="0" smtClean="0"/>
              <a:t>Гризуни</a:t>
            </a:r>
            <a:endParaRPr lang="ru-RU" sz="4800" b="1" i="1" u="sng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42910" y="1000108"/>
            <a:ext cx="45720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Часто зустрічаються такі причини: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клітка в жвавому місці квартири;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немає укриття в клітці;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невідповідний розмір клітки (як занадто маленька, так і надмірно простора);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будь-яке транспортування;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кілька самців в одній клітці;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представники різних видів (наприклад, хом'яки і свинки) живуть в одній клітці;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присутність в будинку хижаків - собаки або кішки;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гучні і незвичні звуки.</a:t>
            </a: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3" descr="http://voronezh.tarakanam.net/images/mous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4297571"/>
            <a:ext cx="4329679" cy="2560429"/>
          </a:xfrm>
          <a:prstGeom prst="rect">
            <a:avLst/>
          </a:prstGeom>
          <a:noFill/>
        </p:spPr>
      </p:pic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500034" y="214290"/>
            <a:ext cx="81439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Що робити:</a:t>
            </a:r>
          </a:p>
          <a:p>
            <a:pPr marR="0" lvl="0" indent="0"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R="0" lvl="0" indent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</a:t>
            </a: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купуйте клітку такого розміру, щоб там містився і будиночок-притулок і залишалося місце для руху. Хом'яку місця потрібно менше, адже він ще може вправлятися на спеціальному колесі. А ось більшій морській свинці або щуру обов'язково потрібно хоч трохи площі, щоб "розім'яти лапи";</a:t>
            </a:r>
          </a:p>
          <a:p>
            <a:pPr marR="0" lvl="0" indent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R="0" lvl="0" indent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при транспортування гризунів використовуйте клітини малого розміру і бажано затінені, щоб тварина поменше бачило навколишній світ. Але тканину якої ви накрили клітку, не повинна заважати вентиляції. Інакше тварина може </a:t>
            </a:r>
            <a:r>
              <a:rPr lang="uk-UA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перегрітися</a:t>
            </a: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або задихнутися;</a:t>
            </a:r>
          </a:p>
          <a:p>
            <a:pPr marR="0" lvl="0" indent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R="0" lvl="0" indent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скільки б не говорили, що тварини можуть подружитися, але вид хижака завжди буде лякати гризуна. Тому якщо у вас є кішка або собака, то не заводьте гризуна або забезпечте такі умови, коли вони не будуть контактувати один з одним.</a:t>
            </a: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6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6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6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6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deswal.ru/animals/1600-1200/000003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00000" cy="1514224"/>
          </a:xfrm>
          <a:prstGeom prst="rect">
            <a:avLst/>
          </a:prstGeom>
          <a:noFill/>
        </p:spPr>
      </p:pic>
      <p:pic>
        <p:nvPicPr>
          <p:cNvPr id="66564" name="Picture 4" descr="http://www.allfreewalls.com/d/1195-2/blue-and-black-tanager-4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00174"/>
            <a:ext cx="2400000" cy="1800000"/>
          </a:xfrm>
          <a:prstGeom prst="rect">
            <a:avLst/>
          </a:prstGeom>
          <a:noFill/>
        </p:spPr>
      </p:pic>
      <p:pic>
        <p:nvPicPr>
          <p:cNvPr id="66566" name="Picture 6" descr="http://www.zoo-ekzo.ru/sites/default/files/styles/large/public/buceros_hydrocorax.jpg?itok=KSglf3G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0"/>
            <a:ext cx="2214546" cy="1571612"/>
          </a:xfrm>
          <a:prstGeom prst="rect">
            <a:avLst/>
          </a:prstGeom>
          <a:noFill/>
        </p:spPr>
      </p:pic>
      <p:pic>
        <p:nvPicPr>
          <p:cNvPr id="66568" name="Picture 8" descr="http://farm9.staticflickr.com/8160/7458804772_a22f5b42fb_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1500174"/>
            <a:ext cx="2400000" cy="1800000"/>
          </a:xfrm>
          <a:prstGeom prst="rect">
            <a:avLst/>
          </a:prstGeom>
          <a:noFill/>
        </p:spPr>
      </p:pic>
      <p:pic>
        <p:nvPicPr>
          <p:cNvPr id="66570" name="Picture 10" descr="http://img-fotki.yandex.ru/get/3309/max-is.19/0_20094_13b9309b_-2-ori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5058000"/>
            <a:ext cx="2786082" cy="1800000"/>
          </a:xfrm>
          <a:prstGeom prst="rect">
            <a:avLst/>
          </a:prstGeom>
          <a:noFill/>
        </p:spPr>
      </p:pic>
      <p:pic>
        <p:nvPicPr>
          <p:cNvPr id="66572" name="Picture 12" descr="http://sessiya-ua.com/pars_docs/refs/36/35418/35418_html_5f6c2f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1500174"/>
            <a:ext cx="2260344" cy="1800000"/>
          </a:xfrm>
          <a:prstGeom prst="rect">
            <a:avLst/>
          </a:prstGeom>
          <a:noFill/>
        </p:spPr>
      </p:pic>
      <p:pic>
        <p:nvPicPr>
          <p:cNvPr id="66574" name="Picture 14" descr="http://img.animal-photos.ru/birds/jay/jay1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286124"/>
            <a:ext cx="2198473" cy="1800000"/>
          </a:xfrm>
          <a:prstGeom prst="rect">
            <a:avLst/>
          </a:prstGeom>
          <a:noFill/>
        </p:spPr>
      </p:pic>
      <p:pic>
        <p:nvPicPr>
          <p:cNvPr id="66576" name="Picture 16" descr="https://c2.staticflickr.com/6/5094/5542590225_7cfeeddc74_b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3108" y="3286124"/>
            <a:ext cx="2702702" cy="1800000"/>
          </a:xfrm>
          <a:prstGeom prst="rect">
            <a:avLst/>
          </a:prstGeom>
          <a:noFill/>
        </p:spPr>
      </p:pic>
      <p:pic>
        <p:nvPicPr>
          <p:cNvPr id="66578" name="Picture 18" descr="http://oboi-na.ru/files/2012/07/15/oboi-na.ru_20120715_00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5058000"/>
            <a:ext cx="3428992" cy="1800000"/>
          </a:xfrm>
          <a:prstGeom prst="rect">
            <a:avLst/>
          </a:prstGeom>
          <a:noFill/>
        </p:spPr>
      </p:pic>
      <p:pic>
        <p:nvPicPr>
          <p:cNvPr id="66580" name="Picture 20" descr="http://mama-znaet.com/sites/default/files/images/20142104153318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0628" y="0"/>
            <a:ext cx="1958767" cy="1571612"/>
          </a:xfrm>
          <a:prstGeom prst="rect">
            <a:avLst/>
          </a:prstGeom>
          <a:noFill/>
        </p:spPr>
      </p:pic>
      <p:pic>
        <p:nvPicPr>
          <p:cNvPr id="66582" name="Picture 22" descr="http://www.rovfugle.dk/falke/slag/slag6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357422" y="0"/>
            <a:ext cx="2700000" cy="1500174"/>
          </a:xfrm>
          <a:prstGeom prst="rect">
            <a:avLst/>
          </a:prstGeom>
          <a:noFill/>
        </p:spPr>
      </p:pic>
      <p:pic>
        <p:nvPicPr>
          <p:cNvPr id="66584" name="Picture 24" descr="http://fs67.trilulilu.ro/imgs/joye2010/woody-de-romania_3b0d088f4190de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29454" y="1571612"/>
            <a:ext cx="2214546" cy="1714512"/>
          </a:xfrm>
          <a:prstGeom prst="rect">
            <a:avLst/>
          </a:prstGeom>
          <a:noFill/>
        </p:spPr>
      </p:pic>
      <p:pic>
        <p:nvPicPr>
          <p:cNvPr id="66586" name="Picture 26" descr="http://wildnaturephoto.ru/wp-content/uploads/2013/01/IMG_1363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714876" y="3286124"/>
            <a:ext cx="2400000" cy="1800000"/>
          </a:xfrm>
          <a:prstGeom prst="rect">
            <a:avLst/>
          </a:prstGeom>
          <a:noFill/>
        </p:spPr>
      </p:pic>
      <p:pic>
        <p:nvPicPr>
          <p:cNvPr id="66588" name="Picture 28" descr="http://img-fotki.yandex.ru/get/4424/40312205.42/0_6480c_79a4d5be_-1-L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929454" y="3286124"/>
            <a:ext cx="2214546" cy="1785950"/>
          </a:xfrm>
          <a:prstGeom prst="rect">
            <a:avLst/>
          </a:prstGeom>
          <a:noFill/>
        </p:spPr>
      </p:pic>
      <p:pic>
        <p:nvPicPr>
          <p:cNvPr id="66590" name="Picture 30" descr="http://www.carolinabirds.org/Images4LG/Flycatcher,%20Vermilion%20Pleautaud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143636" y="5072074"/>
            <a:ext cx="3000364" cy="1785926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5786446" y="1214422"/>
            <a:ext cx="214513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800" b="1" i="1" u="sng" dirty="0" smtClean="0"/>
              <a:t>Птахи</a:t>
            </a:r>
            <a:endParaRPr lang="ru-RU" sz="4800" b="1" i="1" u="sng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42910" y="2571744"/>
            <a:ext cx="4572000" cy="3693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Помилок, що зустрічаються при поводженні з птахами, насправді не так вже й багато.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Часто зустрічаються такі: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різкі рухи поруч з птахом;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птаха часто беруть в руки, причому хапають зі спини;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     низьке розташування клітки;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яскраве світло і погана вентиляція під час перевезенні.</a:t>
            </a: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" descr="http://www.shafakype.com.ua/_ph/58/834993125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2928934"/>
            <a:ext cx="2417538" cy="3600000"/>
          </a:xfrm>
          <a:prstGeom prst="rect">
            <a:avLst/>
          </a:prstGeom>
          <a:noFill/>
        </p:spPr>
      </p:pic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357158" y="357166"/>
            <a:ext cx="6572296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Що робити: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при захопленні зі спини навіть самий ручний птах підсвідомо відчуває страх. Адже єдиний випадок, коли її хапають ззаду - атака хижака. Знову ж правильним підходом буде якомога рідше брати птицю в руки. Потрібно підставляти палицю або руку, щоб вона сама сіла. Або переганяти з місця на місце паличкою. Але знову ж таки без різких рухів;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пташина клітка повинна знаходитися вище голови людини. Так, щоб птах дивилася на людей зверху вниз;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клітку для перевезення потрібно затінити, а вентиляційні отвори повинні знаходитися нижче очей птиці. Хороша вентиляція врятує птицю від перегріву. У разі перегріву вона може загинути, а якщо </a:t>
            </a:r>
            <a:r>
              <a:rPr lang="uk-UA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виживе</a:t>
            </a: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то пошкодиться нервова система, постраждає психіка;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висота клітки повинна бути такою, щоб птах міг спокійно стояти на повний зріст, але не могла при переляку підстрибнути і вдаритися об стелю.</a:t>
            </a:r>
            <a:endParaRPr lang="uk-UA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8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8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83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83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83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83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83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83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blog.bdkarma.pl/wp-content/uploads/2012/10/zwierzeta-hodowlane-blog-bdkarm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4857760"/>
            <a:ext cx="4929222" cy="186574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28596" y="285728"/>
            <a:ext cx="83582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uk-UA" dirty="0" smtClean="0"/>
          </a:p>
          <a:p>
            <a:endParaRPr lang="uk-UA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500042"/>
            <a:ext cx="84296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u="sng" dirty="0" smtClean="0"/>
              <a:t>Висновок</a:t>
            </a:r>
          </a:p>
          <a:p>
            <a:pPr algn="ctr"/>
            <a:endParaRPr lang="uk-UA" b="1" i="1" u="sng" dirty="0" smtClean="0"/>
          </a:p>
          <a:p>
            <a:pPr indent="457200"/>
            <a:r>
              <a:rPr lang="uk-UA" dirty="0" smtClean="0"/>
              <a:t>Здатність захищатися від несприятливих умов зовнішнього середовища - невід'ємна властивість будь-якого живого організму. </a:t>
            </a:r>
          </a:p>
          <a:p>
            <a:pPr indent="457200"/>
            <a:r>
              <a:rPr lang="uk-UA" dirty="0" smtClean="0"/>
              <a:t>Характеризується як стан між здоров'ям і хворобою, нормою і патологією стрес являє собою загальний неспецифічний синдром адаптації і протікає стадійно. </a:t>
            </a:r>
          </a:p>
          <a:p>
            <a:pPr indent="457200"/>
            <a:r>
              <a:rPr lang="uk-UA" dirty="0" smtClean="0"/>
              <a:t>	Тварина змушена включати активні механізми саморегуляції, в результаті чого відбуваються глибокі зміни в обміні речовин без порушення узгодженості між окремими функціями, що дозволяє зберігати єдність організму і середовища (гомеостаз).</a:t>
            </a:r>
          </a:p>
          <a:p>
            <a:pPr indent="457200"/>
            <a:r>
              <a:rPr lang="uk-UA" dirty="0" smtClean="0"/>
              <a:t>	У високих дозах повторювані стреси сприяють загартовуванню організму. </a:t>
            </a:r>
          </a:p>
          <a:p>
            <a:pPr indent="457200"/>
            <a:r>
              <a:rPr lang="uk-UA" dirty="0" smtClean="0"/>
              <a:t>	Вивчення стресу у тварин дозволило по-новому поглянути на фізіологію тваринного організму та детальніше розглянувши стреси домашніх тварин, ми дізналися їх причини, наслідки, та як з ним боротися. </a:t>
            </a:r>
          </a:p>
          <a:p>
            <a:r>
              <a:rPr lang="uk-UA" dirty="0" smtClean="0"/>
              <a:t>	</a:t>
            </a:r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6116" y="214290"/>
            <a:ext cx="2603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Інформаційні джерела: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785794"/>
            <a:ext cx="8001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hlinkClick r:id="rId3"/>
              </a:rPr>
              <a:t>http://www.allvet.ru/knowledge_base/zoohygiene/stressy-u-zhivotnykh.php</a:t>
            </a:r>
            <a:endParaRPr lang="uk-UA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hlinkClick r:id="rId4"/>
              </a:rPr>
              <a:t>http://doctor.kz/health/news/2008/08/08/5146</a:t>
            </a:r>
            <a:endParaRPr lang="uk-UA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hlinkClick r:id="rId5"/>
              </a:rPr>
              <a:t>http://www.w-world.ru/articles/889.htm</a:t>
            </a:r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565</TotalTime>
  <Words>708</Words>
  <Application>Microsoft Office PowerPoint</Application>
  <PresentationFormat>Экран (4:3)</PresentationFormat>
  <Paragraphs>179</Paragraphs>
  <Slides>14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Cambria</vt:lpstr>
      <vt:lpstr>Franklin Gothic Book</vt:lpstr>
      <vt:lpstr>Perpetua</vt:lpstr>
      <vt:lpstr>Times New Roman</vt:lpstr>
      <vt:lpstr>Wingdings</vt:lpstr>
      <vt:lpstr>Wingdings 2</vt:lpstr>
      <vt:lpstr>Справедливость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Стрес у тварин</dc:title>
  <dc:creator>admin</dc:creator>
  <cp:lastModifiedBy>Admin</cp:lastModifiedBy>
  <cp:revision>60</cp:revision>
  <dcterms:created xsi:type="dcterms:W3CDTF">2016-03-24T17:50:17Z</dcterms:created>
  <dcterms:modified xsi:type="dcterms:W3CDTF">2016-04-12T12:49:10Z</dcterms:modified>
</cp:coreProperties>
</file>