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0" r:id="rId3"/>
    <p:sldId id="256" r:id="rId4"/>
    <p:sldId id="258" r:id="rId5"/>
    <p:sldId id="259" r:id="rId6"/>
    <p:sldId id="268" r:id="rId7"/>
    <p:sldId id="261" r:id="rId8"/>
    <p:sldId id="262" r:id="rId9"/>
    <p:sldId id="263" r:id="rId10"/>
    <p:sldId id="264" r:id="rId11"/>
    <p:sldId id="271" r:id="rId12"/>
    <p:sldId id="265" r:id="rId13"/>
    <p:sldId id="266" r:id="rId14"/>
    <p:sldId id="269" r:id="rId15"/>
  </p:sldIdLst>
  <p:sldSz cx="9144000" cy="6858000" type="screen4x3"/>
  <p:notesSz cx="6858000" cy="9144000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CF2E8-FFC8-4971-B646-21692455AE04}" type="datetimeFigureOut">
              <a:rPr lang="uk-UA"/>
              <a:pPr>
                <a:defRPr/>
              </a:pPr>
              <a:t>18.04.2016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966CE-3B0D-4978-81DB-3915647BCE8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BD780-EA9C-4438-9A7E-108C972FE3C8}" type="datetimeFigureOut">
              <a:rPr lang="uk-UA"/>
              <a:pPr>
                <a:defRPr/>
              </a:pPr>
              <a:t>18.04.2016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35C4F-C89E-44B2-B11B-4A1AA3A3023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25F5F4-08D2-4B2C-BD6B-5E423E98CA55}" type="datetimeFigureOut">
              <a:rPr lang="uk-UA"/>
              <a:pPr>
                <a:defRPr/>
              </a:pPr>
              <a:t>18.04.2016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02C49-3BB0-49CC-9A33-8D97EE7473A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BABC8-42DA-446E-BEB7-E3C2793B7234}" type="datetimeFigureOut">
              <a:rPr lang="uk-UA"/>
              <a:pPr>
                <a:defRPr/>
              </a:pPr>
              <a:t>18.04.2016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847E2-B524-48DE-874D-370A590F382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D4E9FB-3256-4D7D-9E20-B1F90447CD28}" type="datetimeFigureOut">
              <a:rPr lang="uk-UA"/>
              <a:pPr>
                <a:defRPr/>
              </a:pPr>
              <a:t>18.04.2016</a:t>
            </a:fld>
            <a:endParaRPr lang="uk-UA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2A1AE-8541-445B-B1F7-E5E78D77922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73D0B8-3445-4331-841D-DFDA5C189095}" type="datetimeFigureOut">
              <a:rPr lang="uk-UA"/>
              <a:pPr>
                <a:defRPr/>
              </a:pPr>
              <a:t>18.04.2016</a:t>
            </a:fld>
            <a:endParaRPr lang="uk-UA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B19AC5-F5A5-4B0A-9CBE-3B0E9E44FD9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A71C9A-63E1-426C-9419-C7D0CD79B10C}" type="datetimeFigureOut">
              <a:rPr lang="uk-UA"/>
              <a:pPr>
                <a:defRPr/>
              </a:pPr>
              <a:t>18.04.2016</a:t>
            </a:fld>
            <a:endParaRPr lang="uk-UA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FDFD8-2C71-40E3-993B-B2F94F125DB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AD977-F935-4D8B-9E8A-A75BB3D7D9B7}" type="datetimeFigureOut">
              <a:rPr lang="uk-UA"/>
              <a:pPr>
                <a:defRPr/>
              </a:pPr>
              <a:t>18.04.2016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504EA-3EFA-4B7F-BBF6-753B4D40C7B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ABC5D-7084-4883-A302-CCF5F5CC85D1}" type="datetimeFigureOut">
              <a:rPr lang="uk-UA"/>
              <a:pPr>
                <a:defRPr/>
              </a:pPr>
              <a:t>18.04.2016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FF41B-06DA-4E37-8691-B77E928500A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A3925-D64B-4534-898A-37A9C1C9BF52}" type="datetimeFigureOut">
              <a:rPr lang="uk-UA"/>
              <a:pPr>
                <a:defRPr/>
              </a:pPr>
              <a:t>18.04.2016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A8722-1C41-438F-B681-C8453F3F13A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639F7E-455A-40B9-9F8F-B48275D1FCA8}" type="datetimeFigureOut">
              <a:rPr lang="uk-UA"/>
              <a:pPr>
                <a:defRPr/>
              </a:pPr>
              <a:t>18.04.2016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4DA04-4C25-40C2-8E76-FDB642083B5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uk-UA" smtClean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88BD7B4-31B9-4DEE-B5F3-7845A30817C2}" type="datetimeFigureOut">
              <a:rPr lang="uk-UA"/>
              <a:pPr>
                <a:defRPr/>
              </a:pPr>
              <a:t>18.04.2016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76FC37C-6610-4835-B6A6-C22522F1D5B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good-know.com/mishi-pishhanki-doglyad/" TargetMode="External"/><Relationship Id="rId3" Type="http://schemas.openxmlformats.org/officeDocument/2006/relationships/hyperlink" Target="http://arhiv-statey.pp.ua/index.php?newsid=14147" TargetMode="External"/><Relationship Id="rId7" Type="http://schemas.openxmlformats.org/officeDocument/2006/relationships/hyperlink" Target="http://pesik-kotik.ru/153-mysh-peschanka.html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erbils.ru/gerbils" TargetMode="External"/><Relationship Id="rId5" Type="http://schemas.openxmlformats.org/officeDocument/2006/relationships/hyperlink" Target="http://tips-ua.com/150211-yak-doglyadati-za-mongolsko-pishhankoyu.html" TargetMode="External"/><Relationship Id="rId10" Type="http://schemas.openxmlformats.org/officeDocument/2006/relationships/hyperlink" Target="http://www.gerbils.ru/expert/peschanki/skolko_let_zhivut_peschanki" TargetMode="External"/><Relationship Id="rId4" Type="http://schemas.openxmlformats.org/officeDocument/2006/relationships/hyperlink" Target="http://info-mir.com.ua/poradi-po-doglyadu-za-pishhankoyu/" TargetMode="External"/><Relationship Id="rId9" Type="http://schemas.openxmlformats.org/officeDocument/2006/relationships/hyperlink" Target="http://ladyfacts.ru/insha/35426-jak-dogljadati-za-malenkoju-pishhankoju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3314" name="Содержимое 3" descr="04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70700"/>
          </a:xfrm>
        </p:spPr>
      </p:pic>
      <p:sp>
        <p:nvSpPr>
          <p:cNvPr id="13315" name="TextBox 4"/>
          <p:cNvSpPr txBox="1">
            <a:spLocks noChangeArrowheads="1"/>
          </p:cNvSpPr>
          <p:nvPr/>
        </p:nvSpPr>
        <p:spPr bwMode="auto">
          <a:xfrm>
            <a:off x="0" y="1628775"/>
            <a:ext cx="903605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4000" b="1">
                <a:latin typeface="Monotype Corsiva" pitchFamily="66" charset="0"/>
              </a:rPr>
              <a:t>Стрес  у взаємовідносинах  між  піщанками (</a:t>
            </a:r>
            <a:r>
              <a:rPr lang="ru-RU" sz="4000" b="1">
                <a:latin typeface="Monotype Corsiva" pitchFamily="66" charset="0"/>
              </a:rPr>
              <a:t>Gerbillinae</a:t>
            </a:r>
            <a:r>
              <a:rPr lang="uk-UA" sz="4000" b="1">
                <a:latin typeface="Monotype Corsiva" pitchFamily="66" charset="0"/>
              </a:rPr>
              <a:t>) та його подолання</a:t>
            </a:r>
            <a:endParaRPr lang="uk-UA" sz="4000">
              <a:latin typeface="Monotype Corsiva" pitchFamily="66" charset="0"/>
            </a:endParaRPr>
          </a:p>
        </p:txBody>
      </p:sp>
      <p:sp>
        <p:nvSpPr>
          <p:cNvPr id="13316" name="TextBox 5"/>
          <p:cNvSpPr txBox="1">
            <a:spLocks noChangeArrowheads="1"/>
          </p:cNvSpPr>
          <p:nvPr/>
        </p:nvSpPr>
        <p:spPr bwMode="auto">
          <a:xfrm>
            <a:off x="4284663" y="3141663"/>
            <a:ext cx="1898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b="1">
                <a:latin typeface="Times New Roman" pitchFamily="18" charset="0"/>
                <a:cs typeface="Times New Roman" pitchFamily="18" charset="0"/>
              </a:rPr>
              <a:t>Роботу виконав:</a:t>
            </a:r>
            <a:endParaRPr lang="uk-U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7" name="TextBox 6"/>
          <p:cNvSpPr txBox="1">
            <a:spLocks noChangeArrowheads="1"/>
          </p:cNvSpPr>
          <p:nvPr/>
        </p:nvSpPr>
        <p:spPr bwMode="auto">
          <a:xfrm>
            <a:off x="4284663" y="3573463"/>
            <a:ext cx="44862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b="1">
                <a:latin typeface="Times New Roman" pitchFamily="18" charset="0"/>
                <a:cs typeface="Times New Roman" pitchFamily="18" charset="0"/>
              </a:rPr>
              <a:t>Ноздрін  Олександр Вікторович,</a:t>
            </a:r>
          </a:p>
          <a:p>
            <a:r>
              <a:rPr lang="uk-UA" b="1">
                <a:latin typeface="Times New Roman" pitchFamily="18" charset="0"/>
                <a:cs typeface="Times New Roman" pitchFamily="18" charset="0"/>
              </a:rPr>
              <a:t>учень  3 (7) – Б класу Херсонської багатопрофільної гімназії  № 20 ім. Б.Лавреньова</a:t>
            </a:r>
          </a:p>
        </p:txBody>
      </p:sp>
      <p:sp>
        <p:nvSpPr>
          <p:cNvPr id="13318" name="TextBox 8"/>
          <p:cNvSpPr txBox="1">
            <a:spLocks noChangeArrowheads="1"/>
          </p:cNvSpPr>
          <p:nvPr/>
        </p:nvSpPr>
        <p:spPr bwMode="auto">
          <a:xfrm>
            <a:off x="4284663" y="5013325"/>
            <a:ext cx="2232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b="1">
                <a:latin typeface="Times New Roman" pitchFamily="18" charset="0"/>
                <a:cs typeface="Times New Roman" pitchFamily="18" charset="0"/>
              </a:rPr>
              <a:t>Наукові керівники:</a:t>
            </a:r>
          </a:p>
        </p:txBody>
      </p:sp>
      <p:sp>
        <p:nvSpPr>
          <p:cNvPr id="13319" name="TextBox 9"/>
          <p:cNvSpPr txBox="1">
            <a:spLocks noChangeArrowheads="1"/>
          </p:cNvSpPr>
          <p:nvPr/>
        </p:nvSpPr>
        <p:spPr bwMode="auto">
          <a:xfrm>
            <a:off x="4246563" y="5516563"/>
            <a:ext cx="4897437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b="1">
                <a:latin typeface="Times New Roman" pitchFamily="18" charset="0"/>
                <a:cs typeface="Times New Roman" pitchFamily="18" charset="0"/>
              </a:rPr>
              <a:t>Козуб Наталія Марківна, методист ХЦДЮТ,</a:t>
            </a:r>
          </a:p>
          <a:p>
            <a:r>
              <a:rPr lang="uk-UA" b="1">
                <a:latin typeface="Times New Roman" pitchFamily="18" charset="0"/>
                <a:cs typeface="Times New Roman" pitchFamily="18" charset="0"/>
              </a:rPr>
              <a:t>Кулініч Інна Іванівна, вчитель біології гімназії № 20</a:t>
            </a:r>
          </a:p>
        </p:txBody>
      </p:sp>
      <p:pic>
        <p:nvPicPr>
          <p:cNvPr id="13321" name="Picture 9" descr="DSC_0106"/>
          <p:cNvPicPr>
            <a:picLocks noChangeAspect="1" noChangeArrowheads="1"/>
          </p:cNvPicPr>
          <p:nvPr/>
        </p:nvPicPr>
        <p:blipFill>
          <a:blip r:embed="rId3"/>
          <a:srcRect t="27866" r="8730"/>
          <a:stretch>
            <a:fillRect/>
          </a:stretch>
        </p:blipFill>
        <p:spPr bwMode="auto">
          <a:xfrm>
            <a:off x="879331" y="2985020"/>
            <a:ext cx="3049727" cy="36126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uk-UA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14339" name="Рисунок 3" descr="21.jpg"/>
          <p:cNvPicPr>
            <a:picLocks noChangeAspect="1"/>
          </p:cNvPicPr>
          <p:nvPr/>
        </p:nvPicPr>
        <p:blipFill>
          <a:blip r:embed="rId2"/>
          <a:srcRect r="2082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Прямоугольник 5"/>
          <p:cNvSpPr>
            <a:spLocks noChangeArrowheads="1"/>
          </p:cNvSpPr>
          <p:nvPr/>
        </p:nvSpPr>
        <p:spPr bwMode="auto">
          <a:xfrm>
            <a:off x="250825" y="260350"/>
            <a:ext cx="7921625" cy="289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</a:pPr>
            <a:r>
              <a:rPr lang="uk-UA" sz="2000" b="1" u="sng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Актуальність.</a:t>
            </a:r>
            <a:r>
              <a:rPr lang="uk-UA" sz="20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Піщанки - маленькі звірята з сімейства хом’якових, які мають різноманітний окрас.  В</a:t>
            </a:r>
            <a:r>
              <a:rPr lang="ru-RU" sz="2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они стали популярними в </a:t>
            </a:r>
            <a:r>
              <a:rPr lang="uk-UA" sz="2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якості домашніх тварин</a:t>
            </a:r>
            <a:r>
              <a:rPr lang="ru-RU" sz="2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lang="uk-UA" sz="2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Але якість здоров'я  та  тривалість життя цих тваринок залежать від правильного харчування, способу життя та рівня стресу. Рівно рік тому мені подарували двох піщанок-самиць віком 3-4 місяці. Вивчивши рекомендації по догляду за цими тваринами, я спробував створити для них гарні умови проживання та забезпечив необхідним харчуванням. </a:t>
            </a:r>
            <a:endParaRPr lang="ru-RU" sz="16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4341" name="Объект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363" y="4292600"/>
            <a:ext cx="3538537" cy="238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Picture 7" descr="4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3141663"/>
            <a:ext cx="2592388" cy="19446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632" name="Picture 8" descr="010420_oe_jerbo"/>
          <p:cNvPicPr>
            <a:picLocks noChangeAspect="1" noChangeArrowheads="1"/>
          </p:cNvPicPr>
          <p:nvPr/>
        </p:nvPicPr>
        <p:blipFill>
          <a:blip r:embed="rId5" cstate="print"/>
          <a:srcRect l="8788" r="5302" b="6436"/>
          <a:stretch>
            <a:fillRect/>
          </a:stretch>
        </p:blipFill>
        <p:spPr bwMode="auto">
          <a:xfrm>
            <a:off x="3059113" y="3141663"/>
            <a:ext cx="1800225" cy="3092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uk-UA"/>
          </a:p>
        </p:txBody>
      </p:sp>
      <p:pic>
        <p:nvPicPr>
          <p:cNvPr id="15363" name="Рисунок 3" descr="21.jpg"/>
          <p:cNvPicPr>
            <a:picLocks noChangeAspect="1"/>
          </p:cNvPicPr>
          <p:nvPr/>
        </p:nvPicPr>
        <p:blipFill>
          <a:blip r:embed="rId2"/>
          <a:srcRect r="2082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Прямоугольник 5"/>
          <p:cNvSpPr>
            <a:spLocks noChangeArrowheads="1"/>
          </p:cNvSpPr>
          <p:nvPr/>
        </p:nvSpPr>
        <p:spPr bwMode="auto">
          <a:xfrm>
            <a:off x="395288" y="260350"/>
            <a:ext cx="7705725" cy="500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</a:pPr>
            <a:r>
              <a:rPr lang="uk-UA" sz="2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Але у січні одна з піщанок загинула від незрозумілих причин. Піщанок не можна утримувати на самоті, тому ми придбали піщанку-самця та спробували поселити їх в одній клітці. Але самиця стала агресивною, тому постійно виникали конфлікти. Така стресова ситуація могла нашкодити здоров’ю  моїх підопічних або призвести до загибелі одного з них. З джерел в Інтернеті я довідався, що дорослі піщанки дуже важко вживаються, тим паче різної статі. </a:t>
            </a:r>
          </a:p>
          <a:p>
            <a:pPr algn="just">
              <a:lnSpc>
                <a:spcPct val="115000"/>
              </a:lnSpc>
            </a:pPr>
            <a:r>
              <a:rPr lang="uk-UA" sz="2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Тому я вирішив дослідити, </a:t>
            </a:r>
          </a:p>
          <a:p>
            <a:pPr algn="just">
              <a:lnSpc>
                <a:spcPct val="115000"/>
              </a:lnSpc>
            </a:pPr>
            <a:r>
              <a:rPr lang="uk-UA" sz="2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яким чином можна, </a:t>
            </a:r>
          </a:p>
          <a:p>
            <a:pPr algn="just">
              <a:lnSpc>
                <a:spcPct val="115000"/>
              </a:lnSpc>
            </a:pPr>
            <a:r>
              <a:rPr lang="uk-UA" sz="2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по-перше, «помирити» </a:t>
            </a:r>
          </a:p>
          <a:p>
            <a:pPr algn="just">
              <a:lnSpc>
                <a:spcPct val="115000"/>
              </a:lnSpc>
            </a:pPr>
            <a:r>
              <a:rPr lang="uk-UA" sz="2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піщанок, а по-друге, </a:t>
            </a:r>
          </a:p>
          <a:p>
            <a:pPr algn="just">
              <a:lnSpc>
                <a:spcPct val="115000"/>
              </a:lnSpc>
            </a:pPr>
            <a:r>
              <a:rPr lang="uk-UA" sz="2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уникнути різноманітних </a:t>
            </a:r>
          </a:p>
          <a:p>
            <a:pPr algn="just">
              <a:lnSpc>
                <a:spcPct val="115000"/>
              </a:lnSpc>
            </a:pPr>
            <a:r>
              <a:rPr lang="uk-UA" sz="2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стресів у подальшому </a:t>
            </a:r>
          </a:p>
          <a:p>
            <a:pPr algn="just">
              <a:lnSpc>
                <a:spcPct val="115000"/>
              </a:lnSpc>
            </a:pPr>
            <a:r>
              <a:rPr lang="uk-UA" sz="2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житті цих тваринок</a:t>
            </a:r>
            <a:r>
              <a:rPr lang="ru-RU" sz="2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ru-RU" sz="160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4342" name="Picture 6" descr="IMG_20150221_134608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708400" y="3214686"/>
            <a:ext cx="4248150" cy="27156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Рисунок 6" descr="21.jpg"/>
          <p:cNvPicPr>
            <a:picLocks noChangeAspect="1"/>
          </p:cNvPicPr>
          <p:nvPr/>
        </p:nvPicPr>
        <p:blipFill>
          <a:blip r:embed="rId3"/>
          <a:srcRect r="2082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Заголовок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8358188" cy="1295400"/>
          </a:xfrm>
        </p:spPr>
        <p:txBody>
          <a:bodyPr/>
          <a:lstStyle/>
          <a:p>
            <a:pPr algn="l" eaLnBrk="1" hangingPunct="1"/>
            <a:r>
              <a:rPr lang="ru-RU" sz="3200" b="1" u="sng" smtClean="0">
                <a:latin typeface="Times New Roman" pitchFamily="18" charset="0"/>
                <a:cs typeface="Times New Roman" pitchFamily="18" charset="0"/>
              </a:rPr>
              <a:t>Мета:</a:t>
            </a: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 уникнення стресів у піщанок під час </a:t>
            </a:r>
            <a:r>
              <a:rPr lang="uk-UA" sz="3200" smtClean="0">
                <a:latin typeface="Times New Roman" pitchFamily="18" charset="0"/>
                <a:cs typeface="Times New Roman" pitchFamily="18" charset="0"/>
              </a:rPr>
              <a:t>ї</a:t>
            </a: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х утримання та розведення в домашніх умовах</a:t>
            </a:r>
            <a:r>
              <a:rPr lang="ru-RU" sz="3200" smtClean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4625" y="1700213"/>
            <a:ext cx="8794750" cy="4637087"/>
          </a:xfrm>
        </p:spPr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Об'єкт</a:t>
            </a: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миші-піщанки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</a:t>
            </a:r>
            <a:r>
              <a:rPr lang="ru-RU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умов,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сприятливих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подолання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стресових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взаємних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відносинах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моїх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піщанок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Нами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сформульовано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літературних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теми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методом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треба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створити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піщанкам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уникнути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стресових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запропонувати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уникнення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стресів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утримання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розведення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піщанок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домашніх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Рисунок 3" descr="21.jpg"/>
          <p:cNvPicPr>
            <a:picLocks noChangeAspect="1"/>
          </p:cNvPicPr>
          <p:nvPr/>
        </p:nvPicPr>
        <p:blipFill>
          <a:blip r:embed="rId2"/>
          <a:srcRect r="20827"/>
          <a:stretch>
            <a:fillRect/>
          </a:stretch>
        </p:blipFill>
        <p:spPr bwMode="auto">
          <a:xfrm>
            <a:off x="0" y="26988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sz="3200" b="1" u="sng" smtClean="0">
                <a:latin typeface="Times New Roman" pitchFamily="18" charset="0"/>
                <a:cs typeface="Times New Roman" pitchFamily="18" charset="0"/>
              </a:rPr>
              <a:t>Умови утримання мишей піщанок вдома</a:t>
            </a:r>
            <a:endParaRPr lang="ru-RU" sz="3200" b="1" u="sng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1" name="Объект 2"/>
          <p:cNvSpPr>
            <a:spLocks noGrp="1"/>
          </p:cNvSpPr>
          <p:nvPr>
            <p:ph idx="1"/>
          </p:nvPr>
        </p:nvSpPr>
        <p:spPr>
          <a:xfrm>
            <a:off x="250825" y="908050"/>
            <a:ext cx="8229600" cy="4525963"/>
          </a:xfrm>
        </p:spPr>
        <p:txBody>
          <a:bodyPr/>
          <a:lstStyle/>
          <a:p>
            <a:pPr eaLnBrk="1" hangingPunct="1"/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клітка повинна бути просторою, а дно застелене сіном чи тирсою;</a:t>
            </a:r>
          </a:p>
          <a:p>
            <a:pPr eaLnBrk="1" hangingPunct="1"/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треба встановити колесо, </a:t>
            </a:r>
          </a:p>
          <a:p>
            <a:pPr eaLnBrk="1" hangingPunct="1">
              <a:buFont typeface="Arial" charset="0"/>
              <a:buNone/>
            </a:pP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   так як піщанки дуже </a:t>
            </a:r>
          </a:p>
          <a:p>
            <a:pPr eaLnBrk="1" hangingPunct="1">
              <a:buFont typeface="Arial" charset="0"/>
              <a:buNone/>
            </a:pP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    полюбляють бігати;</a:t>
            </a:r>
          </a:p>
          <a:p>
            <a:pPr eaLnBrk="1" hangingPunct="1"/>
            <a:r>
              <a:rPr lang="uk-UA" sz="2800" smtClean="0">
                <a:latin typeface="Times New Roman" pitchFamily="18" charset="0"/>
                <a:cs typeface="Times New Roman" pitchFamily="18" charset="0"/>
              </a:rPr>
              <a:t>колесо має бути таким,щоб його не згризли миші та самі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 об нього не </a:t>
            </a:r>
            <a:r>
              <a:rPr lang="uk-UA" sz="2800" smtClean="0">
                <a:latin typeface="Times New Roman" pitchFamily="18" charset="0"/>
                <a:cs typeface="Times New Roman" pitchFamily="18" charset="0"/>
              </a:rPr>
              <a:t>пошкодилися;</a:t>
            </a:r>
          </a:p>
          <a:p>
            <a:pPr eaLnBrk="1" hangingPunct="1"/>
            <a:r>
              <a:rPr lang="uk-UA" sz="2800" smtClean="0">
                <a:latin typeface="Times New Roman" pitchFamily="18" charset="0"/>
                <a:cs typeface="Times New Roman" pitchFamily="18" charset="0"/>
              </a:rPr>
              <a:t>тварини повинні мати </a:t>
            </a:r>
          </a:p>
          <a:p>
            <a:pPr eaLnBrk="1" hangingPunct="1">
              <a:buFont typeface="Arial" charset="0"/>
              <a:buNone/>
            </a:pPr>
            <a:r>
              <a:rPr lang="uk-UA" sz="2800" smtClean="0">
                <a:latin typeface="Times New Roman" pitchFamily="18" charset="0"/>
                <a:cs typeface="Times New Roman" pitchFamily="18" charset="0"/>
              </a:rPr>
              <a:t>    змогу ховатися </a:t>
            </a:r>
          </a:p>
          <a:p>
            <a:pPr eaLnBrk="1" hangingPunct="1">
              <a:buFont typeface="Arial" charset="0"/>
              <a:buNone/>
            </a:pPr>
            <a:r>
              <a:rPr lang="uk-UA" sz="2800" smtClean="0">
                <a:latin typeface="Times New Roman" pitchFamily="18" charset="0"/>
                <a:cs typeface="Times New Roman" pitchFamily="18" charset="0"/>
              </a:rPr>
              <a:t>    в будиночку</a:t>
            </a:r>
            <a:endParaRPr lang="ru-RU" sz="28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9" name="Picture 5" descr="da6f1776c819f873937f70cbb0637959"/>
          <p:cNvPicPr>
            <a:picLocks noChangeAspect="1" noChangeArrowheads="1"/>
          </p:cNvPicPr>
          <p:nvPr/>
        </p:nvPicPr>
        <p:blipFill>
          <a:blip r:embed="rId3" cstate="print"/>
          <a:srcRect l="9569" b="6946"/>
          <a:stretch>
            <a:fillRect/>
          </a:stretch>
        </p:blipFill>
        <p:spPr bwMode="auto">
          <a:xfrm>
            <a:off x="4932363" y="1412875"/>
            <a:ext cx="2874962" cy="2087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0" name="Picture 6" descr="DSC_1377"/>
          <p:cNvPicPr>
            <a:picLocks noChangeAspect="1" noChangeArrowheads="1"/>
          </p:cNvPicPr>
          <p:nvPr/>
        </p:nvPicPr>
        <p:blipFill>
          <a:blip r:embed="rId4" cstate="print"/>
          <a:srcRect b="12312"/>
          <a:stretch>
            <a:fillRect/>
          </a:stretch>
        </p:blipFill>
        <p:spPr bwMode="auto">
          <a:xfrm>
            <a:off x="4211638" y="4437063"/>
            <a:ext cx="3671887" cy="2101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Рисунок 3" descr="21.jpg"/>
          <p:cNvPicPr>
            <a:picLocks noChangeAspect="1"/>
          </p:cNvPicPr>
          <p:nvPr/>
        </p:nvPicPr>
        <p:blipFill>
          <a:blip r:embed="rId2"/>
          <a:srcRect r="2082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825" y="1268413"/>
            <a:ext cx="8137525" cy="51133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двох самиць були створені всі умови. Вони виховувались разом і ніколи не конфліктували. Однак одна з самиць загинула з незрозумілих причин.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появою нового самця самка стала агресивною та не пускала його на свою територію, влаштовувала бійки.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 помирити самку і самця?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18435" name="TextBox 4"/>
          <p:cNvSpPr txBox="1">
            <a:spLocks noChangeArrowheads="1"/>
          </p:cNvSpPr>
          <p:nvPr/>
        </p:nvSpPr>
        <p:spPr bwMode="auto">
          <a:xfrm>
            <a:off x="755650" y="352425"/>
            <a:ext cx="75612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4000" b="1" u="sng">
                <a:latin typeface="Times New Roman" pitchFamily="18" charset="0"/>
                <a:cs typeface="Times New Roman" pitchFamily="18" charset="0"/>
              </a:rPr>
              <a:t>Виникнення  стресової ситуації</a:t>
            </a:r>
            <a:endParaRPr lang="ru-RU" sz="4000" b="1" u="sng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Рисунок 3" descr="21.jpg"/>
          <p:cNvPicPr>
            <a:picLocks noChangeAspect="1"/>
          </p:cNvPicPr>
          <p:nvPr/>
        </p:nvPicPr>
        <p:blipFill>
          <a:blip r:embed="rId2"/>
          <a:srcRect r="20827"/>
          <a:stretch>
            <a:fillRect/>
          </a:stretch>
        </p:blipFill>
        <p:spPr bwMode="auto">
          <a:xfrm>
            <a:off x="-14288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8208963" cy="719137"/>
          </a:xfrm>
        </p:spPr>
        <p:txBody>
          <a:bodyPr/>
          <a:lstStyle/>
          <a:p>
            <a:pPr eaLnBrk="1" hangingPunct="1"/>
            <a:r>
              <a:rPr lang="uk-UA" sz="3600" b="1" u="sng" smtClean="0">
                <a:latin typeface="Times New Roman" pitchFamily="18" charset="0"/>
                <a:cs typeface="Times New Roman" pitchFamily="18" charset="0"/>
              </a:rPr>
              <a:t>Подолання стресової поведінки самки</a:t>
            </a:r>
            <a:endParaRPr lang="ru-RU" sz="3600" b="1" u="sng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9" name="Объект 2"/>
          <p:cNvSpPr>
            <a:spLocks noGrp="1"/>
          </p:cNvSpPr>
          <p:nvPr>
            <p:ph idx="1"/>
          </p:nvPr>
        </p:nvSpPr>
        <p:spPr>
          <a:xfrm>
            <a:off x="179388" y="1071563"/>
            <a:ext cx="8507412" cy="5670550"/>
          </a:xfrm>
        </p:spPr>
        <p:txBody>
          <a:bodyPr/>
          <a:lstStyle/>
          <a:p>
            <a:pPr eaLnBrk="1" hangingPunct="1"/>
            <a:r>
              <a:rPr lang="uk-UA" smtClean="0">
                <a:latin typeface="Times New Roman" pitchFamily="18" charset="0"/>
                <a:cs typeface="Times New Roman" pitchFamily="18" charset="0"/>
              </a:rPr>
              <a:t>Визначення </a:t>
            </a:r>
            <a:r>
              <a:rPr lang="uk-UA" b="1" smtClean="0">
                <a:latin typeface="Times New Roman" pitchFamily="18" charset="0"/>
                <a:cs typeface="Times New Roman" pitchFamily="18" charset="0"/>
              </a:rPr>
              <a:t>причини</a:t>
            </a:r>
            <a:r>
              <a:rPr lang="uk-UA" smtClean="0">
                <a:latin typeface="Times New Roman" pitchFamily="18" charset="0"/>
                <a:cs typeface="Times New Roman" pitchFamily="18" charset="0"/>
              </a:rPr>
              <a:t> стресової поведінки самки – </a:t>
            </a:r>
            <a:r>
              <a:rPr lang="uk-UA" b="1" smtClean="0">
                <a:latin typeface="Times New Roman" pitchFamily="18" charset="0"/>
                <a:cs typeface="Times New Roman" pitchFamily="18" charset="0"/>
              </a:rPr>
              <a:t>посягання чужого самця на її територію;</a:t>
            </a:r>
          </a:p>
          <a:p>
            <a:pPr eaLnBrk="1" hangingPunct="1"/>
            <a:r>
              <a:rPr lang="uk-UA" smtClean="0">
                <a:latin typeface="Times New Roman" pitchFamily="18" charset="0"/>
                <a:cs typeface="Times New Roman" pitchFamily="18" charset="0"/>
              </a:rPr>
              <a:t>Зустрічі самки та самця на нейтральній території в різних життєвих ситуаціях довели, що  стресу можна уникнути, поселивши обох тварин в не знайомий їм обом будиночок;</a:t>
            </a:r>
          </a:p>
          <a:p>
            <a:pPr eaLnBrk="1" hangingPunct="1"/>
            <a:r>
              <a:rPr lang="uk-UA" smtClean="0">
                <a:latin typeface="Times New Roman" pitchFamily="18" charset="0"/>
                <a:cs typeface="Times New Roman" pitchFamily="18" charset="0"/>
              </a:rPr>
              <a:t>Ми переселили піщанок в акваріум, де конфлікт зразу ж припинився.</a:t>
            </a: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Рисунок 3" descr="21.jpg"/>
          <p:cNvPicPr>
            <a:picLocks noChangeAspect="1"/>
          </p:cNvPicPr>
          <p:nvPr/>
        </p:nvPicPr>
        <p:blipFill>
          <a:blip r:embed="rId2"/>
          <a:srcRect r="2082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uk-UA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Нові взаємовідносини між самкою                         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		</a:t>
            </a:r>
            <a:r>
              <a:rPr lang="uk-UA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самцем</a:t>
            </a:r>
            <a:endParaRPr lang="ru-RU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483" name="Picture 7" descr="DSC_1579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26583" y="1052513"/>
            <a:ext cx="4963409" cy="3311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498876" y="3365186"/>
            <a:ext cx="4892722" cy="3264363"/>
          </a:xfrm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Рисунок 4" descr="21.jpg"/>
          <p:cNvPicPr>
            <a:picLocks noChangeAspect="1"/>
          </p:cNvPicPr>
          <p:nvPr/>
        </p:nvPicPr>
        <p:blipFill>
          <a:blip r:embed="rId2"/>
          <a:srcRect r="20827"/>
          <a:stretch>
            <a:fillRect/>
          </a:stretch>
        </p:blipFill>
        <p:spPr bwMode="auto">
          <a:xfrm>
            <a:off x="0" y="10001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9225" y="115888"/>
            <a:ext cx="8845550" cy="869950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uk-UA" sz="4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Народження малюків та клопотання батьків</a:t>
            </a:r>
            <a:endParaRPr lang="ru-RU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07" name="Объект 2"/>
          <p:cNvSpPr>
            <a:spLocks noGrp="1"/>
          </p:cNvSpPr>
          <p:nvPr>
            <p:ph idx="1"/>
          </p:nvPr>
        </p:nvSpPr>
        <p:spPr>
          <a:xfrm>
            <a:off x="127000" y="1052513"/>
            <a:ext cx="8229600" cy="1655762"/>
          </a:xfrm>
        </p:spPr>
        <p:txBody>
          <a:bodyPr/>
          <a:lstStyle/>
          <a:p>
            <a:pPr eaLnBrk="1" hangingPunct="1"/>
            <a:r>
              <a:rPr lang="uk-UA" smtClean="0">
                <a:latin typeface="Times New Roman" pitchFamily="18" charset="0"/>
                <a:cs typeface="Times New Roman" pitchFamily="18" charset="0"/>
              </a:rPr>
              <a:t>Після двох місяців безстресового існування, у піщанок народилися малюки, про яких вони піклуються разом.</a:t>
            </a: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/>
            </a:extLst>
          </a:blip>
          <a:srcRect l="31002" r="18124" b="19697"/>
          <a:stretch/>
        </p:blipFill>
        <p:spPr>
          <a:xfrm>
            <a:off x="4928719" y="3429000"/>
            <a:ext cx="3428664" cy="31942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90500" y="2636912"/>
            <a:ext cx="4608512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Рисунок 6" descr="21.jpg"/>
          <p:cNvPicPr>
            <a:picLocks noChangeAspect="1"/>
          </p:cNvPicPr>
          <p:nvPr/>
        </p:nvPicPr>
        <p:blipFill>
          <a:blip r:embed="rId2"/>
          <a:srcRect r="2082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188913"/>
            <a:ext cx="8229600" cy="63341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Мої нові клопоти</a:t>
            </a:r>
            <a:endParaRPr lang="ru-RU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863" y="836613"/>
            <a:ext cx="8229600" cy="3529012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вивчаю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літературу про те, як потрібно піклуватися про новонароджених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піщанок;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намагаюся  створити додаткові умови,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щоб запобігти стресів у дорослих та молодших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тваринок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забезпечую батькам повноцінне харчування, стежу за тим,  щоб у акваріумі підстилка була сухою і чистою.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5" y="4293096"/>
            <a:ext cx="4347975" cy="24457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788023" y="4293096"/>
            <a:ext cx="3216583" cy="2412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Рисунок 6" descr="21.jpg"/>
          <p:cNvPicPr>
            <a:picLocks noChangeAspect="1"/>
          </p:cNvPicPr>
          <p:nvPr/>
        </p:nvPicPr>
        <p:blipFill>
          <a:blip r:embed="rId2"/>
          <a:srcRect r="2082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42900" y="188913"/>
            <a:ext cx="8229600" cy="63341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Мої нові клопоти</a:t>
            </a:r>
            <a:endParaRPr lang="ru-RU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555" name="Picture 7" descr="DSC_1478"/>
          <p:cNvPicPr>
            <a:picLocks noChangeAspect="1" noChangeArrowheads="1"/>
          </p:cNvPicPr>
          <p:nvPr/>
        </p:nvPicPr>
        <p:blipFill>
          <a:blip r:embed="rId3"/>
          <a:srcRect l="8819" r="16217"/>
          <a:stretch>
            <a:fillRect/>
          </a:stretch>
        </p:blipFill>
        <p:spPr bwMode="auto">
          <a:xfrm>
            <a:off x="285720" y="928670"/>
            <a:ext cx="3357586" cy="2988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6" name="Picture 8" descr="DSC_1489"/>
          <p:cNvPicPr>
            <a:picLocks noChangeAspect="1" noChangeArrowheads="1"/>
          </p:cNvPicPr>
          <p:nvPr/>
        </p:nvPicPr>
        <p:blipFill>
          <a:blip r:embed="rId4"/>
          <a:srcRect l="9339"/>
          <a:stretch>
            <a:fillRect/>
          </a:stretch>
        </p:blipFill>
        <p:spPr bwMode="auto">
          <a:xfrm>
            <a:off x="4357686" y="928670"/>
            <a:ext cx="3882948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7" name="Picture 9" descr="DSC_1462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2701713" y="3644900"/>
            <a:ext cx="4537499" cy="30273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Рисунок 4" descr="21.jpg"/>
          <p:cNvPicPr>
            <a:picLocks noChangeAspect="1"/>
          </p:cNvPicPr>
          <p:nvPr/>
        </p:nvPicPr>
        <p:blipFill>
          <a:blip r:embed="rId2"/>
          <a:srcRect r="2082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431800"/>
          </a:xfrm>
        </p:spPr>
        <p:txBody>
          <a:bodyPr/>
          <a:lstStyle/>
          <a:p>
            <a:pPr eaLnBrk="1" hangingPunct="1"/>
            <a:r>
              <a:rPr lang="uk-UA" sz="4000" b="1" u="sng" smtClean="0">
                <a:latin typeface="Times New Roman" pitchFamily="18" charset="0"/>
                <a:cs typeface="Times New Roman" pitchFamily="18" charset="0"/>
              </a:rPr>
              <a:t>ВИСНОВКИ</a:t>
            </a:r>
            <a:endParaRPr lang="ru-RU" sz="4000" b="1" u="sng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9" name="Объект 2"/>
          <p:cNvSpPr>
            <a:spLocks noGrp="1"/>
          </p:cNvSpPr>
          <p:nvPr>
            <p:ph idx="1"/>
          </p:nvPr>
        </p:nvSpPr>
        <p:spPr>
          <a:xfrm>
            <a:off x="179388" y="765175"/>
            <a:ext cx="8229600" cy="4392613"/>
          </a:xfrm>
        </p:spPr>
        <p:txBody>
          <a:bodyPr/>
          <a:lstStyle/>
          <a:p>
            <a:pPr marL="0" indent="0" eaLnBrk="1" hangingPunct="1"/>
            <a:r>
              <a:rPr lang="ru-RU" sz="2800" smtClean="0"/>
              <a:t> </a:t>
            </a:r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піщанки мітять свою територію,  потрапляння на цю територію незнайомої піщанки (у тому числі іншої статі) є стресом для тварин – вони стають агресивними та можуть у бійці завдати шкоди одне одному;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•  </a:t>
            </a:r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уникнути стресових ситуацій, у випадку зведення незнайомих тварин, можна шляхом поселення їх на нейтральну територію;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для підтримання гарного здоров’я та створення умов для розмноження піщанок необхідно правильно доглядати за ними, а саме забезпечити їх гарними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умовами проживання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та збалансованою їжею.</a:t>
            </a:r>
          </a:p>
          <a:p>
            <a:pPr marL="0" indent="0" eaLnBrk="1" hangingPunct="1"/>
            <a:endParaRPr lang="ru-RU" sz="22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7" name="Picture 5" descr="DSC_1375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925422" y="4056063"/>
            <a:ext cx="3885544" cy="25923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Рисунок 3" descr="21.jpg"/>
          <p:cNvPicPr>
            <a:picLocks noChangeAspect="1"/>
          </p:cNvPicPr>
          <p:nvPr/>
        </p:nvPicPr>
        <p:blipFill>
          <a:blip r:embed="rId2"/>
          <a:srcRect r="2082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88" y="188913"/>
            <a:ext cx="8229600" cy="6477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Поради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догляду за 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піщанками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950" y="908050"/>
            <a:ext cx="8280400" cy="5473700"/>
          </a:xfrm>
        </p:spPr>
        <p:txBody>
          <a:bodyPr rtlCol="0">
            <a:normAutofit fontScale="62500" lnSpcReduction="20000"/>
          </a:bodyPr>
          <a:lstStyle/>
          <a:p>
            <a:pPr algn="just" eaLnBrk="1" fontAlgn="auto" hangingPunct="1">
              <a:lnSpc>
                <a:spcPct val="115000"/>
              </a:lnSpc>
              <a:spcAft>
                <a:spcPts val="0"/>
              </a:spcAft>
              <a:buFont typeface="Arial"/>
              <a:buChar char="•"/>
              <a:tabLst>
                <a:tab pos="270510" algn="l"/>
              </a:tabLst>
              <a:defRPr/>
            </a:pPr>
            <a:r>
              <a:rPr lang="uk-UA" dirty="0">
                <a:latin typeface="Times New Roman"/>
                <a:ea typeface="Calibri"/>
                <a:cs typeface="Times New Roman"/>
              </a:rPr>
              <a:t>піщанки – соціальні тварини, тому утримувати їх краще парами;</a:t>
            </a:r>
            <a:endParaRPr lang="ru-RU" sz="2400" dirty="0">
              <a:ea typeface="Calibri"/>
              <a:cs typeface="Times New Roman"/>
            </a:endParaRPr>
          </a:p>
          <a:p>
            <a:pPr algn="just" eaLnBrk="1" fontAlgn="auto" hangingPunct="1">
              <a:lnSpc>
                <a:spcPct val="115000"/>
              </a:lnSpc>
              <a:spcAft>
                <a:spcPts val="0"/>
              </a:spcAft>
              <a:buFont typeface="Arial"/>
              <a:buChar char="•"/>
              <a:tabLst>
                <a:tab pos="270510" algn="l"/>
              </a:tabLst>
              <a:defRPr/>
            </a:pPr>
            <a:r>
              <a:rPr lang="uk-UA" dirty="0">
                <a:latin typeface="Times New Roman"/>
                <a:ea typeface="Calibri"/>
                <a:cs typeface="Times New Roman"/>
              </a:rPr>
              <a:t>потрібно правильно облаштувати житло для тварин -  краще, якщо це буде просторий акваріум (так можна уникнути протягів);</a:t>
            </a:r>
            <a:endParaRPr lang="ru-RU" sz="2400" dirty="0">
              <a:ea typeface="Calibri"/>
              <a:cs typeface="Times New Roman"/>
            </a:endParaRPr>
          </a:p>
          <a:p>
            <a:pPr algn="just" eaLnBrk="1" fontAlgn="auto" hangingPunct="1">
              <a:lnSpc>
                <a:spcPct val="115000"/>
              </a:lnSpc>
              <a:spcAft>
                <a:spcPts val="0"/>
              </a:spcAft>
              <a:buFont typeface="Arial"/>
              <a:buChar char="•"/>
              <a:tabLst>
                <a:tab pos="270510" algn="l"/>
              </a:tabLst>
              <a:defRPr/>
            </a:pPr>
            <a:r>
              <a:rPr lang="uk-UA" dirty="0">
                <a:latin typeface="Times New Roman"/>
                <a:ea typeface="Calibri"/>
                <a:cs typeface="Times New Roman"/>
              </a:rPr>
              <a:t>на дні повинен бути достатній шар тирси чи сіна, щоб тваринки могли  копатися; тирса повинна буди завжди сухою, бо піщанки не переносять вологості;</a:t>
            </a:r>
            <a:endParaRPr lang="ru-RU" sz="2400" dirty="0">
              <a:ea typeface="Calibri"/>
              <a:cs typeface="Times New Roman"/>
            </a:endParaRPr>
          </a:p>
          <a:p>
            <a:pPr algn="just" eaLnBrk="1" fontAlgn="auto" hangingPunct="1">
              <a:lnSpc>
                <a:spcPct val="115000"/>
              </a:lnSpc>
              <a:spcAft>
                <a:spcPts val="0"/>
              </a:spcAft>
              <a:buFont typeface="Arial"/>
              <a:buChar char="•"/>
              <a:tabLst>
                <a:tab pos="270510" algn="l"/>
              </a:tabLst>
              <a:defRPr/>
            </a:pPr>
            <a:r>
              <a:rPr lang="uk-UA" dirty="0">
                <a:latin typeface="Times New Roman"/>
                <a:ea typeface="Calibri"/>
                <a:cs typeface="Times New Roman"/>
              </a:rPr>
              <a:t>можна поставити будиночок, в якому піщанки будуть ховатися та спати;</a:t>
            </a:r>
            <a:endParaRPr lang="ru-RU" sz="2400" dirty="0">
              <a:ea typeface="Calibri"/>
              <a:cs typeface="Times New Roman"/>
            </a:endParaRPr>
          </a:p>
          <a:p>
            <a:pPr algn="just" eaLnBrk="1" fontAlgn="auto" hangingPunct="1">
              <a:lnSpc>
                <a:spcPct val="115000"/>
              </a:lnSpc>
              <a:spcAft>
                <a:spcPts val="0"/>
              </a:spcAft>
              <a:buFont typeface="Arial"/>
              <a:buChar char="•"/>
              <a:tabLst>
                <a:tab pos="270510" algn="l"/>
              </a:tabLst>
              <a:defRPr/>
            </a:pPr>
            <a:r>
              <a:rPr lang="uk-UA" dirty="0">
                <a:latin typeface="Times New Roman"/>
                <a:ea typeface="Calibri"/>
                <a:cs typeface="Times New Roman"/>
              </a:rPr>
              <a:t>піщанки – дуже активні тваринки, тому в клітці повинне бути колесо для бігу (металеве та </a:t>
            </a:r>
            <a:r>
              <a:rPr lang="uk-UA" dirty="0" err="1">
                <a:latin typeface="Times New Roman"/>
                <a:ea typeface="Calibri"/>
                <a:cs typeface="Times New Roman"/>
              </a:rPr>
              <a:t>сітчате</a:t>
            </a:r>
            <a:r>
              <a:rPr lang="uk-UA" dirty="0">
                <a:latin typeface="Times New Roman"/>
                <a:ea typeface="Calibri"/>
                <a:cs typeface="Times New Roman"/>
              </a:rPr>
              <a:t>);</a:t>
            </a:r>
            <a:endParaRPr lang="ru-RU" sz="2400" dirty="0">
              <a:ea typeface="Calibri"/>
              <a:cs typeface="Times New Roman"/>
            </a:endParaRPr>
          </a:p>
          <a:p>
            <a:pPr algn="just" eaLnBrk="1" fontAlgn="auto" hangingPunct="1">
              <a:lnSpc>
                <a:spcPct val="115000"/>
              </a:lnSpc>
              <a:spcAft>
                <a:spcPts val="0"/>
              </a:spcAft>
              <a:buFont typeface="Arial"/>
              <a:buChar char="•"/>
              <a:tabLst>
                <a:tab pos="270510" algn="l"/>
              </a:tabLst>
              <a:defRPr/>
            </a:pPr>
            <a:r>
              <a:rPr lang="uk-UA" dirty="0">
                <a:latin typeface="Times New Roman"/>
                <a:ea typeface="Calibri"/>
                <a:cs typeface="Times New Roman"/>
              </a:rPr>
              <a:t>так як піщанкам необхідно сточувати свої зуби, то треба пропонувати їм кору дерев чи інші дерев’яні речі; в іншому випадку вони будуть використовувати для сточування зубів прутики клітки або будиночок. </a:t>
            </a:r>
            <a:endParaRPr lang="ru-RU" sz="2400" dirty="0">
              <a:ea typeface="Calibri"/>
              <a:cs typeface="Times New Roman"/>
            </a:endParaRPr>
          </a:p>
          <a:p>
            <a:pPr algn="just" eaLnBrk="1" fontAlgn="auto" hangingPunct="1">
              <a:lnSpc>
                <a:spcPct val="115000"/>
              </a:lnSpc>
              <a:spcAft>
                <a:spcPts val="0"/>
              </a:spcAft>
              <a:buFont typeface="Arial"/>
              <a:buChar char="•"/>
              <a:tabLst>
                <a:tab pos="270510" algn="l"/>
              </a:tabLst>
              <a:defRPr/>
            </a:pPr>
            <a:r>
              <a:rPr lang="uk-UA" dirty="0">
                <a:latin typeface="Times New Roman"/>
                <a:ea typeface="Calibri"/>
                <a:cs typeface="Times New Roman"/>
              </a:rPr>
              <a:t>раціон піщанок повинен бути різноманітним – крім зернових сумішей треба давати їм овочі (моркву, салат) та фрукти (яблука, банани). Іноді можна давати арахіс та насіння соняшника, які вони дуже полюбляють.</a:t>
            </a:r>
            <a:endParaRPr lang="ru-RU" sz="2400" dirty="0">
              <a:ea typeface="Calibri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Рисунок 3" descr="21.jpg"/>
          <p:cNvPicPr>
            <a:picLocks noChangeAspect="1"/>
          </p:cNvPicPr>
          <p:nvPr/>
        </p:nvPicPr>
        <p:blipFill>
          <a:blip r:embed="rId2"/>
          <a:srcRect r="2082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88" y="188913"/>
            <a:ext cx="8229600" cy="6477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Використані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627" name="Объект 2"/>
          <p:cNvSpPr>
            <a:spLocks noGrp="1"/>
          </p:cNvSpPr>
          <p:nvPr>
            <p:ph idx="1"/>
          </p:nvPr>
        </p:nvSpPr>
        <p:spPr>
          <a:xfrm>
            <a:off x="107950" y="908050"/>
            <a:ext cx="8280400" cy="54737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uk-UA" sz="1800" u="sng" smtClean="0">
                <a:latin typeface="Times New Roman" pitchFamily="18" charset="0"/>
                <a:cs typeface="Times New Roman" pitchFamily="18" charset="0"/>
                <a:hlinkClick r:id="rId3"/>
              </a:rPr>
              <a:t>http://arhiv-statey.pp.ua/index.php?newsid=14147</a:t>
            </a:r>
            <a:r>
              <a:rPr lang="uk-UA" sz="1800" smtClean="0">
                <a:latin typeface="Times New Roman" pitchFamily="18" charset="0"/>
                <a:cs typeface="Times New Roman" pitchFamily="18" charset="0"/>
              </a:rPr>
              <a:t>  Що це за звір – піщанка?</a:t>
            </a:r>
            <a:endParaRPr lang="ru-RU" sz="1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uk-UA" sz="180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uk-UA" sz="1800" u="sng" smtClean="0">
                <a:latin typeface="Times New Roman" pitchFamily="18" charset="0"/>
                <a:cs typeface="Times New Roman" pitchFamily="18" charset="0"/>
                <a:hlinkClick r:id="rId4"/>
              </a:rPr>
              <a:t>http://info-mir.com.ua/poradi-po-doglyadu-za-pishhankoyu/</a:t>
            </a:r>
            <a:r>
              <a:rPr lang="uk-UA" sz="1800" smtClean="0">
                <a:latin typeface="Times New Roman" pitchFamily="18" charset="0"/>
                <a:cs typeface="Times New Roman" pitchFamily="18" charset="0"/>
              </a:rPr>
              <a:t>  Поради по догляду за піщанкою</a:t>
            </a:r>
            <a:endParaRPr lang="ru-RU" sz="1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ru-RU" sz="1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uk-UA" sz="1800" u="sng" smtClean="0">
                <a:latin typeface="Times New Roman" pitchFamily="18" charset="0"/>
                <a:cs typeface="Times New Roman" pitchFamily="18" charset="0"/>
                <a:hlinkClick r:id="rId5"/>
              </a:rPr>
              <a:t>http://tips-ua.com/150211-yak-doglyadati-za-mongolsko-pishhankoyu.html</a:t>
            </a:r>
            <a:r>
              <a:rPr lang="uk-UA" sz="1800" smtClean="0">
                <a:latin typeface="Times New Roman" pitchFamily="18" charset="0"/>
                <a:cs typeface="Times New Roman" pitchFamily="18" charset="0"/>
              </a:rPr>
              <a:t> Як доглядати за монгольською піщанкою</a:t>
            </a:r>
            <a:endParaRPr lang="ru-RU" sz="1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ru-RU" sz="1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uk-UA" sz="1800" u="sng" smtClean="0">
                <a:latin typeface="Times New Roman" pitchFamily="18" charset="0"/>
                <a:hlinkClick r:id="rId6"/>
              </a:rPr>
              <a:t>http://www.gerbils.ru/gerbils</a:t>
            </a:r>
            <a:r>
              <a:rPr lang="uk-UA" sz="1800" u="sng" smtClean="0">
                <a:latin typeface="Times New Roman" pitchFamily="18" charset="0"/>
              </a:rPr>
              <a:t> </a:t>
            </a:r>
            <a:r>
              <a:rPr lang="uk-UA" sz="1800" smtClean="0">
                <a:latin typeface="Times New Roman" pitchFamily="18" charset="0"/>
                <a:cs typeface="Times New Roman" pitchFamily="18" charset="0"/>
              </a:rPr>
              <a:t>Пещанки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uk-UA" sz="1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uk-UA" sz="1800" u="sng" smtClean="0">
                <a:latin typeface="Times New Roman" pitchFamily="18" charset="0"/>
                <a:cs typeface="Times New Roman" pitchFamily="18" charset="0"/>
                <a:hlinkClick r:id="rId7"/>
              </a:rPr>
              <a:t>http://pesik-kotik.ru/153-mysh-peschanka.html</a:t>
            </a:r>
            <a:r>
              <a:rPr lang="uk-UA" sz="1800" smtClean="0">
                <a:latin typeface="Times New Roman" pitchFamily="18" charset="0"/>
                <a:cs typeface="Times New Roman" pitchFamily="18" charset="0"/>
              </a:rPr>
              <a:t> Миша-піщанка</a:t>
            </a:r>
            <a:endParaRPr lang="ru-RU" sz="1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ru-RU" sz="1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uk-UA" sz="1800" u="sng" smtClean="0">
                <a:latin typeface="Times New Roman" pitchFamily="18" charset="0"/>
                <a:cs typeface="Times New Roman" pitchFamily="18" charset="0"/>
                <a:hlinkClick r:id="rId8"/>
              </a:rPr>
              <a:t>http://good-know.com/mishi-pishhanki-doglyad/</a:t>
            </a:r>
            <a:r>
              <a:rPr lang="uk-UA" sz="1800" smtClean="0">
                <a:latin typeface="Times New Roman" pitchFamily="18" charset="0"/>
                <a:cs typeface="Times New Roman" pitchFamily="18" charset="0"/>
              </a:rPr>
              <a:t> Миші, піщанки – догляд</a:t>
            </a:r>
            <a:endParaRPr lang="ru-RU" sz="1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ru-RU" sz="1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uk-UA" sz="1800" u="sng" smtClean="0">
                <a:latin typeface="Times New Roman" pitchFamily="18" charset="0"/>
                <a:cs typeface="Times New Roman" pitchFamily="18" charset="0"/>
                <a:hlinkClick r:id="rId9"/>
              </a:rPr>
              <a:t>http://ladyfacts.ru/insha/35426-jak-dogljadati-za-malenkoju-pishhankoju.html</a:t>
            </a:r>
            <a:r>
              <a:rPr lang="uk-UA" sz="1800" smtClean="0">
                <a:latin typeface="Times New Roman" pitchFamily="18" charset="0"/>
                <a:cs typeface="Times New Roman" pitchFamily="18" charset="0"/>
              </a:rPr>
              <a:t> Як доглядати за маленькою піщанкою</a:t>
            </a:r>
            <a:endParaRPr lang="ru-RU" sz="1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ru-RU" sz="1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uk-UA" sz="1800" u="sng" smtClean="0">
                <a:latin typeface="Times New Roman" pitchFamily="18" charset="0"/>
                <a:cs typeface="Times New Roman" pitchFamily="18" charset="0"/>
                <a:hlinkClick r:id="rId10"/>
              </a:rPr>
              <a:t>http://www.gerbils.ru/expert/peschanki/skolko_let_zhivut_peschanki</a:t>
            </a:r>
            <a:r>
              <a:rPr lang="uk-UA" sz="1800" smtClean="0">
                <a:latin typeface="Times New Roman" pitchFamily="18" charset="0"/>
                <a:cs typeface="Times New Roman" pitchFamily="18" charset="0"/>
              </a:rPr>
              <a:t> Сколько лет живут пещанки?</a:t>
            </a:r>
            <a:endParaRPr lang="ru-RU" sz="1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uk-UA" sz="180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80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5000"/>
              </a:lnSpc>
            </a:pPr>
            <a:endParaRPr lang="ru-RU" sz="180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814</Words>
  <Application>Microsoft Office PowerPoint</Application>
  <PresentationFormat>Экран (4:3)</PresentationFormat>
  <Paragraphs>79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Мета: уникнення стресів у піщанок під час їх утримання та розведення в домашніх умовах </vt:lpstr>
      <vt:lpstr>Умови утримання мишей піщанок вдома</vt:lpstr>
      <vt:lpstr>Слайд 6</vt:lpstr>
      <vt:lpstr>Подолання стресової поведінки самки</vt:lpstr>
      <vt:lpstr>Нові взаємовідносини між самкою                                та самцем</vt:lpstr>
      <vt:lpstr>Народження малюків та клопотання батьків</vt:lpstr>
      <vt:lpstr>Мої нові клопоти</vt:lpstr>
      <vt:lpstr>Мої нові клопоти</vt:lpstr>
      <vt:lpstr>ВИСНОВКИ</vt:lpstr>
      <vt:lpstr>Поради по догляду за піщанками:</vt:lpstr>
      <vt:lpstr>Використані джерела: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Ирина Ноздрина</dc:creator>
  <cp:lastModifiedBy>user</cp:lastModifiedBy>
  <cp:revision>20</cp:revision>
  <dcterms:created xsi:type="dcterms:W3CDTF">2016-04-13T21:23:03Z</dcterms:created>
  <dcterms:modified xsi:type="dcterms:W3CDTF">2016-04-18T12:20:44Z</dcterms:modified>
</cp:coreProperties>
</file>