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73" r:id="rId3"/>
    <p:sldId id="274" r:id="rId4"/>
    <p:sldId id="257" r:id="rId5"/>
    <p:sldId id="275" r:id="rId6"/>
    <p:sldId id="258" r:id="rId7"/>
    <p:sldId id="276" r:id="rId8"/>
    <p:sldId id="277" r:id="rId9"/>
    <p:sldId id="278" r:id="rId10"/>
    <p:sldId id="259" r:id="rId11"/>
    <p:sldId id="260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32525D"/>
    <a:srgbClr val="000000"/>
    <a:srgbClr val="E2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54174" autoAdjust="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602E-6303-4301-B6F0-EDDB62337382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B5EC8-303B-4906-8E4E-2B56DA20B7F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4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5EC8-303B-4906-8E4E-2B56DA20B7FC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663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5EC8-303B-4906-8E4E-2B56DA20B7F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58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5EC8-303B-4906-8E4E-2B56DA20B7F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25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5EC8-303B-4906-8E4E-2B56DA20B7F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2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0530C6-1E98-4B9F-835D-E0EF55FDF2EC}" type="datetimeFigureOut">
              <a:rPr lang="ru-RU" smtClean="0"/>
              <a:pPr/>
              <a:t>15.04.2016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6DDBE9-BB96-4418-843B-5C5A3F1DE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556" y="-289999"/>
            <a:ext cx="7671796" cy="23012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7846" y="3944620"/>
            <a:ext cx="6480048" cy="196862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uk-UA" sz="6400" dirty="0" smtClean="0">
                <a:solidFill>
                  <a:schemeClr val="bg1"/>
                </a:solidFill>
              </a:rPr>
              <a:t>Виконав:</a:t>
            </a:r>
          </a:p>
          <a:p>
            <a:pPr algn="r"/>
            <a:r>
              <a:rPr lang="uk-UA" sz="6400" dirty="0" err="1" smtClean="0">
                <a:solidFill>
                  <a:schemeClr val="bg1"/>
                </a:solidFill>
              </a:rPr>
              <a:t>Цибак</a:t>
            </a:r>
            <a:r>
              <a:rPr lang="uk-UA" sz="6400" dirty="0" smtClean="0">
                <a:solidFill>
                  <a:schemeClr val="bg1"/>
                </a:solidFill>
              </a:rPr>
              <a:t> Богдан</a:t>
            </a:r>
            <a:endParaRPr lang="ru-RU" sz="6400" dirty="0">
              <a:solidFill>
                <a:schemeClr val="bg1"/>
              </a:solidFill>
            </a:endParaRPr>
          </a:p>
          <a:p>
            <a:pPr algn="r"/>
            <a:r>
              <a:rPr lang="uk-UA" sz="6400" dirty="0" smtClean="0">
                <a:solidFill>
                  <a:schemeClr val="bg1"/>
                </a:solidFill>
              </a:rPr>
              <a:t>Учень  </a:t>
            </a:r>
            <a:r>
              <a:rPr lang="uk-UA" sz="6400" dirty="0">
                <a:solidFill>
                  <a:schemeClr val="bg1"/>
                </a:solidFill>
              </a:rPr>
              <a:t>7 </a:t>
            </a:r>
            <a:r>
              <a:rPr lang="uk-UA" sz="6400" dirty="0" smtClean="0">
                <a:solidFill>
                  <a:schemeClr val="bg1"/>
                </a:solidFill>
              </a:rPr>
              <a:t>класу</a:t>
            </a:r>
          </a:p>
          <a:p>
            <a:pPr algn="r"/>
            <a:r>
              <a:rPr lang="uk-UA" sz="6400" dirty="0" smtClean="0">
                <a:solidFill>
                  <a:schemeClr val="bg1"/>
                </a:solidFill>
              </a:rPr>
              <a:t> </a:t>
            </a:r>
            <a:r>
              <a:rPr lang="uk-UA" sz="6400" dirty="0">
                <a:solidFill>
                  <a:schemeClr val="bg1"/>
                </a:solidFill>
              </a:rPr>
              <a:t>Дудчанського загальноосвітнього об´єднання «дитячий садок – школа І-ІІІ ступенів – позашкільний заклад</a:t>
            </a:r>
            <a:r>
              <a:rPr lang="uk-UA" sz="6400" dirty="0" smtClean="0">
                <a:solidFill>
                  <a:schemeClr val="bg1"/>
                </a:solidFill>
              </a:rPr>
              <a:t>» </a:t>
            </a:r>
            <a:r>
              <a:rPr lang="uk-UA" sz="6400" dirty="0" err="1" smtClean="0">
                <a:solidFill>
                  <a:schemeClr val="bg1"/>
                </a:solidFill>
              </a:rPr>
              <a:t>Нововоронцовського</a:t>
            </a:r>
            <a:r>
              <a:rPr lang="uk-UA" sz="6400" dirty="0" smtClean="0">
                <a:solidFill>
                  <a:schemeClr val="bg1"/>
                </a:solidFill>
              </a:rPr>
              <a:t> </a:t>
            </a:r>
            <a:r>
              <a:rPr lang="uk-UA" sz="6400" dirty="0">
                <a:solidFill>
                  <a:schemeClr val="bg1"/>
                </a:solidFill>
              </a:rPr>
              <a:t>району Херсонської області </a:t>
            </a:r>
            <a:endParaRPr lang="ru-RU" sz="6400" dirty="0">
              <a:solidFill>
                <a:schemeClr val="bg1"/>
              </a:solidFill>
            </a:endParaRPr>
          </a:p>
          <a:p>
            <a:pPr algn="r"/>
            <a:r>
              <a:rPr lang="uk-UA" sz="6400" dirty="0">
                <a:solidFill>
                  <a:schemeClr val="bg1"/>
                </a:solidFill>
              </a:rPr>
              <a:t> </a:t>
            </a:r>
            <a:endParaRPr lang="ru-RU" sz="6400" dirty="0">
              <a:solidFill>
                <a:schemeClr val="bg1"/>
              </a:solidFill>
            </a:endParaRPr>
          </a:p>
          <a:p>
            <a:pPr algn="r"/>
            <a:r>
              <a:rPr lang="uk-UA" sz="6400" dirty="0">
                <a:solidFill>
                  <a:schemeClr val="bg1"/>
                </a:solidFill>
              </a:rPr>
              <a:t>Консультант: </a:t>
            </a:r>
            <a:r>
              <a:rPr lang="uk-UA" sz="6400" dirty="0" err="1">
                <a:solidFill>
                  <a:schemeClr val="bg1"/>
                </a:solidFill>
              </a:rPr>
              <a:t>Бесага</a:t>
            </a:r>
            <a:r>
              <a:rPr lang="uk-UA" sz="6400" dirty="0">
                <a:solidFill>
                  <a:schemeClr val="bg1"/>
                </a:solidFill>
              </a:rPr>
              <a:t> Альона Валеріївна, вчитель історії Дудчанського загальноосвітнього об´єднання «дитячий садок – школа І-ІІІ ступенів – позашкільний заклад</a:t>
            </a:r>
            <a:r>
              <a:rPr lang="uk-UA" sz="6400" dirty="0" smtClean="0">
                <a:solidFill>
                  <a:schemeClr val="bg1"/>
                </a:solidFill>
              </a:rPr>
              <a:t>» </a:t>
            </a:r>
            <a:r>
              <a:rPr lang="uk-UA" sz="6400" dirty="0" err="1" smtClean="0">
                <a:solidFill>
                  <a:schemeClr val="bg1"/>
                </a:solidFill>
              </a:rPr>
              <a:t>Нововоронцовського</a:t>
            </a:r>
            <a:r>
              <a:rPr lang="uk-UA" sz="6400" dirty="0" smtClean="0">
                <a:solidFill>
                  <a:schemeClr val="bg1"/>
                </a:solidFill>
              </a:rPr>
              <a:t> </a:t>
            </a:r>
            <a:r>
              <a:rPr lang="uk-UA" sz="6400" dirty="0">
                <a:solidFill>
                  <a:schemeClr val="bg1"/>
                </a:solidFill>
              </a:rPr>
              <a:t>району Херсонської області</a:t>
            </a:r>
            <a:endParaRPr lang="ru-RU" sz="6400" dirty="0">
              <a:solidFill>
                <a:schemeClr val="bg1"/>
              </a:solidFill>
            </a:endParaRPr>
          </a:p>
          <a:p>
            <a:pPr algn="r"/>
            <a:r>
              <a:rPr lang="uk-UA" sz="6400" dirty="0">
                <a:solidFill>
                  <a:schemeClr val="bg1"/>
                </a:solidFill>
              </a:rPr>
              <a:t>спеціаліст ІІ категорії</a:t>
            </a:r>
            <a:r>
              <a:rPr lang="uk-UA" sz="4900" dirty="0">
                <a:solidFill>
                  <a:schemeClr val="bg1"/>
                </a:solidFill>
              </a:rPr>
              <a:t>. </a:t>
            </a:r>
            <a:endParaRPr lang="ru-RU" sz="4900" dirty="0">
              <a:solidFill>
                <a:schemeClr val="bg1"/>
              </a:solidFill>
            </a:endParaRPr>
          </a:p>
          <a:p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Всеукраїнський комплексний інтерактивний конкурс “Історик-Юніор-201</a:t>
            </a:r>
            <a:r>
              <a:rPr lang="en-US" dirty="0" smtClean="0"/>
              <a:t>6</a:t>
            </a:r>
            <a:r>
              <a:rPr lang="uk-UA" dirty="0" smtClean="0"/>
              <a:t>”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454" y="860621"/>
            <a:ext cx="705678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Геноцид як феномен ХХ сторіччя»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«Без вини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винні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  <a:endParaRPr lang="ru-RU" sz="5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3347864" y="3214390"/>
            <a:ext cx="5085209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508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54" y="32666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Голодомор 1932-1933 років </a:t>
            </a:r>
            <a:br>
              <a:rPr lang="uk-UA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uk-UA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Дудчанах</a:t>
            </a:r>
            <a:r>
              <a:rPr lang="uk-UA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вустами очевидців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4" y="5336399"/>
            <a:ext cx="1336750" cy="12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28586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6950" y="4470986"/>
            <a:ext cx="789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Багатовікова історія українського народу – це насамперед літопис життя і смерті народу – великомученика, доля якого була досить лиха. </a:t>
            </a:r>
            <a:r>
              <a:rPr lang="ru-RU" b="1" dirty="0" err="1">
                <a:solidFill>
                  <a:schemeClr val="bg1"/>
                </a:solidFill>
              </a:rPr>
              <a:t>Багато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трагедій</a:t>
            </a:r>
            <a:r>
              <a:rPr lang="ru-RU" b="1" dirty="0">
                <a:solidFill>
                  <a:schemeClr val="bg1"/>
                </a:solidFill>
              </a:rPr>
              <a:t> пережив </a:t>
            </a:r>
            <a:r>
              <a:rPr lang="ru-RU" b="1" dirty="0" err="1">
                <a:solidFill>
                  <a:schemeClr val="bg1"/>
                </a:solidFill>
              </a:rPr>
              <a:t>український</a:t>
            </a:r>
            <a:r>
              <a:rPr lang="ru-RU" b="1" dirty="0">
                <a:solidFill>
                  <a:schemeClr val="bg1"/>
                </a:solidFill>
              </a:rPr>
              <a:t> народ, але </a:t>
            </a:r>
            <a:r>
              <a:rPr lang="ru-RU" b="1" dirty="0" err="1">
                <a:solidFill>
                  <a:schemeClr val="bg1"/>
                </a:solidFill>
              </a:rPr>
              <a:t>страшнішого</a:t>
            </a:r>
            <a:r>
              <a:rPr lang="ru-RU" b="1" dirty="0">
                <a:solidFill>
                  <a:schemeClr val="bg1"/>
                </a:solidFill>
              </a:rPr>
              <a:t> лиха, ніж голод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30-х </a:t>
            </a:r>
            <a:r>
              <a:rPr lang="ru-RU" b="1" dirty="0" err="1">
                <a:solidFill>
                  <a:schemeClr val="bg1"/>
                </a:solidFill>
              </a:rPr>
              <a:t>років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історія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України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знає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6" name="Picture 2" descr="K:\D6BE85E1-B273-4A93-960D-9ACC071323E6_mw1024_mh1024_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0242"/>
            <a:ext cx="5400600" cy="40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err="1">
                <a:solidFill>
                  <a:srgbClr val="C00000"/>
                </a:solidFill>
              </a:rPr>
              <a:t>Наукова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значущість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дослідження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</a:rPr>
              <a:t>Наукова </a:t>
            </a:r>
            <a:r>
              <a:rPr lang="uk-UA" sz="1800" dirty="0">
                <a:solidFill>
                  <a:schemeClr val="bg1"/>
                </a:solidFill>
              </a:rPr>
              <a:t>робота побудована здебільшого на матеріалах зібраного серед місцевого населення, спогадах очевидців голодомору на території  села </a:t>
            </a:r>
            <a:r>
              <a:rPr lang="uk-UA" sz="1800" dirty="0" err="1">
                <a:solidFill>
                  <a:schemeClr val="bg1"/>
                </a:solidFill>
              </a:rPr>
              <a:t>Дудчани</a:t>
            </a:r>
            <a:r>
              <a:rPr lang="uk-UA" sz="1800" dirty="0">
                <a:solidFill>
                  <a:schemeClr val="bg1"/>
                </a:solidFill>
              </a:rPr>
              <a:t>, аналізі статей в історичній літературі та місцевих газетних публікаціях, архівних документах  Херсонського обласного архіву з даної проблематики. </a:t>
            </a:r>
            <a:endParaRPr lang="uk-UA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</a:rPr>
              <a:t>Усні </a:t>
            </a:r>
            <a:r>
              <a:rPr lang="uk-UA" sz="1800" dirty="0">
                <a:solidFill>
                  <a:schemeClr val="bg1"/>
                </a:solidFill>
              </a:rPr>
              <a:t>свідчення неспростовно доводять, що акція геноциду українських селян була чітко спланованою більшовицькою владою Кремля.</a:t>
            </a:r>
            <a:endParaRPr lang="ru-RU" sz="1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sz="1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</a:rPr>
              <a:t>Роботу </a:t>
            </a:r>
            <a:r>
              <a:rPr lang="uk-UA" sz="1800" dirty="0">
                <a:solidFill>
                  <a:schemeClr val="bg1"/>
                </a:solidFill>
              </a:rPr>
              <a:t>можна використовувати в навчально-виховному процесі, під час уроків історії  України  у 5, 10 та 11 класах, а також під час проведення позакласних та позашкільних заходів.  Дана робота стане продовженням для дослідження жертв Голодомору 1932-1933 рр.  на території с. </a:t>
            </a:r>
            <a:r>
              <a:rPr lang="uk-UA" sz="1800" dirty="0" err="1">
                <a:solidFill>
                  <a:schemeClr val="bg1"/>
                </a:solidFill>
              </a:rPr>
              <a:t>Дудчани</a:t>
            </a:r>
            <a:r>
              <a:rPr lang="uk-UA" sz="1800" dirty="0">
                <a:solidFill>
                  <a:schemeClr val="bg1"/>
                </a:solidFill>
              </a:rPr>
              <a:t>. Велике виховне значення полягає в серйозному ставленні до проблеми, вмінні опрацювати джерела інформації, зробити оцінку дій влади, засудити жорстоке ставлення до народу України.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77" y="40466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solidFill>
                  <a:schemeClr val="bg1"/>
                </a:solidFill>
                <a:latin typeface="+mn-lt"/>
              </a:rPr>
              <a:t>Не буває чужого горя і чужої біди. Живемо ми на одній землі, під одним небом і під одним сонцем.</a:t>
            </a:r>
            <a:r>
              <a:rPr lang="ru-RU" sz="27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+mn-lt"/>
              </a:rPr>
            </a:br>
            <a:r>
              <a:rPr lang="uk-UA" sz="2700" dirty="0">
                <a:solidFill>
                  <a:schemeClr val="bg1"/>
                </a:solidFill>
                <a:latin typeface="+mn-lt"/>
              </a:rPr>
              <a:t>Нехай же ніколи не доведеться нам пережити подібне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75776"/>
            <a:ext cx="7467600" cy="581825"/>
          </a:xfrm>
        </p:spPr>
        <p:txBody>
          <a:bodyPr/>
          <a:lstStyle/>
          <a:p>
            <a:pPr marL="36576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95853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26 листопада 1998 року було встановлено День </a:t>
            </a:r>
            <a:r>
              <a:rPr lang="uk-UA" sz="2400" b="1" dirty="0" err="1">
                <a:solidFill>
                  <a:srgbClr val="002060"/>
                </a:solidFill>
              </a:rPr>
              <a:t>пам</a:t>
            </a:r>
            <a:r>
              <a:rPr lang="en-US" sz="2400" b="1" dirty="0">
                <a:solidFill>
                  <a:srgbClr val="002060"/>
                </a:solidFill>
              </a:rPr>
              <a:t>`</a:t>
            </a:r>
            <a:r>
              <a:rPr lang="uk-UA" sz="2400" b="1" dirty="0">
                <a:solidFill>
                  <a:srgbClr val="002060"/>
                </a:solidFill>
              </a:rPr>
              <a:t>яті жертв голодомору(кожна четверта субота листопада)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2006 року український парламент визнав Голодомор 1932-1933 років геноцидом українського народу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m_copy_l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1685" y="2204864"/>
            <a:ext cx="3490772" cy="421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latin typeface="+mn-lt"/>
              </a:rPr>
              <a:t>Дякую за увагу!</a:t>
            </a:r>
            <a:endParaRPr lang="uk-UA" sz="7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643050"/>
            <a:ext cx="3428992" cy="4525963"/>
          </a:xfrm>
        </p:spPr>
        <p:txBody>
          <a:bodyPr>
            <a:normAutofit/>
          </a:bodyPr>
          <a:lstStyle/>
          <a:p>
            <a:pPr marL="90488" indent="-53975">
              <a:buNone/>
            </a:pPr>
            <a:endParaRPr lang="uk-UA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135"/>
            <a:ext cx="6983520" cy="55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Словник історичних термінів і понять 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152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>
                <a:solidFill>
                  <a:schemeClr val="bg1"/>
                </a:solidFill>
              </a:rPr>
              <a:t>«… А одне під тином опухла дитина,</a:t>
            </a:r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uk-UA" sz="2400" b="1" i="1" dirty="0" err="1">
                <a:solidFill>
                  <a:schemeClr val="bg1"/>
                </a:solidFill>
              </a:rPr>
              <a:t>голоднеє</a:t>
            </a:r>
            <a:r>
              <a:rPr lang="uk-UA" sz="2400" b="1" i="1" dirty="0">
                <a:solidFill>
                  <a:schemeClr val="bg1"/>
                </a:solidFill>
              </a:rPr>
              <a:t>  мре…»</a:t>
            </a:r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uk-UA" sz="2400" b="1" i="1" dirty="0">
                <a:solidFill>
                  <a:schemeClr val="bg1"/>
                </a:solidFill>
              </a:rPr>
              <a:t>Тарас Шевченко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</a:rPr>
              <a:t>Штучний голод 1932-1933 років – одна з найбільших  трагедій в історії українського народу 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</a:rPr>
              <a:t>Словник історичних термінів та понять розкриває значення цього слова «геноцид» - (від грецького слова - </a:t>
            </a:r>
            <a:r>
              <a:rPr lang="uk-UA" sz="2000" b="1" dirty="0" err="1">
                <a:solidFill>
                  <a:schemeClr val="bg1"/>
                </a:solidFill>
              </a:rPr>
              <a:t>генос</a:t>
            </a:r>
            <a:r>
              <a:rPr lang="uk-UA" sz="2000" b="1" dirty="0">
                <a:solidFill>
                  <a:schemeClr val="bg1"/>
                </a:solidFill>
              </a:rPr>
              <a:t> - рід, плем’я і </a:t>
            </a:r>
            <a:r>
              <a:rPr lang="uk-UA" sz="2000" b="1" dirty="0" err="1">
                <a:solidFill>
                  <a:schemeClr val="bg1"/>
                </a:solidFill>
              </a:rPr>
              <a:t>лататинського</a:t>
            </a:r>
            <a:r>
              <a:rPr lang="uk-UA" sz="2000" b="1" dirty="0">
                <a:solidFill>
                  <a:schemeClr val="bg1"/>
                </a:solidFill>
              </a:rPr>
              <a:t> - </a:t>
            </a:r>
            <a:r>
              <a:rPr lang="en-US" sz="2000" b="1" dirty="0" err="1">
                <a:solidFill>
                  <a:schemeClr val="bg1"/>
                </a:solidFill>
              </a:rPr>
              <a:t>caedo</a:t>
            </a:r>
            <a:r>
              <a:rPr lang="uk-UA" sz="2000" b="1" dirty="0">
                <a:solidFill>
                  <a:schemeClr val="bg1"/>
                </a:solidFill>
              </a:rPr>
              <a:t> – вбиваю) – повне або часткове знищення окремих груп населення за расовими, </a:t>
            </a:r>
            <a:r>
              <a:rPr lang="uk-UA" sz="2000" b="1" dirty="0" err="1">
                <a:solidFill>
                  <a:schemeClr val="bg1"/>
                </a:solidFill>
              </a:rPr>
              <a:t>національнми</a:t>
            </a:r>
            <a:r>
              <a:rPr lang="uk-UA" sz="2000" b="1" dirty="0">
                <a:solidFill>
                  <a:schemeClr val="bg1"/>
                </a:solidFill>
              </a:rPr>
              <a:t> чи </a:t>
            </a:r>
            <a:r>
              <a:rPr lang="uk-UA" sz="2000" b="1" dirty="0" err="1">
                <a:solidFill>
                  <a:schemeClr val="bg1"/>
                </a:solidFill>
              </a:rPr>
              <a:t>релігійнми</a:t>
            </a:r>
            <a:r>
              <a:rPr lang="uk-UA" sz="2000" b="1" dirty="0">
                <a:solidFill>
                  <a:schemeClr val="bg1"/>
                </a:solidFill>
              </a:rPr>
              <a:t> ознаками.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95533"/>
            <a:ext cx="2839641" cy="19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10" y="4797152"/>
            <a:ext cx="3275409" cy="19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5328592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</a:rPr>
              <a:t>Об’єкт </a:t>
            </a:r>
            <a:r>
              <a:rPr lang="uk-UA" sz="2400" b="1" dirty="0">
                <a:solidFill>
                  <a:srgbClr val="C00000"/>
                </a:solidFill>
              </a:rPr>
              <a:t>дослідження : </a:t>
            </a:r>
            <a:r>
              <a:rPr lang="uk-UA" sz="2400" b="1" dirty="0" smtClean="0">
                <a:solidFill>
                  <a:srgbClr val="C00000"/>
                </a:solidFill>
              </a:rPr>
              <a:t/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діяльність  </a:t>
            </a:r>
            <a:r>
              <a:rPr lang="uk-UA" sz="2400" dirty="0">
                <a:solidFill>
                  <a:schemeClr val="bg1"/>
                </a:solidFill>
              </a:rPr>
              <a:t>влади на Херсонщині в роки голодомору 1932-1933 рр.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Предмет </a:t>
            </a:r>
            <a:r>
              <a:rPr lang="uk-UA" sz="2400" b="1" dirty="0">
                <a:solidFill>
                  <a:srgbClr val="C00000"/>
                </a:solidFill>
              </a:rPr>
              <a:t>дослідження:</a:t>
            </a:r>
            <a:r>
              <a:rPr lang="uk-UA" sz="2400" dirty="0">
                <a:solidFill>
                  <a:srgbClr val="C0000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/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вивчення </a:t>
            </a:r>
            <a:r>
              <a:rPr lang="uk-UA" sz="2400" dirty="0">
                <a:solidFill>
                  <a:schemeClr val="bg1"/>
                </a:solidFill>
              </a:rPr>
              <a:t>наслідків Голодомору на території Херсонського краю, а особливо  в с</a:t>
            </a:r>
            <a:r>
              <a:rPr lang="uk-UA" sz="2400" dirty="0" smtClean="0">
                <a:solidFill>
                  <a:schemeClr val="bg1"/>
                </a:solidFill>
              </a:rPr>
              <a:t>. </a:t>
            </a:r>
            <a:r>
              <a:rPr lang="uk-UA" sz="2400" dirty="0" err="1" smtClean="0">
                <a:solidFill>
                  <a:schemeClr val="bg1"/>
                </a:solidFill>
              </a:rPr>
              <a:t>Дудчани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rgbClr val="C00000"/>
                </a:solidFill>
              </a:rPr>
              <a:t>Мета проекту: 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Розкрити </a:t>
            </a:r>
            <a:r>
              <a:rPr lang="uk-UA" sz="2400" dirty="0">
                <a:solidFill>
                  <a:schemeClr val="bg1"/>
                </a:solidFill>
              </a:rPr>
              <a:t>та оцінити </a:t>
            </a:r>
            <a:r>
              <a:rPr lang="uk-UA" sz="2400" dirty="0" err="1">
                <a:solidFill>
                  <a:schemeClr val="bg1"/>
                </a:solidFill>
              </a:rPr>
              <a:t>маштаби</a:t>
            </a:r>
            <a:r>
              <a:rPr lang="uk-UA" sz="2400" dirty="0">
                <a:solidFill>
                  <a:schemeClr val="bg1"/>
                </a:solidFill>
              </a:rPr>
              <a:t> трагедії викликаної голодомором 1932-1933 рр. на території рідного краю.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581128"/>
            <a:ext cx="8640960" cy="1545035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24847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uk-UA" sz="4300" b="1" dirty="0">
                <a:solidFill>
                  <a:srgbClr val="C00000"/>
                </a:solidFill>
              </a:rPr>
              <a:t>Завдання  дослідження:</a:t>
            </a:r>
            <a:r>
              <a:rPr lang="ru-RU" sz="4300" b="1" dirty="0">
                <a:solidFill>
                  <a:srgbClr val="C00000"/>
                </a:solidFill>
              </a:rPr>
              <a:t/>
            </a:r>
            <a:br>
              <a:rPr lang="ru-RU" sz="4300" b="1" dirty="0">
                <a:solidFill>
                  <a:srgbClr val="C00000"/>
                </a:solidFill>
              </a:rPr>
            </a:br>
            <a:endParaRPr lang="ru-RU" sz="4300" b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uk-UA" sz="2600" dirty="0" smtClean="0">
                <a:solidFill>
                  <a:schemeClr val="bg1"/>
                </a:solidFill>
              </a:rPr>
              <a:t>1. охарактеризувати </a:t>
            </a:r>
            <a:r>
              <a:rPr lang="uk-UA" sz="2600" dirty="0">
                <a:solidFill>
                  <a:schemeClr val="bg1"/>
                </a:solidFill>
              </a:rPr>
              <a:t>особливості голодомору  </a:t>
            </a:r>
            <a:endParaRPr lang="uk-UA" sz="2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uk-UA" sz="2600" dirty="0" smtClean="0">
                <a:solidFill>
                  <a:schemeClr val="bg1"/>
                </a:solidFill>
              </a:rPr>
              <a:t>на   території </a:t>
            </a:r>
            <a:r>
              <a:rPr lang="uk-UA" sz="2600" dirty="0">
                <a:solidFill>
                  <a:schemeClr val="bg1"/>
                </a:solidFill>
              </a:rPr>
              <a:t>рідного краю; 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2. </a:t>
            </a:r>
            <a:r>
              <a:rPr lang="uk-UA" sz="2600" dirty="0" smtClean="0">
                <a:solidFill>
                  <a:schemeClr val="bg1"/>
                </a:solidFill>
              </a:rPr>
              <a:t> </a:t>
            </a:r>
            <a:r>
              <a:rPr lang="uk-UA" sz="2600" dirty="0" err="1">
                <a:solidFill>
                  <a:schemeClr val="bg1"/>
                </a:solidFill>
              </a:rPr>
              <a:t>з΄ясувати</a:t>
            </a:r>
            <a:r>
              <a:rPr lang="uk-UA" sz="2600" dirty="0">
                <a:solidFill>
                  <a:schemeClr val="bg1"/>
                </a:solidFill>
              </a:rPr>
              <a:t> наслідки політики влади щодо </a:t>
            </a:r>
            <a:r>
              <a:rPr lang="uk-UA" sz="2600" dirty="0" err="1">
                <a:solidFill>
                  <a:schemeClr val="bg1"/>
                </a:solidFill>
              </a:rPr>
              <a:t>дудчанців</a:t>
            </a:r>
            <a:r>
              <a:rPr lang="uk-UA" sz="2600" dirty="0">
                <a:solidFill>
                  <a:schemeClr val="bg1"/>
                </a:solidFill>
              </a:rPr>
              <a:t> в 1932-1933 рр.;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3. </a:t>
            </a:r>
            <a:r>
              <a:rPr lang="uk-UA" sz="2600" dirty="0" smtClean="0">
                <a:solidFill>
                  <a:schemeClr val="bg1"/>
                </a:solidFill>
              </a:rPr>
              <a:t>зібрати </a:t>
            </a:r>
            <a:r>
              <a:rPr lang="uk-UA" sz="2600" dirty="0">
                <a:solidFill>
                  <a:schemeClr val="bg1"/>
                </a:solidFill>
              </a:rPr>
              <a:t>та систематизувати матеріали, спогади очевидців голодомору в с.Дудчани.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37264"/>
            <a:ext cx="282669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86808" cy="836712"/>
          </a:xfrm>
        </p:spPr>
        <p:txBody>
          <a:bodyPr>
            <a:noAutofit/>
          </a:bodyPr>
          <a:lstStyle/>
          <a:p>
            <a:pPr marL="90488" indent="-53975"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Спогади очевидців голоду на території села </a:t>
            </a:r>
            <a:r>
              <a:rPr lang="uk-UA" sz="3600" b="1" dirty="0" err="1" smtClean="0">
                <a:solidFill>
                  <a:srgbClr val="C00000"/>
                </a:solidFill>
              </a:rPr>
              <a:t>Дудчани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23831"/>
            <a:ext cx="7663784" cy="954107"/>
          </a:xfrm>
          <a:prstGeom prst="rect">
            <a:avLst/>
          </a:prstGeom>
          <a:solidFill>
            <a:srgbClr val="E2ECEF">
              <a:alpha val="12941"/>
            </a:srgbClr>
          </a:solidFill>
        </p:spPr>
        <p:txBody>
          <a:bodyPr wrap="square">
            <a:spAutoFit/>
          </a:bodyPr>
          <a:lstStyle/>
          <a:p>
            <a:pPr marL="90488" indent="-53975" algn="ctr">
              <a:buNone/>
            </a:pPr>
            <a:r>
              <a:rPr lang="uk-UA" sz="1400" dirty="0">
                <a:solidFill>
                  <a:schemeClr val="bg1"/>
                </a:solidFill>
              </a:rPr>
              <a:t>Протягом зими 1932 – 1933 років у </a:t>
            </a:r>
            <a:r>
              <a:rPr lang="uk-UA" sz="1400" dirty="0" err="1">
                <a:solidFill>
                  <a:schemeClr val="bg1"/>
                </a:solidFill>
              </a:rPr>
              <a:t>дудчанах</a:t>
            </a:r>
            <a:r>
              <a:rPr lang="uk-UA" sz="1400" dirty="0">
                <a:solidFill>
                  <a:schemeClr val="bg1"/>
                </a:solidFill>
              </a:rPr>
              <a:t> від голоду померло більше ста чоловік. </a:t>
            </a:r>
            <a:r>
              <a:rPr lang="ru-RU" sz="1400" dirty="0" err="1">
                <a:solidFill>
                  <a:schemeClr val="bg1"/>
                </a:solidFill>
              </a:rPr>
              <a:t>Страшніші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випадки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коли люди </a:t>
            </a:r>
            <a:r>
              <a:rPr lang="ru-RU" sz="1400" dirty="0" err="1">
                <a:solidFill>
                  <a:schemeClr val="bg1"/>
                </a:solidFill>
              </a:rPr>
              <a:t>їли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живцем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птахів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жуків</a:t>
            </a:r>
            <a:r>
              <a:rPr lang="ru-RU" sz="1400" dirty="0">
                <a:solidFill>
                  <a:schemeClr val="bg1"/>
                </a:solidFill>
              </a:rPr>
              <a:t>, комах, </a:t>
            </a:r>
            <a:r>
              <a:rPr lang="ru-RU" sz="1400" dirty="0" err="1">
                <a:solidFill>
                  <a:schemeClr val="bg1"/>
                </a:solidFill>
              </a:rPr>
              <a:t>черв'яків</a:t>
            </a:r>
            <a:r>
              <a:rPr lang="ru-RU" sz="1400" dirty="0">
                <a:solidFill>
                  <a:schemeClr val="bg1"/>
                </a:solidFill>
              </a:rPr>
              <a:t>. Коли люди </a:t>
            </a:r>
            <a:r>
              <a:rPr lang="ru-RU" sz="1400" dirty="0" err="1">
                <a:solidFill>
                  <a:schemeClr val="bg1"/>
                </a:solidFill>
              </a:rPr>
              <a:t>їли</a:t>
            </a:r>
            <a:r>
              <a:rPr lang="ru-RU" sz="1400" dirty="0">
                <a:solidFill>
                  <a:schemeClr val="bg1"/>
                </a:solidFill>
              </a:rPr>
              <a:t> людей.</a:t>
            </a:r>
            <a:r>
              <a:rPr lang="uk-UA" sz="1400" dirty="0">
                <a:solidFill>
                  <a:schemeClr val="bg1"/>
                </a:solidFill>
              </a:rPr>
              <a:t> Блукали степом у пошуках чогось їстівного, опухлі, знесилені, напівживі, немов ходячі мерці. Страшна картина.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1" y="4943558"/>
            <a:ext cx="3147816" cy="954107"/>
          </a:xfrm>
          <a:prstGeom prst="rect">
            <a:avLst/>
          </a:prstGeom>
          <a:solidFill>
            <a:srgbClr val="E2ECEF">
              <a:alpha val="1294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Спогади Надточій Олени Прохорівни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(дівоче прізвище </a:t>
            </a:r>
            <a:r>
              <a:rPr lang="uk-UA" sz="1400" b="1" dirty="0" err="1">
                <a:solidFill>
                  <a:schemeClr val="bg1"/>
                </a:solidFill>
              </a:rPr>
              <a:t>Медвідь</a:t>
            </a:r>
            <a:r>
              <a:rPr lang="uk-UA" sz="1400" b="1" dirty="0" smtClean="0">
                <a:solidFill>
                  <a:schemeClr val="bg1"/>
                </a:solidFill>
              </a:rPr>
              <a:t>),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1919 </a:t>
            </a:r>
            <a:r>
              <a:rPr lang="uk-UA" sz="1400" b="1" dirty="0" err="1" smtClean="0">
                <a:solidFill>
                  <a:schemeClr val="bg1"/>
                </a:solidFill>
              </a:rPr>
              <a:t>р.н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065998"/>
            <a:ext cx="5143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211669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FFFF00"/>
                </a:solidFill>
              </a:rPr>
              <a:t>«Нет геноцида против «кого-то», геноцид всегда против всех». 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М.Я</a:t>
            </a:r>
            <a:r>
              <a:rPr lang="ru-RU" b="1" i="1" dirty="0">
                <a:solidFill>
                  <a:srgbClr val="FFFF00"/>
                </a:solidFill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</a:rPr>
              <a:t>Гефтер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1600" r="7640" b="44566"/>
          <a:stretch/>
        </p:blipFill>
        <p:spPr bwMode="auto">
          <a:xfrm>
            <a:off x="2771800" y="2118912"/>
            <a:ext cx="3147816" cy="2822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39608" cy="1584176"/>
          </a:xfrm>
        </p:spPr>
        <p:txBody>
          <a:bodyPr>
            <a:normAutofit fontScale="90000"/>
          </a:bodyPr>
          <a:lstStyle/>
          <a:p>
            <a:r>
              <a:rPr lang="uk-UA" sz="1300" dirty="0" smtClean="0"/>
              <a:t/>
            </a:r>
            <a:br>
              <a:rPr lang="uk-UA" sz="1300" dirty="0" smtClean="0"/>
            </a:br>
            <a:r>
              <a:rPr lang="uk-UA" sz="1300" dirty="0"/>
              <a:t/>
            </a:r>
            <a:br>
              <a:rPr lang="uk-UA" sz="1300" dirty="0"/>
            </a:br>
            <a:r>
              <a:rPr lang="uk-UA" sz="1300" dirty="0" smtClean="0"/>
              <a:t/>
            </a:r>
            <a:br>
              <a:rPr lang="uk-UA" sz="1300" dirty="0" smtClean="0"/>
            </a:br>
            <a:r>
              <a:rPr lang="uk-UA" sz="1800" dirty="0" smtClean="0">
                <a:solidFill>
                  <a:schemeClr val="bg1"/>
                </a:solidFill>
                <a:effectLst/>
                <a:latin typeface="+mn-lt"/>
              </a:rPr>
              <a:t>Жили 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ми тоді в </a:t>
            </a:r>
            <a:r>
              <a:rPr lang="uk-UA" sz="1800" dirty="0" err="1" smtClean="0">
                <a:solidFill>
                  <a:schemeClr val="bg1"/>
                </a:solidFill>
                <a:effectLst/>
                <a:latin typeface="+mn-lt"/>
              </a:rPr>
              <a:t>Ганнівці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. Сім’я була багатодітна. Із 10 дітей ми залишилися троє. Люди трусили скирти, і ми з мамою теж трусили. Натрушене зерно ховали в </a:t>
            </a:r>
            <a:r>
              <a:rPr lang="uk-UA" sz="1800" dirty="0" err="1">
                <a:solidFill>
                  <a:schemeClr val="bg1"/>
                </a:solidFill>
                <a:effectLst/>
                <a:latin typeface="+mn-lt"/>
              </a:rPr>
              <a:t>навоз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. Інакше б знайшли і забрали б. </a:t>
            </a:r>
            <a:r>
              <a:rPr lang="uk-UA" sz="1800" dirty="0" err="1">
                <a:solidFill>
                  <a:schemeClr val="bg1"/>
                </a:solidFill>
                <a:effectLst/>
                <a:latin typeface="+mn-lt"/>
              </a:rPr>
              <a:t>Сусликів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 їли, здохлятину. Все, що бачили продукти, реманент, техніку забирали </a:t>
            </a:r>
            <a:r>
              <a:rPr lang="uk-UA" sz="1800" dirty="0" err="1">
                <a:solidFill>
                  <a:schemeClr val="bg1"/>
                </a:solidFill>
                <a:effectLst/>
                <a:latin typeface="+mn-lt"/>
              </a:rPr>
              <a:t>енкаведісти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. Розповідали, що баба </a:t>
            </a:r>
            <a:r>
              <a:rPr lang="uk-UA" sz="1800" dirty="0" err="1">
                <a:solidFill>
                  <a:schemeClr val="bg1"/>
                </a:solidFill>
                <a:effectLst/>
                <a:latin typeface="+mn-lt"/>
              </a:rPr>
              <a:t>Зеленінша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 з’їла двох своїх дітей. Заманювала чужих бездомних дітей, для того щоб спасти своїх. А коли захворіли і її діти, той своїх поїла. І вже пізніше після голодомору люди її сторонилися, зневажали. </a:t>
            </a:r>
            <a:r>
              <a:rPr lang="ru-RU" sz="1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Вижили ті, хто трошки приховав і не знайшли. У моєї тітки в </a:t>
            </a:r>
            <a:r>
              <a:rPr lang="uk-UA" sz="1800" dirty="0" err="1">
                <a:solidFill>
                  <a:schemeClr val="bg1"/>
                </a:solidFill>
                <a:effectLst/>
                <a:latin typeface="+mn-lt"/>
              </a:rPr>
              <a:t>Фирсівці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</a:rPr>
              <a:t> була корова, то я бігала туди, а це 30 кілометрів. І вона давала молоко, а мама варила затірку і таким чином виживали. </a:t>
            </a:r>
            <a:r>
              <a:rPr lang="ru-RU" sz="1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Объект 3" descr="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0911" r="12459" b="44980"/>
          <a:stretch/>
        </p:blipFill>
        <p:spPr bwMode="auto">
          <a:xfrm>
            <a:off x="3005572" y="2745271"/>
            <a:ext cx="3240360" cy="284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6091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Спогади </a:t>
            </a:r>
            <a:r>
              <a:rPr lang="uk-UA" b="1" dirty="0" err="1">
                <a:solidFill>
                  <a:schemeClr val="bg1"/>
                </a:solidFill>
              </a:rPr>
              <a:t>Децик</a:t>
            </a:r>
            <a:r>
              <a:rPr lang="uk-UA" b="1" dirty="0">
                <a:solidFill>
                  <a:schemeClr val="bg1"/>
                </a:solidFill>
              </a:rPr>
              <a:t> Марії Трохимівни,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1924 </a:t>
            </a:r>
            <a:r>
              <a:rPr lang="uk-UA" b="1" dirty="0" err="1">
                <a:solidFill>
                  <a:schemeClr val="bg1"/>
                </a:solidFill>
              </a:rPr>
              <a:t>р.н</a:t>
            </a:r>
            <a:r>
              <a:rPr lang="uk-UA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31" y="5922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Голод був страшний, його організували під керівництвом батька всіх народів сталінські посіпаки за його вказівкою. Приходили бригади червоних і висипали із горшків і мисок всі остатки зерна і крупів. Хліб вродив, але в селі поклали податок на зерно і </a:t>
            </a:r>
            <a:r>
              <a:rPr lang="uk-UA" b="1" dirty="0" err="1">
                <a:solidFill>
                  <a:schemeClr val="bg1"/>
                </a:solidFill>
              </a:rPr>
              <a:t>заготовітелі</a:t>
            </a:r>
            <a:r>
              <a:rPr lang="uk-UA" b="1" dirty="0">
                <a:solidFill>
                  <a:schemeClr val="bg1"/>
                </a:solidFill>
              </a:rPr>
              <a:t> забрали увесь хліб. Залишилася сім’я без нічого. Варили лободу, їли </a:t>
            </a:r>
            <a:r>
              <a:rPr lang="uk-UA" b="1" dirty="0" err="1">
                <a:solidFill>
                  <a:schemeClr val="bg1"/>
                </a:solidFill>
              </a:rPr>
              <a:t>сусликів</a:t>
            </a:r>
            <a:r>
              <a:rPr lang="uk-UA" b="1" dirty="0">
                <a:solidFill>
                  <a:schemeClr val="bg1"/>
                </a:solidFill>
              </a:rPr>
              <a:t>, ловили хлопці ворон, чайок, але їх було важко піймати. Брати вночі прокрадалися до річки і ловили рибу. А мама з сестрою йшли до </a:t>
            </a:r>
            <a:r>
              <a:rPr lang="uk-UA" b="1" dirty="0" err="1">
                <a:solidFill>
                  <a:schemeClr val="bg1"/>
                </a:solidFill>
              </a:rPr>
              <a:t>скирди</a:t>
            </a:r>
            <a:r>
              <a:rPr lang="uk-UA" b="1" dirty="0">
                <a:solidFill>
                  <a:schemeClr val="bg1"/>
                </a:solidFill>
              </a:rPr>
              <a:t> і перетрушували вже перемолочені </a:t>
            </a:r>
            <a:r>
              <a:rPr lang="uk-UA" b="1" dirty="0" err="1">
                <a:solidFill>
                  <a:schemeClr val="bg1"/>
                </a:solidFill>
              </a:rPr>
              <a:t>скирди</a:t>
            </a:r>
            <a:r>
              <a:rPr lang="uk-UA" b="1" dirty="0">
                <a:solidFill>
                  <a:schemeClr val="bg1"/>
                </a:solidFill>
              </a:rPr>
              <a:t> і пекли </a:t>
            </a:r>
            <a:r>
              <a:rPr lang="uk-UA" b="1" dirty="0" err="1">
                <a:solidFill>
                  <a:schemeClr val="bg1"/>
                </a:solidFill>
              </a:rPr>
              <a:t>метерженики</a:t>
            </a:r>
            <a:r>
              <a:rPr lang="uk-UA" b="1" dirty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7094" r="10535" b="50572"/>
          <a:stretch/>
        </p:blipFill>
        <p:spPr bwMode="auto">
          <a:xfrm>
            <a:off x="2739541" y="2367552"/>
            <a:ext cx="3895323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1202" y="54121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Спогади Руденко </a:t>
            </a:r>
            <a:r>
              <a:rPr lang="uk-UA" b="1" dirty="0" smtClean="0">
                <a:solidFill>
                  <a:schemeClr val="bg1"/>
                </a:solidFill>
              </a:rPr>
              <a:t>Ганна Климівна,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1913 р</a:t>
            </a:r>
            <a:r>
              <a:rPr lang="uk-UA" b="1" dirty="0" smtClean="0">
                <a:solidFill>
                  <a:schemeClr val="bg1"/>
                </a:solidFill>
              </a:rPr>
              <a:t>. н</a:t>
            </a:r>
            <a:r>
              <a:rPr lang="uk-UA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Дуже добре пам’ятаю голод 1932-1933 років. У цьому році був хороший урожай. Родила і пшениця й кукурудза, соя, овес, а люди голодували, бо </a:t>
            </a:r>
            <a:r>
              <a:rPr lang="uk-UA" sz="1600" b="1" dirty="0" err="1">
                <a:solidFill>
                  <a:schemeClr val="bg1"/>
                </a:solidFill>
              </a:rPr>
              <a:t>представітєлі</a:t>
            </a:r>
            <a:r>
              <a:rPr lang="uk-UA" sz="1600" b="1" dirty="0">
                <a:solidFill>
                  <a:schemeClr val="bg1"/>
                </a:solidFill>
              </a:rPr>
              <a:t> радянської влади забрали все </a:t>
            </a:r>
            <a:r>
              <a:rPr lang="uk-UA" sz="1600" b="1" dirty="0" err="1">
                <a:solidFill>
                  <a:schemeClr val="bg1"/>
                </a:solidFill>
              </a:rPr>
              <a:t>продовольствіє</a:t>
            </a:r>
            <a:r>
              <a:rPr lang="uk-UA" sz="1600" b="1" dirty="0">
                <a:solidFill>
                  <a:schemeClr val="bg1"/>
                </a:solidFill>
              </a:rPr>
              <a:t>. І не тільки </a:t>
            </a:r>
            <a:r>
              <a:rPr lang="uk-UA" sz="1600" b="1" dirty="0" err="1">
                <a:solidFill>
                  <a:schemeClr val="bg1"/>
                </a:solidFill>
              </a:rPr>
              <a:t>продовольствіє</a:t>
            </a:r>
            <a:r>
              <a:rPr lang="uk-UA" sz="1600" b="1" dirty="0">
                <a:solidFill>
                  <a:schemeClr val="bg1"/>
                </a:solidFill>
              </a:rPr>
              <a:t>, а й реманент, одяг. А вижили за рахунок того, що була рядом річка. То ми їли комиш молодий, берізку, ракушки, ловили рибу, чайок. Брати ловили ховрахів, їли кропиву, курай, </a:t>
            </a:r>
            <a:r>
              <a:rPr lang="uk-UA" sz="1600" b="1" dirty="0" err="1">
                <a:solidFill>
                  <a:schemeClr val="bg1"/>
                </a:solidFill>
              </a:rPr>
              <a:t>пасльон</a:t>
            </a:r>
            <a:r>
              <a:rPr lang="uk-UA" sz="1600" b="1" dirty="0">
                <a:solidFill>
                  <a:schemeClr val="bg1"/>
                </a:solidFill>
              </a:rPr>
              <a:t>. Ходили взимку на </a:t>
            </a:r>
            <a:r>
              <a:rPr lang="uk-UA" sz="1600" b="1" dirty="0" err="1">
                <a:solidFill>
                  <a:schemeClr val="bg1"/>
                </a:solidFill>
              </a:rPr>
              <a:t>качкарівське</a:t>
            </a:r>
            <a:r>
              <a:rPr lang="uk-UA" sz="1600" b="1" dirty="0">
                <a:solidFill>
                  <a:schemeClr val="bg1"/>
                </a:solidFill>
              </a:rPr>
              <a:t> поле: копали мерзлу картоплю і це було таке солодке й поживне лакомство! Вночі всі, хто міг піднятися й двигатися, йшли до скирт в Урядове, це під Кам’янкою, і трусили вже вимолочені скирти. Батько перемелював в жорнах, мама добавляла різні трави і такі робила нам котлети.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13772" r="11247" b="47223"/>
          <a:stretch/>
        </p:blipFill>
        <p:spPr bwMode="auto">
          <a:xfrm>
            <a:off x="2990905" y="2563790"/>
            <a:ext cx="3239833" cy="2856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194" y="5733256"/>
            <a:ext cx="5130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     Спогади </a:t>
            </a:r>
            <a:r>
              <a:rPr lang="uk-UA" b="1" dirty="0">
                <a:solidFill>
                  <a:schemeClr val="bg1"/>
                </a:solidFill>
              </a:rPr>
              <a:t>Цвілої (дівоче прізвище Богун) Ольги Савелівни,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1916 </a:t>
            </a:r>
            <a:r>
              <a:rPr lang="uk-UA" b="1" dirty="0" err="1">
                <a:solidFill>
                  <a:schemeClr val="bg1"/>
                </a:solidFill>
              </a:rPr>
              <a:t>р.н</a:t>
            </a:r>
            <a:r>
              <a:rPr lang="uk-UA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694</TotalTime>
  <Words>722</Words>
  <Application>Microsoft Office PowerPoint</Application>
  <PresentationFormat>Экран (4:3)</PresentationFormat>
  <Paragraphs>56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 </vt:lpstr>
      <vt:lpstr>Презентация PowerPoint</vt:lpstr>
      <vt:lpstr>Словник історичних термінів і понять :</vt:lpstr>
      <vt:lpstr>Об’єкт дослідження :  діяльність  влади на Херсонщині в роки голодомору 1932-1933 рр.   Предмет дослідження:  вивчення наслідків Голодомору на території Херсонського краю, а особливо  в с. Дудчани.   Мета проекту:  Розкрити та оцінити маштаби трагедії викликаної голодомором 1932-1933 рр. на території рідного краю. </vt:lpstr>
      <vt:lpstr>Презентация PowerPoint</vt:lpstr>
      <vt:lpstr>Презентация PowerPoint</vt:lpstr>
      <vt:lpstr>   Жили ми тоді в Ганнівці. Сім’я була багатодітна. Із 10 дітей ми залишилися троє. Люди трусили скирти, і ми з мамою теж трусили. Натрушене зерно ховали в навоз. Інакше б знайшли і забрали б. Сусликів їли, здохлятину. Все, що бачили продукти, реманент, техніку забирали енкаведісти. Розповідали, що баба Зеленінша з’їла двох своїх дітей. Заманювала чужих бездомних дітей, для того щоб спасти своїх. А коли захворіли і її діти, той своїх поїла. І вже пізніше після голодомору люди її сторонилися, зневажали.  Вижили ті, хто трошки приховав і не знайшли. У моєї тітки в Фирсівці була корова, то я бігала туди, а це 30 кілометрів. І вона давала молоко, а мама варила затірку і таким чином виживали.  </vt:lpstr>
      <vt:lpstr>Презентация PowerPoint</vt:lpstr>
      <vt:lpstr>Презентация PowerPoint</vt:lpstr>
      <vt:lpstr>Презентация PowerPoint</vt:lpstr>
      <vt:lpstr>Наукова значущість дослідження:</vt:lpstr>
      <vt:lpstr>Не буває чужого горя і чужої біди. Живемо ми на одній землі, під одним небом і під одним сонцем. Нехай же ніколи не доведеться нам пережити подібне.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вап</cp:lastModifiedBy>
  <cp:revision>80</cp:revision>
  <dcterms:created xsi:type="dcterms:W3CDTF">2015-04-08T14:57:00Z</dcterms:created>
  <dcterms:modified xsi:type="dcterms:W3CDTF">2016-04-15T08:45:51Z</dcterms:modified>
</cp:coreProperties>
</file>