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0" r:id="rId2"/>
    <p:sldId id="276" r:id="rId3"/>
    <p:sldId id="261" r:id="rId4"/>
    <p:sldId id="262" r:id="rId5"/>
    <p:sldId id="275" r:id="rId6"/>
    <p:sldId id="265" r:id="rId7"/>
    <p:sldId id="266" r:id="rId8"/>
    <p:sldId id="268" r:id="rId9"/>
    <p:sldId id="267" r:id="rId10"/>
    <p:sldId id="270" r:id="rId11"/>
    <p:sldId id="271" r:id="rId12"/>
    <p:sldId id="272" r:id="rId13"/>
    <p:sldId id="273" r:id="rId14"/>
    <p:sldId id="274" r:id="rId15"/>
    <p:sldId id="277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5" autoAdjust="0"/>
    <p:restoredTop sz="94660"/>
  </p:normalViewPr>
  <p:slideViewPr>
    <p:cSldViewPr>
      <p:cViewPr varScale="1">
        <p:scale>
          <a:sx n="64" d="100"/>
          <a:sy n="64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F5FAE-9C21-4EFD-8DFB-2BC8884ABDA0}" type="datetimeFigureOut">
              <a:rPr lang="uk-UA" smtClean="0"/>
              <a:pPr/>
              <a:t>21.04.2016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661E3-68CA-4013-98BD-E810E920D3A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661E3-68CA-4013-98BD-E810E920D3A8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6845-6A94-42A0-B68F-428ECA8C986A}" type="datetimeFigureOut">
              <a:rPr lang="uk-UA" smtClean="0"/>
              <a:pPr/>
              <a:t>21.04.2016</a:t>
            </a:fld>
            <a:endParaRPr lang="uk-UA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F499-324C-47BE-A54C-A11162E8DBC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6845-6A94-42A0-B68F-428ECA8C986A}" type="datetimeFigureOut">
              <a:rPr lang="uk-UA" smtClean="0"/>
              <a:pPr/>
              <a:t>21.04.2016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F499-324C-47BE-A54C-A11162E8DBC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6845-6A94-42A0-B68F-428ECA8C986A}" type="datetimeFigureOut">
              <a:rPr lang="uk-UA" smtClean="0"/>
              <a:pPr/>
              <a:t>21.04.2016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F499-324C-47BE-A54C-A11162E8DBC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6845-6A94-42A0-B68F-428ECA8C986A}" type="datetimeFigureOut">
              <a:rPr lang="uk-UA" smtClean="0"/>
              <a:pPr/>
              <a:t>21.04.2016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F499-324C-47BE-A54C-A11162E8DBC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6845-6A94-42A0-B68F-428ECA8C986A}" type="datetimeFigureOut">
              <a:rPr lang="uk-UA" smtClean="0"/>
              <a:pPr/>
              <a:t>21.04.2016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F499-324C-47BE-A54C-A11162E8DBC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6845-6A94-42A0-B68F-428ECA8C986A}" type="datetimeFigureOut">
              <a:rPr lang="uk-UA" smtClean="0"/>
              <a:pPr/>
              <a:t>21.04.2016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F499-324C-47BE-A54C-A11162E8DBC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6845-6A94-42A0-B68F-428ECA8C986A}" type="datetimeFigureOut">
              <a:rPr lang="uk-UA" smtClean="0"/>
              <a:pPr/>
              <a:t>21.04.2016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F499-324C-47BE-A54C-A11162E8DBC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6845-6A94-42A0-B68F-428ECA8C986A}" type="datetimeFigureOut">
              <a:rPr lang="uk-UA" smtClean="0"/>
              <a:pPr/>
              <a:t>21.04.2016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F499-324C-47BE-A54C-A11162E8DBC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6845-6A94-42A0-B68F-428ECA8C986A}" type="datetimeFigureOut">
              <a:rPr lang="uk-UA" smtClean="0"/>
              <a:pPr/>
              <a:t>21.04.2016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F499-324C-47BE-A54C-A11162E8DBC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6845-6A94-42A0-B68F-428ECA8C986A}" type="datetimeFigureOut">
              <a:rPr lang="uk-UA" smtClean="0"/>
              <a:pPr/>
              <a:t>21.04.2016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F499-324C-47BE-A54C-A11162E8DBC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6845-6A94-42A0-B68F-428ECA8C986A}" type="datetimeFigureOut">
              <a:rPr lang="uk-UA" smtClean="0"/>
              <a:pPr/>
              <a:t>21.04.2016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6EF499-324C-47BE-A54C-A11162E8DBCE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7C6845-6A94-42A0-B68F-428ECA8C986A}" type="datetimeFigureOut">
              <a:rPr lang="uk-UA" smtClean="0"/>
              <a:pPr/>
              <a:t>21.04.2016</a:t>
            </a:fld>
            <a:endParaRPr lang="uk-UA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6EF499-324C-47BE-A54C-A11162E8DBCE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08912" cy="3356992"/>
          </a:xfrm>
        </p:spPr>
        <p:txBody>
          <a:bodyPr/>
          <a:lstStyle/>
          <a:p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endParaRPr lang="uk-UA" sz="16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620688"/>
            <a:ext cx="7920879" cy="180020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Голокост на Буковині - злочин геноциду ХХ століття</a:t>
            </a:r>
            <a:endParaRPr lang="uk-UA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Flag of Israel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140968"/>
            <a:ext cx="3879431" cy="28214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306896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Голокост - (у перекладі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давньогрецької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"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всеспалення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") 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організоване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планомірне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єврейського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нацистами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їхніми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союзниками в роки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Жертвами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Голокосту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стали б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іля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6 млн.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євреїв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біля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млн. а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Буковині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- 17000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060432" cy="1512168"/>
          </a:xfrm>
        </p:spPr>
        <p:txBody>
          <a:bodyPr/>
          <a:lstStyle/>
          <a:p>
            <a:pPr algn="ctr"/>
            <a:r>
              <a:rPr lang="uk-UA" sz="2800" dirty="0" smtClean="0"/>
              <a:t>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Записали спогади в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язнів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нині покійних) концтабору у місті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Сторожинець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661248"/>
            <a:ext cx="7772400" cy="1008112"/>
          </a:xfrm>
        </p:spPr>
        <p:txBody>
          <a:bodyPr/>
          <a:lstStyle/>
          <a:p>
            <a:r>
              <a:rPr lang="uk-UA" dirty="0" smtClean="0"/>
              <a:t>        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Доненфельд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Соломон                           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Гаєр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Раїса  </a:t>
            </a:r>
          </a:p>
          <a:p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Давидович                                     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Хаймівна</a:t>
            </a:r>
            <a:endParaRPr lang="uk-UA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J:\сканер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2827588" cy="415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J:\сканер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4421" y="1340768"/>
            <a:ext cx="319540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7916416" cy="170080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348288"/>
            <a:ext cx="7772400" cy="1321072"/>
          </a:xfrm>
        </p:spPr>
        <p:txBody>
          <a:bodyPr>
            <a:normAutofit fontScale="92500"/>
          </a:bodyPr>
          <a:lstStyle/>
          <a:p>
            <a:r>
              <a:rPr lang="uk-UA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Колишні в’язні концтабору у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Сторожинці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Гаєр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Семен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Хаймович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Клайн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Раїса Соломонівна,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Гаєр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Соня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Хаймівна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Гаєр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Ернестина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Хаймівна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 нині проживають в Ізраїлі).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J:\сканер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480720" cy="486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5705872"/>
            <a:ext cx="7772400" cy="11521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Манфред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Штайн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в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язень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концтабору у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Сторожнці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(проживає  у Чилі) 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J:\сканер\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48680"/>
            <a:ext cx="63367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362456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Збереження  </a:t>
            </a:r>
            <a:r>
              <a:rPr lang="uk-UA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яті жертв Голокосту</a:t>
            </a:r>
            <a:endParaRPr lang="uk-UA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J:\сканер\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840760" cy="519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88640"/>
            <a:ext cx="7916416" cy="666936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Рекомендації</a:t>
            </a:r>
          </a:p>
          <a:p>
            <a:pPr lvl="0">
              <a:lnSpc>
                <a:spcPct val="90000"/>
              </a:lnSpc>
            </a:pPr>
            <a:r>
              <a:rPr lang="uk-UA" sz="2000" dirty="0" smtClean="0"/>
              <a:t> - формувати усвідомлення учнями виховних можливостей історії                 Голокосту, як складової частини геноциду;</a:t>
            </a:r>
          </a:p>
          <a:p>
            <a:pPr lvl="0">
              <a:lnSpc>
                <a:spcPct val="90000"/>
              </a:lnSpc>
            </a:pPr>
            <a:r>
              <a:rPr lang="uk-UA" sz="2000" dirty="0" smtClean="0"/>
              <a:t>- орієнтувати учнів на ідеал свідомого патріота-інтернаціоналіста;</a:t>
            </a:r>
          </a:p>
          <a:p>
            <a:pPr>
              <a:lnSpc>
                <a:spcPct val="90000"/>
              </a:lnSpc>
            </a:pPr>
            <a:r>
              <a:rPr lang="uk-UA" sz="2000" dirty="0" smtClean="0"/>
              <a:t>- впливати на почуття, переконання та діяльність вихованців; </a:t>
            </a:r>
          </a:p>
          <a:p>
            <a:pPr lvl="0"/>
            <a:r>
              <a:rPr lang="uk-UA" sz="2000" dirty="0" smtClean="0"/>
              <a:t>- враховувати у гуманістичному  та моральному вихованні      індивідуальні особливості школярів; </a:t>
            </a:r>
          </a:p>
          <a:p>
            <a:pPr lvl="0"/>
            <a:r>
              <a:rPr lang="uk-UA" sz="2000" dirty="0" smtClean="0"/>
              <a:t>- проводити </a:t>
            </a:r>
            <a:r>
              <a:rPr lang="uk-UA" sz="2000" dirty="0" err="1" smtClean="0"/>
              <a:t>корекційну</a:t>
            </a:r>
            <a:r>
              <a:rPr lang="uk-UA" sz="2000" dirty="0" smtClean="0"/>
              <a:t> виховну роботу з подолання негативних моральних проявів щодо антисемітизму та міжетнічних проблем.</a:t>
            </a:r>
            <a:endParaRPr lang="ru-RU" sz="2000" dirty="0" smtClean="0"/>
          </a:p>
          <a:p>
            <a:pPr>
              <a:lnSpc>
                <a:spcPct val="90000"/>
              </a:lnSpc>
            </a:pPr>
            <a:endParaRPr lang="uk-UA" sz="2400" dirty="0" smtClean="0"/>
          </a:p>
          <a:p>
            <a:pPr algn="ctr">
              <a:lnSpc>
                <a:spcPct val="90000"/>
              </a:lnSpc>
            </a:pPr>
            <a:r>
              <a:rPr lang="uk-UA" sz="2800" b="1" dirty="0" smtClean="0">
                <a:solidFill>
                  <a:schemeClr val="bg1"/>
                </a:solidFill>
              </a:rPr>
              <a:t>Дякуємо за сприяння в написанні роботи</a:t>
            </a:r>
          </a:p>
          <a:p>
            <a:pPr>
              <a:lnSpc>
                <a:spcPct val="90000"/>
              </a:lnSpc>
            </a:pPr>
            <a:r>
              <a:rPr lang="uk-UA" sz="2000" b="1" dirty="0" smtClean="0"/>
              <a:t>БУРСУКУ Й. А.,</a:t>
            </a:r>
            <a:r>
              <a:rPr lang="uk-UA" sz="2000" dirty="0" smtClean="0"/>
              <a:t> голові Асоціації</a:t>
            </a:r>
            <a:r>
              <a:rPr lang="uk-UA" sz="2000" b="1" dirty="0" smtClean="0"/>
              <a:t> </a:t>
            </a:r>
            <a:r>
              <a:rPr lang="uk-UA" sz="2000" dirty="0" smtClean="0"/>
              <a:t>колишніх  в’язнів фашистських гетто і таборів</a:t>
            </a:r>
            <a:r>
              <a:rPr lang="ru-RU" sz="2000" dirty="0" smtClean="0"/>
              <a:t>,</a:t>
            </a:r>
            <a:r>
              <a:rPr lang="uk-UA" sz="2000" b="1" dirty="0" smtClean="0"/>
              <a:t>СУРОВЦЕВУ</a:t>
            </a:r>
            <a:r>
              <a:rPr lang="ru-RU" sz="2000" b="1" dirty="0" smtClean="0"/>
              <a:t> О. А</a:t>
            </a:r>
            <a:r>
              <a:rPr lang="ru-RU" sz="2000" dirty="0" smtClean="0"/>
              <a:t>., </a:t>
            </a:r>
            <a:r>
              <a:rPr lang="ru-RU" sz="2000" dirty="0" err="1" smtClean="0"/>
              <a:t>керівнику</a:t>
            </a:r>
            <a:r>
              <a:rPr lang="ru-RU" sz="2000" dirty="0" smtClean="0"/>
              <a:t> </a:t>
            </a:r>
            <a:r>
              <a:rPr lang="uk-UA" sz="2000" dirty="0" smtClean="0"/>
              <a:t>Центру </a:t>
            </a:r>
            <a:r>
              <a:rPr lang="uk-UA" sz="2000" dirty="0" err="1" smtClean="0"/>
              <a:t>Юдаїки</a:t>
            </a:r>
            <a:r>
              <a:rPr lang="uk-UA" sz="2000" dirty="0" smtClean="0"/>
              <a:t> при ЧНУ, </a:t>
            </a:r>
            <a:r>
              <a:rPr lang="uk-UA" sz="2000" b="1" dirty="0" smtClean="0"/>
              <a:t>КУШНІРУ М.П., </a:t>
            </a:r>
            <a:r>
              <a:rPr lang="uk-UA" sz="2000" dirty="0" smtClean="0"/>
              <a:t>директору Музею історії та культури євреїв Буковини,</a:t>
            </a:r>
            <a:r>
              <a:rPr lang="uk-UA" sz="2000" b="1" dirty="0" smtClean="0"/>
              <a:t>ШУВЧЕНКО Н.Д.,</a:t>
            </a:r>
            <a:r>
              <a:rPr lang="uk-UA" sz="2000" dirty="0" smtClean="0"/>
              <a:t> зав. фондами Музею історії та культури євреїв Буковини,</a:t>
            </a:r>
            <a:r>
              <a:rPr lang="uk-UA" sz="2000" b="1" dirty="0" smtClean="0"/>
              <a:t>ФУКСУ Л.Ш.,</a:t>
            </a:r>
            <a:r>
              <a:rPr lang="uk-UA" sz="2000" dirty="0" smtClean="0"/>
              <a:t> голові </a:t>
            </a:r>
            <a:r>
              <a:rPr lang="uk-UA" sz="2000" dirty="0" err="1" smtClean="0"/>
              <a:t>Чернівецього</a:t>
            </a:r>
            <a:r>
              <a:rPr lang="uk-UA" sz="2000" dirty="0" smtClean="0"/>
              <a:t> благодійного фонду </a:t>
            </a:r>
            <a:r>
              <a:rPr lang="uk-UA" sz="2000" dirty="0" err="1" smtClean="0"/>
              <a:t>Хесед-Шушана</a:t>
            </a:r>
            <a:r>
              <a:rPr lang="uk-UA" sz="2000" dirty="0" smtClean="0"/>
              <a:t> ,</a:t>
            </a:r>
            <a:r>
              <a:rPr lang="uk-UA" sz="2000" b="1" dirty="0" smtClean="0"/>
              <a:t>КЛЕЙМАНУ</a:t>
            </a:r>
            <a:r>
              <a:rPr lang="uk-UA" sz="2000" dirty="0" smtClean="0"/>
              <a:t> </a:t>
            </a:r>
            <a:r>
              <a:rPr lang="uk-UA" sz="2000" b="1" dirty="0" smtClean="0"/>
              <a:t> Л.І.,</a:t>
            </a:r>
            <a:r>
              <a:rPr lang="uk-UA" sz="2000" dirty="0" smtClean="0"/>
              <a:t> голові єврейської обласної общини, </a:t>
            </a:r>
            <a:r>
              <a:rPr lang="uk-UA" sz="2000" b="1" dirty="0" smtClean="0"/>
              <a:t>БУРГУ І.К</a:t>
            </a:r>
            <a:r>
              <a:rPr lang="uk-UA" sz="2000" dirty="0" smtClean="0"/>
              <a:t>., голові Організації єврейської культури </a:t>
            </a:r>
            <a:r>
              <a:rPr lang="uk-UA" sz="2000" dirty="0" err="1" smtClean="0"/>
              <a:t>ім.Штейбарнга</a:t>
            </a:r>
            <a:r>
              <a:rPr lang="uk-UA" sz="2000" dirty="0" smtClean="0"/>
              <a:t>.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00808"/>
            <a:ext cx="7916416" cy="4464496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    Історія Голокосту на Буковині є частиною наймасовішого  геноциду  на території  України та Європи,знищення  єврейського народу в період  </a:t>
            </a:r>
            <a:r>
              <a:rPr lang="uk-UA" dirty="0" err="1" smtClean="0"/>
              <a:t>німецько</a:t>
            </a:r>
            <a:r>
              <a:rPr lang="uk-UA" dirty="0" smtClean="0"/>
              <a:t> – румунської окупації (1941-1944 рр.). </a:t>
            </a:r>
          </a:p>
          <a:p>
            <a:r>
              <a:rPr lang="uk-UA" dirty="0" smtClean="0"/>
              <a:t>    Внаслідок Голокосту єврейство Буковини зазнало жорстоких страждань та переслідувань, величезних людських та матеріальних втрат.</a:t>
            </a:r>
          </a:p>
          <a:p>
            <a:r>
              <a:rPr lang="uk-UA" dirty="0" smtClean="0"/>
              <a:t>   У процесі дослідження</a:t>
            </a:r>
            <a:r>
              <a:rPr lang="uk-UA" b="1" dirty="0" smtClean="0"/>
              <a:t> </a:t>
            </a:r>
            <a:r>
              <a:rPr lang="uk-UA" dirty="0" smtClean="0"/>
              <a:t>виявлені,досі невідомі, місця  вбивств євреїв у </a:t>
            </a:r>
            <a:r>
              <a:rPr lang="uk-UA" dirty="0" err="1" smtClean="0"/>
              <a:t>Сторожинці</a:t>
            </a:r>
            <a:r>
              <a:rPr lang="uk-UA" dirty="0" smtClean="0"/>
              <a:t>, розроблені власні рекомендації, щодо  виховання молоді  на принципах гуманності та моралі.  </a:t>
            </a:r>
            <a:endParaRPr lang="uk-UA" b="1" dirty="0" smtClean="0"/>
          </a:p>
          <a:p>
            <a:r>
              <a:rPr lang="uk-UA" dirty="0" smtClean="0"/>
              <a:t>   Поспілкувавшись із свідками Голокосту, я зрозуміла цінність людського життя, взаємодопомоги та милосердя.  Ми повинні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ятати, щоб більше не повторилось трагедії. Ні з ким і ніколи.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8024" y="404664"/>
            <a:ext cx="4032448" cy="6120680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виконали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b="1" dirty="0" smtClean="0"/>
              <a:t>Пономаренко Ольга Ярославівна (</a:t>
            </a:r>
            <a:r>
              <a:rPr lang="uk-UA" dirty="0" smtClean="0"/>
              <a:t>координатор проекту) ,учениця 10 класу та пошуковий загін </a:t>
            </a:r>
            <a:r>
              <a:rPr lang="uk-UA" b="1" dirty="0" smtClean="0"/>
              <a:t>“КЛІО” </a:t>
            </a:r>
            <a:r>
              <a:rPr lang="uk-UA" dirty="0" err="1" smtClean="0"/>
              <a:t>Сторожинецького</a:t>
            </a:r>
            <a:r>
              <a:rPr lang="uk-UA" dirty="0" smtClean="0"/>
              <a:t> районного ліцею.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Науковий керівник: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err="1" smtClean="0"/>
              <a:t>Рассомахіна</a:t>
            </a:r>
            <a:r>
              <a:rPr lang="uk-UA" dirty="0" smtClean="0"/>
              <a:t> </a:t>
            </a:r>
            <a:r>
              <a:rPr lang="uk-UA" b="1" dirty="0" smtClean="0"/>
              <a:t>Людмила Михайлівна</a:t>
            </a:r>
            <a:r>
              <a:rPr lang="uk-UA" dirty="0" smtClean="0"/>
              <a:t>, </a:t>
            </a:r>
            <a:r>
              <a:rPr lang="uk-UA" dirty="0" err="1" smtClean="0"/>
              <a:t>вчитель-</a:t>
            </a:r>
            <a:r>
              <a:rPr lang="uk-UA" dirty="0" smtClean="0"/>
              <a:t> методист  </a:t>
            </a:r>
            <a:r>
              <a:rPr lang="uk-UA" dirty="0" err="1" smtClean="0"/>
              <a:t>Сторожинецького</a:t>
            </a:r>
            <a:r>
              <a:rPr lang="uk-UA" dirty="0" smtClean="0"/>
              <a:t> районного ліцею.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Науковий консультант:</a:t>
            </a:r>
          </a:p>
          <a:p>
            <a:r>
              <a:rPr lang="uk-UA" b="1" dirty="0" err="1" smtClean="0"/>
              <a:t>Суровцев</a:t>
            </a:r>
            <a:r>
              <a:rPr lang="uk-UA" b="1" dirty="0" smtClean="0"/>
              <a:t> Олег Андрійович</a:t>
            </a:r>
            <a:r>
              <a:rPr lang="uk-UA" dirty="0" smtClean="0"/>
              <a:t>, кандидат історичних наук, доцент кафедри історії України ЧНУ</a:t>
            </a:r>
          </a:p>
          <a:p>
            <a:r>
              <a:rPr lang="uk-UA" dirty="0" err="1" smtClean="0"/>
              <a:t>ім.Ю</a:t>
            </a:r>
            <a:r>
              <a:rPr lang="uk-UA" dirty="0" smtClean="0"/>
              <a:t>. </a:t>
            </a:r>
            <a:r>
              <a:rPr lang="uk-UA" dirty="0" err="1" smtClean="0"/>
              <a:t>Федьковича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endParaRPr lang="uk-UA" dirty="0" smtClean="0"/>
          </a:p>
        </p:txBody>
      </p:sp>
      <p:pic>
        <p:nvPicPr>
          <p:cNvPr id="4" name="Picture 2" descr="D:\Users\user\Desktop\IMG_4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517" y="332656"/>
            <a:ext cx="4272475" cy="3204355"/>
          </a:xfrm>
          <a:prstGeom prst="rect">
            <a:avLst/>
          </a:prstGeom>
          <a:noFill/>
        </p:spPr>
      </p:pic>
      <p:pic>
        <p:nvPicPr>
          <p:cNvPr id="5" name="Содержимое 5" descr="IMG_2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17032"/>
            <a:ext cx="4320986" cy="2880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836712"/>
            <a:ext cx="7772400" cy="4932263"/>
          </a:xfrm>
        </p:spPr>
        <p:txBody>
          <a:bodyPr/>
          <a:lstStyle/>
          <a:p>
            <a:r>
              <a:rPr lang="uk-UA" sz="1800" dirty="0" smtClean="0"/>
              <a:t>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60648"/>
            <a:ext cx="8064896" cy="6597352"/>
          </a:xfrm>
        </p:spPr>
        <p:txBody>
          <a:bodyPr>
            <a:normAutofit lnSpcReduction="10000"/>
          </a:bodyPr>
          <a:lstStyle/>
          <a:p>
            <a:endParaRPr lang="uk-UA" sz="2400" b="1" dirty="0" smtClean="0">
              <a:solidFill>
                <a:schemeClr val="tx1"/>
              </a:solidFill>
              <a:effectLst/>
            </a:endParaRPr>
          </a:p>
          <a:p>
            <a:r>
              <a:rPr lang="uk-UA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Актуальність проблеми</a:t>
            </a:r>
            <a:r>
              <a:rPr lang="uk-UA" sz="2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dirty="0" smtClean="0">
                <a:solidFill>
                  <a:schemeClr val="tx1"/>
                </a:solidFill>
                <a:effectLst/>
              </a:rPr>
              <a:t>в історії Голокосту на Україні і Буковині є могутній виховний потенціал для усвідомлення того, як у нелюдських умовах румуно-німецької окупації люди залишалися людьми; як, ризикуючи своїм життям, вони приходили на допомогу тим, кого окупанти  прирекли  на  смерть; як самі  приречені  знаходили сили для  збройного і духовного опору.</a:t>
            </a:r>
          </a:p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2000" dirty="0" smtClean="0">
                <a:solidFill>
                  <a:schemeClr val="tx1"/>
                </a:solidFill>
                <a:effectLst/>
              </a:rPr>
              <a:t>виховання у молоді толерантного ставлення, поваги до людей  іншої національності,  свідомого  відношення до міжетнічних проблем.</a:t>
            </a:r>
          </a:p>
          <a:p>
            <a:r>
              <a:rPr lang="uk-UA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Завдання: </a:t>
            </a:r>
            <a:r>
              <a:rPr lang="uk-UA" sz="2000" dirty="0" smtClean="0"/>
              <a:t>довести, </a:t>
            </a:r>
            <a:r>
              <a:rPr lang="uk-UA" sz="2000" dirty="0" smtClean="0">
                <a:solidFill>
                  <a:schemeClr val="tx1"/>
                </a:solidFill>
                <a:effectLst/>
              </a:rPr>
              <a:t>що голокост на Буковині є частиною наймасовішого геноциду на території Європи та України</a:t>
            </a:r>
            <a:r>
              <a:rPr lang="ru-RU" sz="2000" dirty="0" smtClean="0"/>
              <a:t>; </a:t>
            </a:r>
            <a:r>
              <a:rPr lang="ru-RU" sz="2000" dirty="0" err="1" smtClean="0"/>
              <a:t>д</a:t>
            </a:r>
            <a:r>
              <a:rPr lang="uk-UA" sz="2000" dirty="0" err="1" smtClean="0">
                <a:solidFill>
                  <a:schemeClr val="tx1"/>
                </a:solidFill>
                <a:effectLst/>
              </a:rPr>
              <a:t>ослідити</a:t>
            </a:r>
            <a:r>
              <a:rPr lang="uk-UA" sz="2000" dirty="0" smtClean="0">
                <a:solidFill>
                  <a:schemeClr val="tx1"/>
                </a:solidFill>
                <a:effectLst/>
              </a:rPr>
              <a:t> життя євреїв на Буковині, зокрема на </a:t>
            </a:r>
            <a:r>
              <a:rPr lang="uk-UA" sz="2000" dirty="0" err="1" smtClean="0">
                <a:solidFill>
                  <a:schemeClr val="tx1"/>
                </a:solidFill>
                <a:effectLst/>
              </a:rPr>
              <a:t>Сторожинеччині</a:t>
            </a:r>
            <a:r>
              <a:rPr lang="uk-UA" sz="2000" dirty="0" smtClean="0">
                <a:solidFill>
                  <a:schemeClr val="tx1"/>
                </a:solidFill>
                <a:effectLst/>
              </a:rPr>
              <a:t>, в 1941-1944 роках; висвітлити історичні місця Голокосту на Буковині, які до сьогодні лишаються німими свідками масового знищення єврейського населення. </a:t>
            </a:r>
          </a:p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Новизна: </a:t>
            </a:r>
            <a:r>
              <a:rPr lang="uk-UA" sz="2000" dirty="0" smtClean="0"/>
              <a:t>виявлені нові, досі невідомі, місця  вбивств євреїв у </a:t>
            </a:r>
            <a:r>
              <a:rPr lang="uk-UA" sz="2000" dirty="0" err="1" smtClean="0"/>
              <a:t>Сторожинці</a:t>
            </a:r>
            <a:r>
              <a:rPr lang="uk-UA" sz="2000" dirty="0" smtClean="0"/>
              <a:t>, записані спогади свідків Голокосту, розроблені власні рекомендації, щодо  виховання молоді  на принципах гуманності та моралі. </a:t>
            </a:r>
            <a:endParaRPr lang="uk-UA" sz="2400" b="1" dirty="0" smtClean="0">
              <a:solidFill>
                <a:schemeClr val="tx1"/>
              </a:solidFill>
              <a:effectLst/>
            </a:endParaRPr>
          </a:p>
          <a:p>
            <a:endParaRPr lang="ru-RU" dirty="0" smtClean="0">
              <a:solidFill>
                <a:schemeClr val="tx1"/>
              </a:solidFill>
              <a:effectLst/>
            </a:endParaRPr>
          </a:p>
          <a:p>
            <a:endParaRPr lang="ru-RU" sz="2400" b="1" dirty="0" smtClean="0">
              <a:effectLst/>
            </a:endParaRPr>
          </a:p>
          <a:p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924944"/>
            <a:ext cx="7772400" cy="136207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"/>
            <a:ext cx="7772400" cy="1196751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айбільші місця розселення євреїв у </a:t>
            </a:r>
            <a:r>
              <a:rPr lang="uk-UA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Сторожинецькому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районі до Другої Світової війни</a:t>
            </a:r>
            <a:endParaRPr lang="uk-UA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rfhn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552728" cy="478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4608512" cy="1008112"/>
          </a:xfrm>
        </p:spPr>
        <p:txBody>
          <a:bodyPr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Єврейське кладовище в місті </a:t>
            </a:r>
            <a:r>
              <a:rPr lang="uk-UA" sz="2000" dirty="0" err="1" smtClean="0">
                <a:solidFill>
                  <a:schemeClr val="tx1"/>
                </a:solidFill>
              </a:rPr>
              <a:t>Сторожинець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36096" y="692696"/>
            <a:ext cx="3456384" cy="4968552"/>
          </a:xfrm>
        </p:spPr>
        <p:txBody>
          <a:bodyPr>
            <a:normAutofit fontScale="92500" lnSpcReduction="20000"/>
          </a:bodyPr>
          <a:lstStyle/>
          <a:p>
            <a:endParaRPr lang="uk-UA" sz="2000" dirty="0" smtClean="0"/>
          </a:p>
          <a:p>
            <a:pPr algn="ctr"/>
            <a:r>
              <a:rPr lang="uk-UA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Знищення євреїв під час окупації  Буковини</a:t>
            </a:r>
          </a:p>
          <a:p>
            <a:pPr algn="ctr"/>
            <a:endParaRPr lang="uk-UA" sz="2400" dirty="0" smtClean="0"/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6,7 липня 1941 року 2000 чернівецьких євреїв розстріляно і утоплено в річці Прут 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 Чернівцях із 50 тис. євреїв вижили близько 18 тис;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Чудеї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вбито 634 особи, в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Їжівцях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-73; Красна-40,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Жадова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-463;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Сторожинці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після депортації та вбивств залишилось тільки 32 євреї</a:t>
            </a:r>
            <a:r>
              <a:rPr lang="uk-UA" sz="2000" dirty="0" smtClean="0"/>
              <a:t>.</a:t>
            </a:r>
          </a:p>
          <a:p>
            <a:endParaRPr lang="uk-U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92008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362456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Наймасовіші місця знищення євреїв у </a:t>
            </a:r>
            <a:r>
              <a:rPr lang="uk-UA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Сторожинці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152" y="2780928"/>
            <a:ext cx="3024336" cy="302433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Вулиці </a:t>
            </a:r>
            <a:r>
              <a:rPr lang="uk-UA" sz="2400" dirty="0" err="1" smtClean="0"/>
              <a:t>Видинівського</a:t>
            </a:r>
            <a:r>
              <a:rPr lang="uk-UA" sz="2400" dirty="0" smtClean="0"/>
              <a:t>,  Річкова, єврейське кладовище, російська гірка           ( фото)</a:t>
            </a:r>
            <a:endParaRPr lang="uk-UA" sz="24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2420888"/>
            <a:ext cx="5076056" cy="3807042"/>
          </a:xfr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060848"/>
            <a:ext cx="5532107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531440"/>
            <a:ext cx="7772400" cy="162310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Розташування гетто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08104" y="1772816"/>
            <a:ext cx="3235896" cy="4824536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Чернівці: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вулиця Єврейська( нині вулиця Сагайдачного), Єврейський ринок та всі вулички ,починаючи від вулиці Головної до вулиці Руської.</a:t>
            </a:r>
          </a:p>
          <a:p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Сторожинець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вулиця Фізкультурна,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район залізниці.</a:t>
            </a:r>
          </a:p>
          <a:p>
            <a:endParaRPr lang="uk-UA" dirty="0"/>
          </a:p>
        </p:txBody>
      </p:sp>
      <p:pic>
        <p:nvPicPr>
          <p:cNvPr id="4" name="Picture 2" descr="C:\Users\Администратор\Desktop\pictures\z_c5b774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590176"/>
            <a:ext cx="5328592" cy="428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653136"/>
            <a:ext cx="5328592" cy="1872208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Місце концтабору в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Сторожинці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(сьогодні ЗОШ №1 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C:\Users\Администратор\Desktop\pictures\930bd779a4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72074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87424"/>
            <a:ext cx="7772400" cy="1362456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МІСЦЯ ГЕТТО І КОНЦТАБОРІВ НА ТЕРИТОРІЇ ЧЕРНІВЕЦЬКОЇ ОБЛАСТІ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7772400" cy="5661248"/>
          </a:xfrm>
        </p:spPr>
        <p:txBody>
          <a:bodyPr>
            <a:normAutofit fontScale="77500" lnSpcReduction="20000"/>
          </a:bodyPr>
          <a:lstStyle/>
          <a:p>
            <a:r>
              <a:rPr lang="uk-UA" sz="2400" dirty="0" smtClean="0"/>
              <a:t>1. Бояни,</a:t>
            </a:r>
            <a:r>
              <a:rPr lang="uk-UA" sz="2400" dirty="0" err="1" smtClean="0"/>
              <a:t>Новоселицький</a:t>
            </a:r>
            <a:r>
              <a:rPr lang="uk-UA" sz="2400" dirty="0" smtClean="0"/>
              <a:t> район</a:t>
            </a:r>
          </a:p>
          <a:p>
            <a:r>
              <a:rPr lang="uk-UA" sz="2400" dirty="0" smtClean="0"/>
              <a:t>2.Боянчук, </a:t>
            </a:r>
            <a:r>
              <a:rPr lang="uk-UA" sz="2400" dirty="0" err="1" smtClean="0"/>
              <a:t>Застанянський</a:t>
            </a:r>
            <a:r>
              <a:rPr lang="uk-UA" sz="2400" dirty="0" smtClean="0"/>
              <a:t> район</a:t>
            </a:r>
            <a:br>
              <a:rPr lang="uk-UA" sz="2400" dirty="0" smtClean="0"/>
            </a:br>
            <a:r>
              <a:rPr lang="uk-UA" sz="2400" dirty="0" smtClean="0"/>
              <a:t>3.Боровці, Кіцманський район</a:t>
            </a:r>
            <a:br>
              <a:rPr lang="uk-UA" sz="2400" dirty="0" smtClean="0"/>
            </a:br>
            <a:r>
              <a:rPr lang="uk-UA" sz="2400" dirty="0" smtClean="0"/>
              <a:t>4.Буда( нині </a:t>
            </a:r>
            <a:r>
              <a:rPr lang="uk-UA" sz="2400" dirty="0" err="1" smtClean="0"/>
              <a:t>Дяковці</a:t>
            </a:r>
            <a:r>
              <a:rPr lang="uk-UA" sz="2400" dirty="0" smtClean="0"/>
              <a:t>), </a:t>
            </a:r>
            <a:r>
              <a:rPr lang="uk-UA" sz="2400" dirty="0" err="1" smtClean="0"/>
              <a:t>Глибоцький</a:t>
            </a:r>
            <a:r>
              <a:rPr lang="uk-UA" sz="2400" dirty="0" smtClean="0"/>
              <a:t> район</a:t>
            </a:r>
            <a:br>
              <a:rPr lang="uk-UA" sz="2400" dirty="0" smtClean="0"/>
            </a:br>
            <a:r>
              <a:rPr lang="uk-UA" sz="2400" dirty="0" smtClean="0"/>
              <a:t>5.Великий </a:t>
            </a:r>
            <a:r>
              <a:rPr lang="uk-UA" sz="2400" dirty="0" err="1" smtClean="0"/>
              <a:t>Кучурів</a:t>
            </a:r>
            <a:r>
              <a:rPr lang="uk-UA" sz="2400" dirty="0" smtClean="0"/>
              <a:t>, </a:t>
            </a:r>
            <a:r>
              <a:rPr lang="uk-UA" sz="2400" dirty="0" err="1" smtClean="0"/>
              <a:t>Сторожинецький</a:t>
            </a:r>
            <a:r>
              <a:rPr lang="uk-UA" sz="2400" dirty="0" smtClean="0"/>
              <a:t> район</a:t>
            </a:r>
            <a:br>
              <a:rPr lang="uk-UA" sz="2400" dirty="0" smtClean="0"/>
            </a:br>
            <a:r>
              <a:rPr lang="uk-UA" sz="2400" dirty="0" smtClean="0"/>
              <a:t>6.Вимушів, </a:t>
            </a:r>
            <a:r>
              <a:rPr lang="uk-UA" sz="2400" dirty="0" err="1" smtClean="0"/>
              <a:t>Заставнянський</a:t>
            </a:r>
            <a:r>
              <a:rPr lang="uk-UA" sz="2400" dirty="0" smtClean="0"/>
              <a:t> район</a:t>
            </a:r>
            <a:br>
              <a:rPr lang="uk-UA" sz="2400" dirty="0" smtClean="0"/>
            </a:br>
            <a:r>
              <a:rPr lang="uk-UA" sz="2400" dirty="0" smtClean="0"/>
              <a:t>7.Герца, </a:t>
            </a:r>
            <a:r>
              <a:rPr lang="uk-UA" sz="2400" dirty="0" err="1" smtClean="0"/>
              <a:t>Глибоцький</a:t>
            </a:r>
            <a:r>
              <a:rPr lang="uk-UA" sz="2400" dirty="0" smtClean="0"/>
              <a:t> район</a:t>
            </a:r>
            <a:br>
              <a:rPr lang="uk-UA" sz="2400" dirty="0" smtClean="0"/>
            </a:br>
            <a:r>
              <a:rPr lang="uk-UA" sz="2400" dirty="0" smtClean="0"/>
              <a:t>8.Кисилиця, </a:t>
            </a:r>
            <a:r>
              <a:rPr lang="uk-UA" sz="2400" dirty="0" err="1" smtClean="0"/>
              <a:t>Путильський</a:t>
            </a:r>
            <a:r>
              <a:rPr lang="uk-UA" sz="2400" dirty="0" smtClean="0"/>
              <a:t> район</a:t>
            </a:r>
            <a:br>
              <a:rPr lang="uk-UA" sz="2400" dirty="0" smtClean="0"/>
            </a:br>
            <a:r>
              <a:rPr lang="uk-UA" sz="2400" dirty="0" smtClean="0"/>
              <a:t>9.Костинці, </a:t>
            </a:r>
            <a:r>
              <a:rPr lang="uk-UA" sz="2400" dirty="0" err="1" smtClean="0"/>
              <a:t>Вашківський</a:t>
            </a:r>
            <a:r>
              <a:rPr lang="uk-UA" sz="2400" dirty="0" smtClean="0"/>
              <a:t> район</a:t>
            </a:r>
            <a:br>
              <a:rPr lang="uk-UA" sz="2400" dirty="0" smtClean="0"/>
            </a:br>
            <a:r>
              <a:rPr lang="uk-UA" sz="2400" dirty="0" smtClean="0"/>
              <a:t>10.Костинці. </a:t>
            </a:r>
            <a:r>
              <a:rPr lang="uk-UA" sz="2400" dirty="0" err="1" smtClean="0"/>
              <a:t>Вашківський</a:t>
            </a:r>
            <a:r>
              <a:rPr lang="uk-UA" sz="2400" dirty="0" smtClean="0"/>
              <a:t> район</a:t>
            </a:r>
            <a:br>
              <a:rPr lang="uk-UA" sz="2400" dirty="0" smtClean="0"/>
            </a:br>
            <a:r>
              <a:rPr lang="uk-UA" sz="2400" dirty="0" smtClean="0"/>
              <a:t>11.Мартинівка, </a:t>
            </a:r>
            <a:r>
              <a:rPr lang="uk-UA" sz="2400" dirty="0" err="1" smtClean="0"/>
              <a:t>Заставнянський</a:t>
            </a:r>
            <a:r>
              <a:rPr lang="uk-UA" sz="2400" dirty="0" smtClean="0"/>
              <a:t> район</a:t>
            </a:r>
            <a:br>
              <a:rPr lang="uk-UA" sz="2400" dirty="0" smtClean="0"/>
            </a:br>
            <a:r>
              <a:rPr lang="uk-UA" sz="2400" dirty="0" smtClean="0"/>
              <a:t>12.Чудей, </a:t>
            </a:r>
            <a:r>
              <a:rPr lang="uk-UA" sz="2400" dirty="0" err="1" smtClean="0"/>
              <a:t>Сторожинецький</a:t>
            </a:r>
            <a:r>
              <a:rPr lang="uk-UA" sz="2400" dirty="0" smtClean="0"/>
              <a:t> район</a:t>
            </a:r>
            <a:br>
              <a:rPr lang="uk-UA" sz="2400" dirty="0" smtClean="0"/>
            </a:br>
            <a:r>
              <a:rPr lang="uk-UA" sz="2400" dirty="0" smtClean="0"/>
              <a:t>13. </a:t>
            </a:r>
            <a:r>
              <a:rPr lang="uk-UA" sz="2400" dirty="0" err="1" smtClean="0"/>
              <a:t>Садгора</a:t>
            </a:r>
            <a:r>
              <a:rPr lang="uk-UA" sz="2400" dirty="0" smtClean="0"/>
              <a:t>, район міста Чернівці</a:t>
            </a:r>
            <a:br>
              <a:rPr lang="uk-UA" sz="2400" dirty="0" smtClean="0"/>
            </a:br>
            <a:r>
              <a:rPr lang="uk-UA" sz="2400" dirty="0" smtClean="0"/>
              <a:t>14.Слобода </a:t>
            </a:r>
            <a:r>
              <a:rPr lang="uk-UA" sz="2400" dirty="0" err="1" smtClean="0"/>
              <a:t>Банилів</a:t>
            </a:r>
            <a:r>
              <a:rPr lang="uk-UA" sz="2400" dirty="0" smtClean="0"/>
              <a:t>, </a:t>
            </a:r>
            <a:r>
              <a:rPr lang="uk-UA" sz="2400" dirty="0" err="1" smtClean="0"/>
              <a:t>Вижницький</a:t>
            </a:r>
            <a:r>
              <a:rPr lang="uk-UA" sz="2400" dirty="0" smtClean="0"/>
              <a:t> район</a:t>
            </a:r>
            <a:br>
              <a:rPr lang="uk-UA" sz="2400" dirty="0" smtClean="0"/>
            </a:br>
            <a:r>
              <a:rPr lang="uk-UA" sz="2400" dirty="0" smtClean="0"/>
              <a:t>15.Слободзія(</a:t>
            </a:r>
            <a:r>
              <a:rPr lang="uk-UA" sz="2400" dirty="0" err="1" smtClean="0"/>
              <a:t>Луківці</a:t>
            </a:r>
            <a:r>
              <a:rPr lang="uk-UA" sz="2400" dirty="0" smtClean="0"/>
              <a:t>), </a:t>
            </a:r>
            <a:r>
              <a:rPr lang="uk-UA" sz="2400" dirty="0" err="1" smtClean="0"/>
              <a:t>Герціївський</a:t>
            </a:r>
            <a:r>
              <a:rPr lang="uk-UA" sz="2400" dirty="0" smtClean="0"/>
              <a:t> район</a:t>
            </a:r>
            <a:br>
              <a:rPr lang="uk-UA" sz="2400" dirty="0" smtClean="0"/>
            </a:br>
            <a:r>
              <a:rPr lang="uk-UA" sz="2400" dirty="0" smtClean="0"/>
              <a:t>16.Слободзія, </a:t>
            </a:r>
            <a:r>
              <a:rPr lang="uk-UA" sz="2400" dirty="0" err="1" smtClean="0"/>
              <a:t>Глибоцький</a:t>
            </a:r>
            <a:r>
              <a:rPr lang="uk-UA" sz="2400" dirty="0" smtClean="0"/>
              <a:t> район</a:t>
            </a:r>
            <a:br>
              <a:rPr lang="uk-UA" sz="2400" dirty="0" smtClean="0"/>
            </a:br>
            <a:r>
              <a:rPr lang="uk-UA" sz="2400" dirty="0" smtClean="0"/>
              <a:t>17.Сокиряни, </a:t>
            </a:r>
            <a:r>
              <a:rPr lang="uk-UA" sz="2400" dirty="0" err="1" smtClean="0"/>
              <a:t>Сокирянський</a:t>
            </a:r>
            <a:r>
              <a:rPr lang="uk-UA" sz="2400" dirty="0" smtClean="0"/>
              <a:t> район</a:t>
            </a:r>
            <a:br>
              <a:rPr lang="uk-UA" sz="2400" dirty="0" smtClean="0"/>
            </a:br>
            <a:r>
              <a:rPr lang="uk-UA" sz="2400" dirty="0" smtClean="0"/>
              <a:t>18.Станівці, </a:t>
            </a:r>
            <a:r>
              <a:rPr lang="uk-UA" sz="2400" dirty="0" err="1" smtClean="0"/>
              <a:t>Глибоцький</a:t>
            </a:r>
            <a:r>
              <a:rPr lang="uk-UA" sz="2400" dirty="0" smtClean="0"/>
              <a:t> район</a:t>
            </a:r>
            <a:br>
              <a:rPr lang="uk-UA" sz="2400" dirty="0" smtClean="0"/>
            </a:br>
            <a:r>
              <a:rPr lang="uk-UA" sz="2400" dirty="0" smtClean="0"/>
              <a:t>19.Сторожинец, </a:t>
            </a:r>
            <a:r>
              <a:rPr lang="uk-UA" sz="2400" dirty="0" err="1" smtClean="0"/>
              <a:t>Сторожинецький</a:t>
            </a:r>
            <a:r>
              <a:rPr lang="uk-UA" sz="2400" dirty="0" smtClean="0"/>
              <a:t> район</a:t>
            </a:r>
            <a:br>
              <a:rPr lang="uk-UA" sz="2400" dirty="0" smtClean="0"/>
            </a:br>
            <a:r>
              <a:rPr lang="uk-UA" sz="2400" dirty="0" smtClean="0"/>
              <a:t>20.Чернівці, Чернівецька область</a:t>
            </a:r>
            <a:br>
              <a:rPr lang="uk-UA" sz="2400" dirty="0" smtClean="0"/>
            </a:br>
            <a:r>
              <a:rPr lang="uk-UA" sz="2400" dirty="0" smtClean="0"/>
              <a:t>21.Шишківці, Кіцманський район</a:t>
            </a:r>
            <a:br>
              <a:rPr lang="uk-UA" sz="2400" dirty="0" smtClean="0"/>
            </a:br>
            <a:r>
              <a:rPr lang="uk-UA" sz="2400" dirty="0" smtClean="0"/>
              <a:t>22.Шишківці, </a:t>
            </a:r>
            <a:r>
              <a:rPr lang="uk-UA" sz="2400" dirty="0" err="1" smtClean="0"/>
              <a:t>Сокирянський</a:t>
            </a:r>
            <a:r>
              <a:rPr lang="uk-UA" sz="2400" dirty="0" smtClean="0"/>
              <a:t> район</a:t>
            </a:r>
            <a:br>
              <a:rPr lang="uk-UA" sz="2400" dirty="0" smtClean="0"/>
            </a:br>
            <a:r>
              <a:rPr lang="uk-UA" sz="2400" dirty="0" smtClean="0"/>
              <a:t>23.Шишківці, </a:t>
            </a:r>
            <a:r>
              <a:rPr lang="uk-UA" sz="2400" dirty="0" err="1" smtClean="0"/>
              <a:t>Новоселицький</a:t>
            </a:r>
            <a:r>
              <a:rPr lang="uk-UA" sz="2400" dirty="0" smtClean="0"/>
              <a:t> район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718</Words>
  <Application>Microsoft Office PowerPoint</Application>
  <PresentationFormat>Экран (4:3)</PresentationFormat>
  <Paragraphs>58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</vt:lpstr>
      <vt:lpstr>Слайд 2</vt:lpstr>
      <vt:lpstr>: </vt:lpstr>
      <vt:lpstr>Слайд 4</vt:lpstr>
      <vt:lpstr>Єврейське кладовище в місті Сторожинець</vt:lpstr>
      <vt:lpstr>Наймасовіші місця знищення євреїв у Сторожинці </vt:lpstr>
      <vt:lpstr>Розташування гетто</vt:lpstr>
      <vt:lpstr>Місце концтабору в Сторожинці (сьогодні ЗОШ №1 )</vt:lpstr>
      <vt:lpstr>МІСЦЯ ГЕТТО І КОНЦТАБОРІВ НА ТЕРИТОРІЇ ЧЕРНІВЕЦЬКОЇ ОБЛАСТІ</vt:lpstr>
      <vt:lpstr> Записали спогади в’язнів (нині покійних) концтабору у місті Сторожинець</vt:lpstr>
      <vt:lpstr> </vt:lpstr>
      <vt:lpstr>Слайд 12</vt:lpstr>
      <vt:lpstr>Збереження  пам’яті жертв Голокосту</vt:lpstr>
      <vt:lpstr>Слайд 14</vt:lpstr>
      <vt:lpstr> Висновок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2016-04-14T06:14:03Z</dcterms:created>
  <dcterms:modified xsi:type="dcterms:W3CDTF">2016-04-21T06:30:29Z</dcterms:modified>
</cp:coreProperties>
</file>