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4" r:id="rId6"/>
    <p:sldId id="265" r:id="rId7"/>
    <p:sldId id="279" r:id="rId8"/>
    <p:sldId id="282" r:id="rId9"/>
    <p:sldId id="281" r:id="rId10"/>
    <p:sldId id="280" r:id="rId11"/>
    <p:sldId id="266" r:id="rId12"/>
    <p:sldId id="267" r:id="rId13"/>
    <p:sldId id="283" r:id="rId14"/>
    <p:sldId id="268" r:id="rId15"/>
    <p:sldId id="270" r:id="rId16"/>
    <p:sldId id="285" r:id="rId17"/>
    <p:sldId id="271" r:id="rId18"/>
    <p:sldId id="272" r:id="rId19"/>
    <p:sldId id="273" r:id="rId20"/>
    <p:sldId id="284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04" autoAdjust="0"/>
  </p:normalViewPr>
  <p:slideViewPr>
    <p:cSldViewPr>
      <p:cViewPr varScale="1">
        <p:scale>
          <a:sx n="79" d="100"/>
          <a:sy n="79" d="100"/>
        </p:scale>
        <p:origin x="-2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24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51520" y="620688"/>
            <a:ext cx="8715375" cy="187220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Русифікація через голодомор, як один із проявів геноциду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 flipH="1">
            <a:off x="4211960" y="3284984"/>
            <a:ext cx="4536504" cy="3311525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Виконали: </a:t>
            </a:r>
          </a:p>
          <a:p>
            <a:pPr marL="68580" indent="0">
              <a:buNone/>
            </a:pP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Ковачик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Анетта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Федорівна та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Головка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Ганна Володимирівна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учениц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10 класу </a:t>
            </a:r>
          </a:p>
          <a:p>
            <a:pPr marL="68580" indent="0"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Виноградівської ЗОШ І-ІІІ ступенів 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   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buNone/>
            </a:pPr>
            <a:r>
              <a:rPr lang="uk-UA" sz="2000" b="1" u="sng" dirty="0" smtClean="0"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: Гармаш Сергій Євгенович, керівник гуртка МАН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1071546"/>
            <a:ext cx="7772400" cy="12144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 </a:t>
            </a:r>
            <a:r>
              <a:rPr lang="ru-RU" sz="3600" b="1" dirty="0" err="1" smtClean="0">
                <a:solidFill>
                  <a:srgbClr val="FF0000"/>
                </a:solidFill>
              </a:rPr>
              <a:t>травні</a:t>
            </a:r>
            <a:r>
              <a:rPr lang="ru-RU" sz="3600" b="1" dirty="0" smtClean="0">
                <a:solidFill>
                  <a:srgbClr val="FF0000"/>
                </a:solidFill>
              </a:rPr>
              <a:t> 2003 року </a:t>
            </a:r>
            <a:r>
              <a:rPr lang="ru-RU" sz="3600" b="1" dirty="0" err="1" smtClean="0">
                <a:solidFill>
                  <a:srgbClr val="FF0000"/>
                </a:solidFill>
              </a:rPr>
              <a:t>Верховна</a:t>
            </a:r>
            <a:r>
              <a:rPr lang="ru-RU" sz="3600" b="1" dirty="0" smtClean="0">
                <a:solidFill>
                  <a:srgbClr val="FF0000"/>
                </a:solidFill>
              </a:rPr>
              <a:t> Рада </a:t>
            </a:r>
            <a:r>
              <a:rPr lang="ru-RU" sz="36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3600" b="1" dirty="0" smtClean="0">
                <a:solidFill>
                  <a:srgbClr val="FF0000"/>
                </a:solidFill>
              </a:rPr>
              <a:t> в </a:t>
            </a:r>
            <a:r>
              <a:rPr lang="ru-RU" sz="3600" b="1" dirty="0" err="1" smtClean="0">
                <a:solidFill>
                  <a:srgbClr val="FF0000"/>
                </a:solidFill>
              </a:rPr>
              <a:t>офіційному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зверненні</a:t>
            </a:r>
            <a:r>
              <a:rPr lang="ru-RU" sz="3600" b="1" dirty="0" smtClean="0">
                <a:solidFill>
                  <a:srgbClr val="FF0000"/>
                </a:solidFill>
              </a:rPr>
              <a:t> до народу </a:t>
            </a:r>
            <a:r>
              <a:rPr lang="ru-RU" sz="3600" b="1" dirty="0" err="1" smtClean="0">
                <a:solidFill>
                  <a:srgbClr val="FF0000"/>
                </a:solidFill>
              </a:rPr>
              <a:t>України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визнала</a:t>
            </a:r>
            <a:r>
              <a:rPr lang="ru-RU" sz="3600" b="1" dirty="0" smtClean="0">
                <a:solidFill>
                  <a:srgbClr val="FF0000"/>
                </a:solidFill>
              </a:rPr>
              <a:t> голодомор 1932–1933 </a:t>
            </a:r>
            <a:r>
              <a:rPr lang="ru-RU" sz="3600" b="1" dirty="0" err="1" smtClean="0">
                <a:solidFill>
                  <a:srgbClr val="FF0000"/>
                </a:solidFill>
              </a:rPr>
              <a:t>років</a:t>
            </a:r>
            <a:r>
              <a:rPr lang="ru-RU" sz="3600" b="1" dirty="0" smtClean="0">
                <a:solidFill>
                  <a:srgbClr val="FF0000"/>
                </a:solidFill>
              </a:rPr>
              <a:t> актом геноциду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9776" y="40466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А от "геноцид" - </a:t>
            </a:r>
            <a:r>
              <a:rPr lang="ru-RU" b="1" dirty="0" err="1" smtClean="0"/>
              <a:t>це</a:t>
            </a:r>
            <a:r>
              <a:rPr lang="ru-RU" b="1" dirty="0" smtClean="0"/>
              <a:t> </a:t>
            </a:r>
            <a:r>
              <a:rPr lang="ru-RU" b="1" dirty="0" err="1" smtClean="0"/>
              <a:t>цiлеспрямованi</a:t>
            </a:r>
            <a:r>
              <a:rPr lang="ru-RU" b="1" dirty="0" smtClean="0"/>
              <a:t> </a:t>
            </a:r>
            <a:r>
              <a:rPr lang="ru-RU" b="1" dirty="0" err="1" smtClean="0"/>
              <a:t>дiï</a:t>
            </a:r>
            <a:r>
              <a:rPr lang="ru-RU" b="1" dirty="0" smtClean="0"/>
              <a:t> з метою </a:t>
            </a:r>
            <a:r>
              <a:rPr lang="ru-RU" b="1" dirty="0" err="1" smtClean="0"/>
              <a:t>знищення</a:t>
            </a:r>
            <a:r>
              <a:rPr lang="ru-RU" b="1" dirty="0" smtClean="0"/>
              <a:t> </a:t>
            </a:r>
            <a:r>
              <a:rPr lang="ru-RU" b="1" dirty="0" err="1" smtClean="0"/>
              <a:t>повнiстю</a:t>
            </a:r>
            <a:r>
              <a:rPr lang="ru-RU" b="1" dirty="0" smtClean="0"/>
              <a:t>,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частково</a:t>
            </a:r>
            <a:r>
              <a:rPr lang="ru-RU" b="1" dirty="0" smtClean="0"/>
              <a:t> </a:t>
            </a:r>
            <a:r>
              <a:rPr lang="ru-RU" b="1" dirty="0" err="1" smtClean="0"/>
              <a:t>окремих</a:t>
            </a:r>
            <a:r>
              <a:rPr lang="ru-RU" b="1" dirty="0" smtClean="0"/>
              <a:t> </a:t>
            </a:r>
            <a:r>
              <a:rPr lang="ru-RU" b="1" dirty="0" err="1" smtClean="0"/>
              <a:t>груп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цiлих</a:t>
            </a:r>
            <a:r>
              <a:rPr lang="ru-RU" b="1" dirty="0" smtClean="0"/>
              <a:t> </a:t>
            </a:r>
            <a:r>
              <a:rPr lang="ru-RU" b="1" dirty="0" err="1" smtClean="0"/>
              <a:t>народiв</a:t>
            </a:r>
            <a:r>
              <a:rPr lang="ru-RU" b="1" dirty="0" smtClean="0"/>
              <a:t> за </a:t>
            </a:r>
            <a:r>
              <a:rPr lang="ru-RU" b="1" dirty="0" err="1" smtClean="0"/>
              <a:t>нацiональними</a:t>
            </a:r>
            <a:r>
              <a:rPr lang="ru-RU" b="1" dirty="0" smtClean="0"/>
              <a:t>, </a:t>
            </a:r>
            <a:r>
              <a:rPr lang="ru-RU" b="1" dirty="0" err="1" smtClean="0"/>
              <a:t>етнiчними</a:t>
            </a:r>
            <a:r>
              <a:rPr lang="ru-RU" b="1" dirty="0" smtClean="0"/>
              <a:t>, </a:t>
            </a:r>
            <a:r>
              <a:rPr lang="ru-RU" b="1" dirty="0" err="1" smtClean="0"/>
              <a:t>расовими</a:t>
            </a:r>
            <a:r>
              <a:rPr lang="ru-RU" b="1" dirty="0" smtClean="0"/>
              <a:t> </a:t>
            </a:r>
            <a:r>
              <a:rPr lang="ru-RU" b="1" dirty="0" err="1" smtClean="0"/>
              <a:t>або</a:t>
            </a:r>
            <a:r>
              <a:rPr lang="ru-RU" b="1" dirty="0" smtClean="0"/>
              <a:t> </a:t>
            </a:r>
            <a:r>
              <a:rPr lang="ru-RU" b="1" dirty="0" err="1" smtClean="0"/>
              <a:t>релiгiйними</a:t>
            </a:r>
            <a:r>
              <a:rPr lang="ru-RU" b="1" dirty="0" smtClean="0"/>
              <a:t> мотивами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2290" name="Picture 2" descr="Форум / ФРАЗ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2820674"/>
            <a:ext cx="5368680" cy="3778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5786" y="785794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даними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до таких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дiй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належать:</a:t>
            </a:r>
          </a:p>
          <a:p>
            <a:pPr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    вбивство член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в ц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єï групи,</a:t>
            </a:r>
          </a:p>
          <a:p>
            <a:pPr>
              <a:buBlip>
                <a:blip r:embed="rId2"/>
              </a:buBlip>
            </a:pP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	нанесення ïм тяжких т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лесних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або псих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ушкоджень,</a:t>
            </a:r>
          </a:p>
          <a:p>
            <a:pPr>
              <a:buBlip>
                <a:blip r:embed="rId2"/>
              </a:buBlip>
            </a:pPr>
            <a:r>
              <a:rPr lang="uk-UA" sz="35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навмисне створення членам групи життєвих умов, що </a:t>
            </a:r>
            <a:r>
              <a:rPr lang="uk-UA" sz="3500" b="1" dirty="0" err="1" smtClean="0">
                <a:latin typeface="Times New Roman" pitchFamily="18" charset="0"/>
                <a:cs typeface="Times New Roman" pitchFamily="18" charset="0"/>
              </a:rPr>
              <a:t>розрахован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на часткове знищення групи, тобто, на неможливе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снування.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580" indent="0">
              <a:buNone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декiлька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дiй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геноциду,але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настiльки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сутт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вi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500" b="1" dirty="0" smtClean="0">
                <a:latin typeface="Times New Roman" pitchFamily="18" charset="0"/>
                <a:cs typeface="Times New Roman" pitchFamily="18" charset="0"/>
              </a:rPr>
              <a:t> До того ж,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рiдше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1491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 </a:t>
            </a:r>
            <a:r>
              <a:rPr lang="uk-UA" sz="2800" b="1" dirty="0" smtClean="0"/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ГЕНОЦИД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крайня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дискримінації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 З 1948 року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злочином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Прикладами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кавказьких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народів,кримських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татар,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німців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Прусія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народі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Прибалтики,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західної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заміщення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Федерації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територіях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857232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казав,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голодомор 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трагедією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тяжким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злочином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всю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вбито,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 млн - до 12 млн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осіб.Кількість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жертв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перевищувала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відмінністю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радянському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варіанті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озброєна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сторона 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припали на долю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404664"/>
            <a:ext cx="7715200" cy="59508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Куліш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спробував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них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наполягає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американських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вчених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Дж.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Мейса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Р.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Конквеста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Дж.Мейс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писав так 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Сталін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Кагановіч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Постилев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запланували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Москві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селянства,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свідомої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верстви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і нещадно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здійснили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1932-1933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штучного голоду».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Р.Конквест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вважав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селян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нищили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тому,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селянами, а тому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-ми-селянами».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424936" cy="1309832"/>
          </a:xfrm>
        </p:spPr>
        <p:txBody>
          <a:bodyPr/>
          <a:lstStyle/>
          <a:p>
            <a:pPr algn="ctr"/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Рег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и є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вропейс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части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СССР, где к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ількість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смертей п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рев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ищи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uk-UA" sz="3200" b="1" dirty="0" err="1">
                <a:latin typeface="Times New Roman" pitchFamily="18" charset="0"/>
                <a:cs typeface="Times New Roman" pitchFamily="18" charset="0"/>
              </a:rPr>
              <a:t>ількість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 народжених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1933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658164"/>
              </p:ext>
            </p:extLst>
          </p:nvPr>
        </p:nvGraphicFramePr>
        <p:xfrm>
          <a:off x="914400" y="1904365"/>
          <a:ext cx="7772400" cy="47244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856740"/>
                <a:gridCol w="86360"/>
                <a:gridCol w="1943100"/>
                <a:gridCol w="1943100"/>
                <a:gridCol w="19431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</a:t>
                      </a: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місто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</a:t>
                      </a: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село(т</a:t>
                      </a: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разом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(т</a:t>
                      </a:r>
                      <a:r>
                        <a:rPr lang="uk-UA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с.)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</a:t>
                      </a: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нс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 Р</a:t>
                      </a:r>
                      <a:r>
                        <a:rPr lang="uk-UA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-116,6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-1342,4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-1459,0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Північно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Кавказс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кий край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−63,9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−227,1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−291,0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Нижн</a:t>
                      </a: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-Волжский край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−54,5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−108,6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−163,1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Центральна Ч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рноземна область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−23,1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−39,2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−62,3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Уральска область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−40,1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−34,6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редн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ьо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-Волжс</a:t>
                      </a:r>
                      <a:r>
                        <a:rPr lang="uk-UA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кий край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−29,1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−15,4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Північний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край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−7,1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47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7992888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точку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А.Куліш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підкріпив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дослідженні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 характеру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особистостей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способу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виховання,життя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зв’язків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 постанов тих,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задумав 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планував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здійснював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голодомор - геноцид.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Висловлені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автором думки не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вкладаються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загальноприйняті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намагався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опиратися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факти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не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старався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достовірною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доступною широкому колу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читачі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ень памяти жертв Голодомора Електронні вісті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0434" y="2132857"/>
            <a:ext cx="3264970" cy="45346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5112568" cy="50760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проводилися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жорстокі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народу. Влада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хотіла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 у правах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чинниках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4868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Тема державного </a:t>
            </a:r>
            <a:r>
              <a:rPr lang="ru-RU" b="1" dirty="0" err="1" smtClean="0">
                <a:solidFill>
                  <a:srgbClr val="FF0000"/>
                </a:solidFill>
              </a:rPr>
              <a:t>терору</a:t>
            </a:r>
            <a:r>
              <a:rPr lang="ru-RU" b="1" dirty="0" smtClean="0">
                <a:solidFill>
                  <a:srgbClr val="FF0000"/>
                </a:solidFill>
              </a:rPr>
              <a:t> в 1932–1933 </a:t>
            </a:r>
            <a:r>
              <a:rPr lang="ru-RU" b="1" dirty="0" err="1" smtClean="0">
                <a:solidFill>
                  <a:srgbClr val="FF0000"/>
                </a:solidFill>
              </a:rPr>
              <a:t>рр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отримала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розвиток</a:t>
            </a:r>
            <a:r>
              <a:rPr lang="ru-RU" b="1" dirty="0" smtClean="0">
                <a:solidFill>
                  <a:srgbClr val="FF0000"/>
                </a:solidFill>
              </a:rPr>
              <a:t> у </a:t>
            </a:r>
            <a:r>
              <a:rPr lang="ru-RU" b="1" dirty="0" err="1" smtClean="0">
                <a:solidFill>
                  <a:srgbClr val="FF0000"/>
                </a:solidFill>
              </a:rPr>
              <a:t>колективній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монографії</a:t>
            </a:r>
            <a:r>
              <a:rPr lang="ru-RU" b="1" dirty="0" smtClean="0">
                <a:solidFill>
                  <a:srgbClr val="FF0000"/>
                </a:solidFill>
              </a:rPr>
              <a:t> «</a:t>
            </a:r>
            <a:r>
              <a:rPr lang="ru-RU" b="1" dirty="0" err="1" smtClean="0">
                <a:solidFill>
                  <a:srgbClr val="FF0000"/>
                </a:solidFill>
              </a:rPr>
              <a:t>Політичний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терор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тероризм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Україні</a:t>
            </a:r>
            <a:r>
              <a:rPr lang="ru-RU" b="1" dirty="0" smtClean="0">
                <a:solidFill>
                  <a:srgbClr val="FF0000"/>
                </a:solidFill>
              </a:rPr>
              <a:t>. ХІХ – ХХ ст.: </a:t>
            </a:r>
            <a:r>
              <a:rPr lang="ru-RU" b="1" dirty="0" err="1" smtClean="0">
                <a:solidFill>
                  <a:srgbClr val="FF0000"/>
                </a:solidFill>
              </a:rPr>
              <a:t>Історичні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нариси</a:t>
            </a:r>
            <a:r>
              <a:rPr lang="ru-RU" b="1" dirty="0" smtClean="0">
                <a:solidFill>
                  <a:srgbClr val="FF0000"/>
                </a:solidFill>
              </a:rPr>
              <a:t>». У </a:t>
            </a:r>
            <a:r>
              <a:rPr lang="ru-RU" b="1" dirty="0" err="1" smtClean="0">
                <a:solidFill>
                  <a:srgbClr val="FF0000"/>
                </a:solidFill>
              </a:rPr>
              <a:t>книзі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С.Кульчицький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розглядав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керівництва</a:t>
            </a:r>
            <a:r>
              <a:rPr lang="ru-RU" b="1" dirty="0" smtClean="0">
                <a:solidFill>
                  <a:srgbClr val="FF0000"/>
                </a:solidFill>
              </a:rPr>
              <a:t> СРСР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кінця</a:t>
            </a:r>
            <a:r>
              <a:rPr lang="ru-RU" b="1" dirty="0" smtClean="0">
                <a:solidFill>
                  <a:srgbClr val="FF0000"/>
                </a:solidFill>
              </a:rPr>
              <a:t> 1929 р.як </a:t>
            </a:r>
            <a:r>
              <a:rPr lang="ru-RU" b="1" dirty="0" err="1" smtClean="0">
                <a:solidFill>
                  <a:srgbClr val="FF0000"/>
                </a:solidFill>
              </a:rPr>
              <a:t>серію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державних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терористичних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акцій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спрямованих</a:t>
            </a:r>
            <a:r>
              <a:rPr lang="ru-RU" b="1" dirty="0" smtClean="0">
                <a:solidFill>
                  <a:srgbClr val="FF0000"/>
                </a:solidFill>
              </a:rPr>
              <a:t> на </a:t>
            </a:r>
            <a:r>
              <a:rPr lang="ru-RU" b="1" dirty="0" err="1" smtClean="0">
                <a:solidFill>
                  <a:srgbClr val="FF0000"/>
                </a:solidFill>
              </a:rPr>
              <a:t>експропріацію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селян-власників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783560"/>
            <a:ext cx="7546032" cy="4572000"/>
          </a:xfrm>
        </p:spPr>
        <p:txBody>
          <a:bodyPr>
            <a:normAutofit/>
          </a:bodyPr>
          <a:lstStyle/>
          <a:p>
            <a:pPr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АКТУАЛЬНІСТЬ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нашого дослідження обумовлена тим,що голодомор був не лише просто штучним голодом, але й одним із найголовніших  діянь стосовно українського селянства, що могли призвести до його знищення.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87425" y="0"/>
            <a:ext cx="8156575" cy="571500"/>
          </a:xfrm>
        </p:spPr>
        <p:txBody>
          <a:bodyPr/>
          <a:lstStyle/>
          <a:p>
            <a:pPr algn="ctr"/>
            <a:r>
              <a:rPr lang="ru-RU" b="1" dirty="0" smtClean="0"/>
              <a:t>Мета – </a:t>
            </a:r>
            <a:r>
              <a:rPr lang="ru-RU" b="1" dirty="0" err="1" smtClean="0"/>
              <a:t>русифікація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0" y="642918"/>
            <a:ext cx="8786812" cy="307181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300" b="1" dirty="0" smtClean="0"/>
              <a:t>	</a:t>
            </a:r>
            <a:r>
              <a:rPr lang="ru-RU" sz="2300" b="1" dirty="0" err="1" smtClean="0"/>
              <a:t>Після</a:t>
            </a:r>
            <a:r>
              <a:rPr lang="ru-RU" sz="2300" b="1" dirty="0" smtClean="0"/>
              <a:t> </a:t>
            </a:r>
            <a:r>
              <a:rPr lang="en-US" sz="2300" b="1" dirty="0" smtClean="0"/>
              <a:t>“</a:t>
            </a:r>
            <a:r>
              <a:rPr lang="ru-RU" sz="2300" b="1" dirty="0" err="1" smtClean="0"/>
              <a:t>розкуркулення</a:t>
            </a:r>
            <a:r>
              <a:rPr lang="en-US" sz="2300" b="1" dirty="0" smtClean="0"/>
              <a:t>”</a:t>
            </a:r>
            <a:r>
              <a:rPr lang="ru-RU" sz="2300" b="1" dirty="0" smtClean="0"/>
              <a:t>,  </a:t>
            </a:r>
            <a:r>
              <a:rPr lang="ru-RU" sz="2300" b="1" dirty="0" err="1" smtClean="0"/>
              <a:t>діти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загиблих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українських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виселенців</a:t>
            </a:r>
            <a:r>
              <a:rPr lang="ru-RU" sz="2300" b="1" dirty="0" smtClean="0"/>
              <a:t> в РСФРР </a:t>
            </a:r>
            <a:r>
              <a:rPr lang="ru-RU" sz="2300" b="1" dirty="0" err="1" smtClean="0"/>
              <a:t>були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включені</a:t>
            </a:r>
            <a:r>
              <a:rPr lang="ru-RU" sz="2300" b="1" dirty="0" smtClean="0"/>
              <a:t> в </a:t>
            </a:r>
            <a:r>
              <a:rPr lang="ru-RU" sz="2300" b="1" dirty="0" err="1" smtClean="0"/>
              <a:t>російську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етнічну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групу</a:t>
            </a:r>
            <a:r>
              <a:rPr lang="ru-RU" sz="2300" b="1" dirty="0" smtClean="0"/>
              <a:t>. </a:t>
            </a:r>
            <a:r>
              <a:rPr lang="ru-RU" sz="2300" b="1" dirty="0" err="1" smtClean="0"/>
              <a:t>Під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цей</a:t>
            </a:r>
            <a:r>
              <a:rPr lang="ru-RU" sz="2300" b="1" dirty="0" smtClean="0"/>
              <a:t> вид </a:t>
            </a:r>
            <a:r>
              <a:rPr lang="ru-RU" sz="2300" b="1" dirty="0" err="1" smtClean="0"/>
              <a:t>злочину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підпадає</a:t>
            </a:r>
            <a:r>
              <a:rPr lang="ru-RU" sz="2300" b="1" dirty="0" smtClean="0"/>
              <a:t> передача не </a:t>
            </a:r>
            <a:r>
              <a:rPr lang="ru-RU" sz="2300" b="1" dirty="0" err="1" smtClean="0"/>
              <a:t>лише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дітей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але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й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цілих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груп</a:t>
            </a:r>
            <a:r>
              <a:rPr lang="ru-RU" sz="2300" b="1" dirty="0" smtClean="0"/>
              <a:t>.</a:t>
            </a:r>
            <a:r>
              <a:rPr lang="en-US" sz="2300" b="1" dirty="0" smtClean="0"/>
              <a:t> </a:t>
            </a:r>
            <a:r>
              <a:rPr lang="ru-RU" sz="2300" b="1" dirty="0" smtClean="0"/>
              <a:t>Коли в</a:t>
            </a:r>
            <a:r>
              <a:rPr lang="en-US" sz="2300" b="1" dirty="0" smtClean="0"/>
              <a:t> </a:t>
            </a:r>
            <a:r>
              <a:rPr lang="ru-RU" sz="2300" b="1" dirty="0" err="1" smtClean="0"/>
              <a:t>середині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грудня</a:t>
            </a:r>
            <a:r>
              <a:rPr lang="ru-RU" sz="2300" b="1" dirty="0" smtClean="0"/>
              <a:t> 1932р. ЦК ВКП(б) заборонив </a:t>
            </a:r>
            <a:r>
              <a:rPr lang="ru-RU" sz="2300" b="1" dirty="0" err="1" smtClean="0"/>
              <a:t>публічне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вживання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української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мови</a:t>
            </a:r>
            <a:r>
              <a:rPr lang="ru-RU" sz="2300" b="1" dirty="0" smtClean="0"/>
              <a:t>, то </a:t>
            </a:r>
            <a:r>
              <a:rPr lang="ru-RU" sz="2300" b="1" dirty="0" err="1" smtClean="0"/>
              <a:t>це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була</a:t>
            </a:r>
            <a:r>
              <a:rPr lang="ru-RU" sz="2300" b="1" dirty="0" smtClean="0"/>
              <a:t> передача не </a:t>
            </a:r>
            <a:r>
              <a:rPr lang="ru-RU" sz="2300" b="1" dirty="0" err="1" smtClean="0"/>
              <a:t>лише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дітей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але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всього</a:t>
            </a:r>
            <a:r>
              <a:rPr lang="ru-RU" sz="2300" b="1" dirty="0" smtClean="0"/>
              <a:t> 8-мільйонного</a:t>
            </a:r>
            <a:r>
              <a:rPr lang="en-US" sz="2300" b="1" dirty="0" smtClean="0"/>
              <a:t> </a:t>
            </a:r>
            <a:r>
              <a:rPr lang="ru-RU" sz="2300" b="1" dirty="0" err="1" smtClean="0"/>
              <a:t>українського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населення</a:t>
            </a:r>
            <a:r>
              <a:rPr lang="ru-RU" sz="2300" b="1" dirty="0" smtClean="0"/>
              <a:t> РСФРР </a:t>
            </a:r>
            <a:r>
              <a:rPr lang="ru-RU" sz="2300" b="1" dirty="0" err="1" smtClean="0"/>
              <a:t>з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української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етнічної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групи</a:t>
            </a:r>
            <a:r>
              <a:rPr lang="ru-RU" sz="2300" b="1" dirty="0" smtClean="0"/>
              <a:t>, </a:t>
            </a:r>
            <a:r>
              <a:rPr lang="ru-RU" sz="2300" b="1" dirty="0" err="1" smtClean="0"/>
              <a:t>яку,фактично</a:t>
            </a:r>
            <a:r>
              <a:rPr lang="en-US" sz="2300" b="1" dirty="0" smtClean="0"/>
              <a:t> ,</a:t>
            </a:r>
            <a:r>
              <a:rPr lang="ru-RU" sz="2300" b="1" dirty="0" err="1" smtClean="0"/>
              <a:t>ліквідувалося</a:t>
            </a:r>
            <a:r>
              <a:rPr lang="ru-RU" sz="2300" b="1" dirty="0" smtClean="0"/>
              <a:t>, до </a:t>
            </a:r>
            <a:r>
              <a:rPr lang="ru-RU" sz="2300" b="1" dirty="0" err="1" smtClean="0"/>
              <a:t>російської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етнічної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групи</a:t>
            </a:r>
            <a:r>
              <a:rPr lang="ru-RU" sz="2300" b="1" dirty="0" smtClean="0"/>
              <a:t>.</a:t>
            </a:r>
          </a:p>
          <a:p>
            <a:endParaRPr lang="ru-RU" sz="2300" b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857620" y="3643314"/>
          <a:ext cx="5072066" cy="321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Изображение" r:id="rId3" imgW="7028571" imgH="4915586" progId="StaticMetafile">
                  <p:embed/>
                </p:oleObj>
              </mc:Choice>
              <mc:Fallback>
                <p:oleObj name="Изображение" r:id="rId3" imgW="7028571" imgH="4915586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643314"/>
                        <a:ext cx="5072066" cy="32146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3643314"/>
            <a:ext cx="38576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 </a:t>
            </a:r>
            <a:r>
              <a:rPr lang="ru-RU" sz="2000" b="1" dirty="0" err="1" smtClean="0"/>
              <a:t>суті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безпрецедентне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загарбання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території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Цiла</a:t>
            </a:r>
            <a:r>
              <a:rPr lang="ru-RU" sz="2000" b="1" dirty="0" smtClean="0"/>
              <a:t> армада </a:t>
            </a:r>
            <a:r>
              <a:rPr lang="ru-RU" sz="2000" b="1" dirty="0" err="1" smtClean="0"/>
              <a:t>озброєних</a:t>
            </a:r>
            <a:r>
              <a:rPr lang="ru-RU" sz="2000" b="1" dirty="0" smtClean="0"/>
              <a:t> до </a:t>
            </a:r>
            <a:r>
              <a:rPr lang="ru-RU" sz="2000" b="1" dirty="0" err="1" smtClean="0"/>
              <a:t>зубів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сталінських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емісарів</a:t>
            </a:r>
            <a:r>
              <a:rPr lang="ru-RU" sz="2000" b="1" dirty="0" smtClean="0"/>
              <a:t> рушила </a:t>
            </a:r>
            <a:r>
              <a:rPr lang="ru-RU" sz="2000" b="1" dirty="0" err="1" smtClean="0"/>
              <a:t>проти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, яка помирала в </a:t>
            </a:r>
            <a:r>
              <a:rPr lang="ru-RU" sz="2000" b="1" dirty="0" err="1" smtClean="0"/>
              <a:t>голодних</a:t>
            </a:r>
            <a:r>
              <a:rPr lang="ru-RU" sz="2000" b="1" dirty="0" smtClean="0"/>
              <a:t> корчах.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була</a:t>
            </a:r>
            <a:r>
              <a:rPr lang="ru-RU" sz="2000" b="1" dirty="0" smtClean="0"/>
              <a:t> тотальна </a:t>
            </a:r>
            <a:r>
              <a:rPr lang="ru-RU" sz="2000" b="1" dirty="0" err="1" smtClean="0"/>
              <a:t>агресія</a:t>
            </a:r>
            <a:r>
              <a:rPr lang="ru-RU" sz="2000" b="1" dirty="0" smtClean="0"/>
              <a:t>, а не мала </a:t>
            </a:r>
            <a:r>
              <a:rPr lang="ru-RU" sz="2000" b="1" dirty="0" err="1" smtClean="0"/>
              <a:t>нічого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спільного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економічними</a:t>
            </a:r>
            <a:r>
              <a:rPr lang="ru-RU" sz="2000" b="1" dirty="0" smtClean="0"/>
              <a:t> мотивами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8075240" cy="58068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	На думку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Конквеста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голод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специфіку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Казахстану, де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став результатом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бездумної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ідеологічно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вмотивованої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спровокували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Р.Конквест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стверджував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голод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визнати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геноцидом,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розглядаючи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антиукраїнської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Сталіна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4624"/>
            <a:ext cx="7772400" cy="914400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Наслідки голодомору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8064896" cy="5004048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Голодомор для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страшною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межею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розпалося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перевернув усе: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стосунки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світосприймання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Ось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33-го 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захиріли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наші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квітучі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приоскільські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слобожанські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села. Стали „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неперспективними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” через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переселення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східного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брата 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93997"/>
            <a:ext cx="5976664" cy="39178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5256584" cy="980728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u="sng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61926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Вивчивши і 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проаналізувавши 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знайдену літературу, 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та документи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ми дійшли  висновку:</a:t>
            </a:r>
          </a:p>
          <a:p>
            <a:pPr>
              <a:buNone/>
            </a:pP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uk-UA" sz="26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b="1" i="1" u="sng" dirty="0" smtClean="0">
                <a:latin typeface="Times New Roman" pitchFamily="18" charset="0"/>
                <a:cs typeface="Times New Roman" pitchFamily="18" charset="0"/>
              </a:rPr>
              <a:t>Голодомор справді </a:t>
            </a:r>
          </a:p>
          <a:p>
            <a:pPr>
              <a:buNone/>
            </a:pPr>
            <a:r>
              <a:rPr lang="uk-UA" sz="2600" b="1" i="1" u="sng" dirty="0" smtClean="0">
                <a:latin typeface="Times New Roman" pitchFamily="18" charset="0"/>
                <a:cs typeface="Times New Roman" pitchFamily="18" charset="0"/>
              </a:rPr>
              <a:t>був методом русифікації </a:t>
            </a:r>
          </a:p>
          <a:p>
            <a:pPr>
              <a:buNone/>
            </a:pPr>
            <a:r>
              <a:rPr lang="uk-UA" sz="2600" b="1" i="1" u="sng" dirty="0" smtClean="0">
                <a:latin typeface="Times New Roman" pitchFamily="18" charset="0"/>
                <a:cs typeface="Times New Roman" pitchFamily="18" charset="0"/>
              </a:rPr>
              <a:t>Сходу України , тобто став геноцидом.</a:t>
            </a:r>
          </a:p>
          <a:p>
            <a:pPr>
              <a:buNone/>
            </a:pPr>
            <a:endParaRPr lang="uk-UA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     Отже, висунута мною гіпотеза на початку дослідження повністю підтверджена</a:t>
            </a:r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521_origin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80520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  Література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mtClean="0"/>
              <a:t>1. </a:t>
            </a:r>
            <a:r>
              <a:rPr lang="ru-RU" smtClean="0"/>
              <a:t> </a:t>
            </a:r>
            <a:r>
              <a:rPr lang="ru-RU" dirty="0" err="1" smtClean="0"/>
              <a:t>Анатолій</a:t>
            </a:r>
            <a:r>
              <a:rPr lang="ru-RU" dirty="0" smtClean="0"/>
              <a:t> Ткаченко 2007 р. «</a:t>
            </a:r>
            <a:r>
              <a:rPr lang="ru-RU" b="1" dirty="0" err="1" smtClean="0"/>
              <a:t>Масове</a:t>
            </a:r>
            <a:r>
              <a:rPr lang="ru-RU" b="1" dirty="0" smtClean="0"/>
              <a:t> </a:t>
            </a:r>
            <a:r>
              <a:rPr lang="ru-RU" b="1" dirty="0" err="1" smtClean="0"/>
              <a:t>переселення</a:t>
            </a:r>
            <a:r>
              <a:rPr lang="ru-RU" b="1" dirty="0" smtClean="0"/>
              <a:t> </a:t>
            </a:r>
            <a:r>
              <a:rPr lang="ru-RU" b="1" dirty="0" err="1" smtClean="0"/>
              <a:t>роccіян</a:t>
            </a:r>
            <a:r>
              <a:rPr lang="ru-RU" b="1" dirty="0" smtClean="0"/>
              <a:t> в </a:t>
            </a:r>
            <a:r>
              <a:rPr lang="ru-RU" b="1" dirty="0" err="1" smtClean="0"/>
              <a:t>Україну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голодомору».</a:t>
            </a:r>
          </a:p>
          <a:p>
            <a:pPr>
              <a:buNone/>
            </a:pPr>
            <a:r>
              <a:rPr lang="uk-UA" b="1" dirty="0" smtClean="0"/>
              <a:t>2.  Р.</a:t>
            </a:r>
            <a:r>
              <a:rPr lang="uk-UA" b="1" dirty="0" err="1" smtClean="0"/>
              <a:t>Конквест</a:t>
            </a:r>
            <a:r>
              <a:rPr lang="uk-UA" b="1" dirty="0" smtClean="0"/>
              <a:t>  </a:t>
            </a:r>
            <a:r>
              <a:rPr lang="ru-RU" b="1" dirty="0" smtClean="0"/>
              <a:t>«Жнива </a:t>
            </a:r>
            <a:r>
              <a:rPr lang="ru-RU" b="1" dirty="0" err="1" smtClean="0"/>
              <a:t>Скорботи</a:t>
            </a:r>
            <a:r>
              <a:rPr lang="ru-RU" b="1" dirty="0" smtClean="0"/>
              <a:t>» 1986р.</a:t>
            </a:r>
          </a:p>
          <a:p>
            <a:pPr>
              <a:buNone/>
            </a:pPr>
            <a:r>
              <a:rPr lang="ru-RU" b="1" dirty="0" smtClean="0"/>
              <a:t>3. Лесь </a:t>
            </a:r>
            <a:r>
              <a:rPr lang="uk-UA" b="1" dirty="0" smtClean="0"/>
              <a:t>Ісаїв ,газета Борівського району </a:t>
            </a:r>
            <a:r>
              <a:rPr lang="ru-RU" b="1" dirty="0" smtClean="0"/>
              <a:t>«</a:t>
            </a:r>
            <a:r>
              <a:rPr lang="ru-RU" b="1" dirty="0" err="1" smtClean="0"/>
              <a:t>Трудова</a:t>
            </a:r>
            <a:r>
              <a:rPr lang="ru-RU" b="1" dirty="0" smtClean="0"/>
              <a:t> слава».</a:t>
            </a:r>
          </a:p>
          <a:p>
            <a:pPr>
              <a:buNone/>
            </a:pPr>
            <a:r>
              <a:rPr lang="uk-UA" b="1" dirty="0" smtClean="0"/>
              <a:t>4.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Кульчицький</a:t>
            </a:r>
            <a:r>
              <a:rPr lang="ru-RU" b="1" i="1" dirty="0" smtClean="0"/>
              <a:t> С. «</a:t>
            </a:r>
            <a:r>
              <a:rPr lang="ru-RU" b="1" i="1" dirty="0" err="1" smtClean="0"/>
              <a:t>Ціна</a:t>
            </a:r>
            <a:r>
              <a:rPr lang="ru-RU" b="1" i="1" dirty="0" smtClean="0"/>
              <a:t> великого перелому» 1991 р.</a:t>
            </a:r>
          </a:p>
          <a:p>
            <a:pPr>
              <a:buNone/>
            </a:pPr>
            <a:r>
              <a:rPr lang="uk-UA" b="1" i="1" dirty="0" smtClean="0"/>
              <a:t>5. Збанацький Ю. </a:t>
            </a:r>
            <a:r>
              <a:rPr lang="ru-RU" b="1" i="1" dirty="0" smtClean="0"/>
              <a:t>« </a:t>
            </a:r>
            <a:r>
              <a:rPr lang="uk-UA" b="1" i="1" dirty="0" smtClean="0"/>
              <a:t>Ошукана віра</a:t>
            </a:r>
            <a:r>
              <a:rPr lang="ru-RU" b="1" i="1" dirty="0" smtClean="0"/>
              <a:t> ».</a:t>
            </a:r>
          </a:p>
          <a:p>
            <a:pPr>
              <a:buNone/>
            </a:pPr>
            <a:r>
              <a:rPr lang="uk-UA" b="1" i="1" dirty="0" smtClean="0"/>
              <a:t>6. Неділько В. </a:t>
            </a:r>
            <a:r>
              <a:rPr lang="ru-RU" b="1" i="1" dirty="0" smtClean="0"/>
              <a:t>« </a:t>
            </a:r>
            <a:r>
              <a:rPr lang="uk-UA" b="1" i="1" dirty="0" smtClean="0"/>
              <a:t>Голодний рік,голодний вік</a:t>
            </a:r>
            <a:r>
              <a:rPr lang="ru-RU" b="1" i="1" dirty="0" smtClean="0"/>
              <a:t>»</a:t>
            </a:r>
            <a:endParaRPr lang="ru-RU" b="1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7772400" cy="9144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86454"/>
            <a:ext cx="7772400" cy="78581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«Меморіал пам'яті жертв голодоморів в Україні»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День Скорботи. - Д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836712"/>
            <a:ext cx="7772400" cy="5518848"/>
          </a:xfrm>
        </p:spPr>
        <p:txBody>
          <a:bodyPr/>
          <a:lstStyle/>
          <a:p>
            <a:pPr algn="just">
              <a:buNone/>
            </a:pPr>
            <a:r>
              <a:rPr lang="uk-UA" dirty="0" smtClean="0"/>
              <a:t>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Нами була висунута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гіпотеза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 те, що голодомор був однією з причин русифікації деяких областей України.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єктом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є геноцид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Предметом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історія самого голодомору.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довести, що голодомор був однією з причин русифікації деяких областей України.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914400"/>
          </a:xfrm>
        </p:spPr>
        <p:txBody>
          <a:bodyPr/>
          <a:lstStyle/>
          <a:p>
            <a:r>
              <a:rPr lang="uk-UA" dirty="0" smtClean="0"/>
              <a:t>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92696"/>
            <a:ext cx="7772400" cy="5904656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Вивчити та оцінити становище України на той час.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Розглянути методи русифікації наших земель.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Довести , що голодомор був процесом заміщення населення (геноцид).</a:t>
            </a:r>
          </a:p>
          <a:p>
            <a:endParaRPr lang="uk-UA" sz="2800" dirty="0" smtClean="0"/>
          </a:p>
          <a:p>
            <a:pPr marL="68580" indent="0" algn="ctr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Методи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дослідження</a:t>
            </a: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Вивчення і аналіз різноманітних джерел.</a:t>
            </a:r>
          </a:p>
          <a:p>
            <a:pPr lvl="0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Узагальнення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дослідженого.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Оцінка отриманих відомостей.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6858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504" y="428604"/>
            <a:ext cx="8568952" cy="58578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      	</a:t>
            </a:r>
            <a:r>
              <a:rPr lang="uk-UA" b="1" dirty="0" smtClean="0">
                <a:solidFill>
                  <a:srgbClr val="00B050"/>
                </a:solidFill>
              </a:rPr>
              <a:t>Голодомор - це </a:t>
            </a:r>
            <a:r>
              <a:rPr lang="uk-UA" b="1" dirty="0" err="1" smtClean="0">
                <a:solidFill>
                  <a:srgbClr val="00B050"/>
                </a:solidFill>
              </a:rPr>
              <a:t>соц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err="1" smtClean="0">
                <a:solidFill>
                  <a:srgbClr val="00B050"/>
                </a:solidFill>
              </a:rPr>
              <a:t>ально-економ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err="1" smtClean="0">
                <a:solidFill>
                  <a:srgbClr val="00B050"/>
                </a:solidFill>
              </a:rPr>
              <a:t>чне</a:t>
            </a:r>
            <a:r>
              <a:rPr lang="uk-UA" b="1" dirty="0" smtClean="0">
                <a:solidFill>
                  <a:srgbClr val="00B050"/>
                </a:solidFill>
              </a:rPr>
              <a:t> явище, що полягає в р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err="1" smtClean="0">
                <a:solidFill>
                  <a:srgbClr val="00B050"/>
                </a:solidFill>
              </a:rPr>
              <a:t>зк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smtClean="0">
                <a:solidFill>
                  <a:srgbClr val="00B050"/>
                </a:solidFill>
              </a:rPr>
              <a:t>й нестач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smtClean="0">
                <a:solidFill>
                  <a:srgbClr val="00B050"/>
                </a:solidFill>
              </a:rPr>
              <a:t> продукт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smtClean="0">
                <a:solidFill>
                  <a:srgbClr val="00B050"/>
                </a:solidFill>
              </a:rPr>
              <a:t>в харчування, </a:t>
            </a:r>
            <a:r>
              <a:rPr lang="uk-UA" b="1" dirty="0" err="1" smtClean="0">
                <a:solidFill>
                  <a:srgbClr val="00B050"/>
                </a:solidFill>
              </a:rPr>
              <a:t>загибел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smtClean="0">
                <a:solidFill>
                  <a:srgbClr val="00B050"/>
                </a:solidFill>
              </a:rPr>
              <a:t> населення в</a:t>
            </a:r>
            <a:r>
              <a:rPr lang="ru-RU" b="1" dirty="0" err="1" smtClean="0">
                <a:solidFill>
                  <a:srgbClr val="00B050"/>
                </a:solidFill>
              </a:rPr>
              <a:t>i</a:t>
            </a:r>
            <a:r>
              <a:rPr lang="uk-UA" b="1" dirty="0" smtClean="0">
                <a:solidFill>
                  <a:srgbClr val="00B050"/>
                </a:solidFill>
              </a:rPr>
              <a:t>д </a:t>
            </a:r>
            <a:r>
              <a:rPr lang="uk-UA" b="1" dirty="0" err="1" smtClean="0">
                <a:solidFill>
                  <a:srgbClr val="00B050"/>
                </a:solidFill>
              </a:rPr>
              <a:t>недоïдання</a:t>
            </a:r>
            <a:r>
              <a:rPr lang="uk-UA" b="1" dirty="0" smtClean="0">
                <a:solidFill>
                  <a:srgbClr val="00B050"/>
                </a:solidFill>
              </a:rPr>
              <a:t>.  </a:t>
            </a:r>
            <a:r>
              <a:rPr lang="ru-RU" b="1" dirty="0" err="1" smtClean="0">
                <a:solidFill>
                  <a:srgbClr val="00B050"/>
                </a:solidFill>
              </a:rPr>
              <a:t>Голодомори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виникали</a:t>
            </a:r>
            <a:r>
              <a:rPr lang="ru-RU" b="1" dirty="0" smtClean="0">
                <a:solidFill>
                  <a:srgbClr val="00B050"/>
                </a:solidFill>
              </a:rPr>
              <a:t> в </a:t>
            </a:r>
            <a:r>
              <a:rPr lang="ru-RU" b="1" dirty="0" err="1" smtClean="0">
                <a:solidFill>
                  <a:srgbClr val="00B050"/>
                </a:solidFill>
              </a:rPr>
              <a:t>досить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багатьох</a:t>
            </a:r>
            <a:r>
              <a:rPr lang="ru-RU" b="1" dirty="0" smtClean="0">
                <a:solidFill>
                  <a:srgbClr val="00B050"/>
                </a:solidFill>
              </a:rPr>
              <a:t> державах у </a:t>
            </a:r>
            <a:r>
              <a:rPr lang="ru-RU" b="1" dirty="0" err="1" smtClean="0">
                <a:solidFill>
                  <a:srgbClr val="00B050"/>
                </a:solidFill>
              </a:rPr>
              <a:t>рiзнi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перiоди,з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азвичай</a:t>
            </a:r>
            <a:r>
              <a:rPr lang="ru-RU" b="1" dirty="0" smtClean="0">
                <a:solidFill>
                  <a:srgbClr val="00B050"/>
                </a:solidFill>
              </a:rPr>
              <a:t>,  у </a:t>
            </a:r>
            <a:r>
              <a:rPr lang="ru-RU" b="1" dirty="0" err="1" smtClean="0">
                <a:solidFill>
                  <a:srgbClr val="00B050"/>
                </a:solidFill>
              </a:rPr>
              <a:t>результатi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низького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врожаю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викликаного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природними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катаклiзмами</a:t>
            </a:r>
            <a:r>
              <a:rPr lang="ru-RU" b="1" dirty="0" smtClean="0">
                <a:solidFill>
                  <a:srgbClr val="00B050"/>
                </a:solidFill>
              </a:rPr>
              <a:t>; </a:t>
            </a:r>
            <a:r>
              <a:rPr lang="ru-RU" b="1" dirty="0" err="1" smtClean="0">
                <a:solidFill>
                  <a:srgbClr val="00B050"/>
                </a:solidFill>
              </a:rPr>
              <a:t>внаслiдок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вiйни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чи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неправильноï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органiзацiï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виробництва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сiльського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господарства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   В </a:t>
            </a:r>
            <a:r>
              <a:rPr lang="ru-RU" b="1" dirty="0" err="1" smtClean="0">
                <a:solidFill>
                  <a:srgbClr val="00B050"/>
                </a:solidFill>
              </a:rPr>
              <a:t>окремих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випадках</a:t>
            </a:r>
            <a:r>
              <a:rPr lang="ru-RU" b="1" dirty="0" smtClean="0">
                <a:solidFill>
                  <a:srgbClr val="00B050"/>
                </a:solidFill>
              </a:rPr>
              <a:t> голодомор </a:t>
            </a:r>
            <a:r>
              <a:rPr lang="ru-RU" b="1" dirty="0" err="1" smtClean="0">
                <a:solidFill>
                  <a:srgbClr val="00B050"/>
                </a:solidFill>
              </a:rPr>
              <a:t>був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створений</a:t>
            </a:r>
            <a:r>
              <a:rPr lang="ru-RU" b="1" dirty="0" smtClean="0">
                <a:solidFill>
                  <a:srgbClr val="00B050"/>
                </a:solidFill>
              </a:rPr>
              <a:t> для </a:t>
            </a:r>
            <a:r>
              <a:rPr lang="ru-RU" b="1" dirty="0" err="1" smtClean="0">
                <a:solidFill>
                  <a:srgbClr val="00B050"/>
                </a:solidFill>
              </a:rPr>
              <a:t>досягнення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пе</a:t>
            </a:r>
            <a:r>
              <a:rPr lang="uk-UA" b="1" dirty="0" err="1" smtClean="0">
                <a:solidFill>
                  <a:srgbClr val="00B050"/>
                </a:solidFill>
              </a:rPr>
              <a:t>вн</a:t>
            </a:r>
            <a:r>
              <a:rPr lang="ru-RU" b="1" dirty="0" smtClean="0">
                <a:solidFill>
                  <a:srgbClr val="00B050"/>
                </a:solidFill>
              </a:rPr>
              <a:t>их </a:t>
            </a:r>
            <a:r>
              <a:rPr lang="ru-RU" b="1" dirty="0" err="1" smtClean="0">
                <a:solidFill>
                  <a:srgbClr val="00B050"/>
                </a:solidFill>
              </a:rPr>
              <a:t>полiтичних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цiлей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467544" y="285728"/>
            <a:ext cx="8424936" cy="61676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Історія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пам’ятає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голодоморів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часiв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Киïвськоï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Русi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XIX - початку ХХ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столiття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	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Радянськiй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Украïнi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найбiльших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голодомор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1. 1921-1922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2. 1932-1933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3. 1946-1947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один з них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сутт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вiдрiзня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ться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вiд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iнших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голодомор 32-33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рокiв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викликаний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штучно, з особливою метою,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натомiсть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iншi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результатi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руйнувань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вiйн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неврожаю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0">
              <a:schemeClr val="bg1">
                <a:shade val="100000"/>
                <a:satMod val="150000"/>
              </a:schemeClr>
            </a:gs>
            <a:gs pos="0">
              <a:schemeClr val="bg1">
                <a:shade val="100000"/>
                <a:satMod val="150000"/>
              </a:schemeClr>
            </a:gs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newzz.in.ua/uploads/posts/2014-08/1407906425_231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500150"/>
            <a:ext cx="4733925" cy="535785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914400"/>
          </a:xfrm>
        </p:spPr>
        <p:txBody>
          <a:bodyPr/>
          <a:lstStyle/>
          <a:p>
            <a:r>
              <a:rPr lang="ru-RU" sz="2000" dirty="0" smtClean="0"/>
              <a:t>У 1931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в СРСР </a:t>
            </a:r>
            <a:r>
              <a:rPr lang="ru-RU" sz="2000" dirty="0" err="1" smtClean="0"/>
              <a:t>українців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росіян</a:t>
            </a:r>
            <a:r>
              <a:rPr lang="ru-RU" sz="2000" dirty="0" smtClean="0"/>
              <a:t>. За </a:t>
            </a:r>
            <a:r>
              <a:rPr lang="ru-RU" sz="2000" dirty="0" err="1" smtClean="0"/>
              <a:t>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зникло</a:t>
            </a:r>
            <a:r>
              <a:rPr lang="ru-RU" sz="2000" dirty="0" smtClean="0"/>
              <a:t> 55 </a:t>
            </a:r>
            <a:r>
              <a:rPr lang="ru-RU" sz="2000" dirty="0" err="1" smtClean="0"/>
              <a:t>мільйонів</a:t>
            </a:r>
            <a:r>
              <a:rPr lang="ru-RU" sz="2000" dirty="0" smtClean="0"/>
              <a:t>. </a:t>
            </a:r>
            <a:r>
              <a:rPr lang="ru-RU" sz="2000" dirty="0" err="1" smtClean="0"/>
              <a:t>Така</a:t>
            </a:r>
            <a:r>
              <a:rPr lang="ru-RU" sz="2000" dirty="0" smtClean="0"/>
              <a:t> цифра </a:t>
            </a:r>
            <a:r>
              <a:rPr lang="ru-RU" sz="2000" dirty="0" err="1" smtClean="0"/>
              <a:t>вказана</a:t>
            </a:r>
            <a:r>
              <a:rPr lang="ru-RU" sz="2000" dirty="0" smtClean="0"/>
              <a:t> у </a:t>
            </a:r>
            <a:r>
              <a:rPr lang="ru-RU" sz="2000" dirty="0" err="1" smtClean="0"/>
              <a:t>книзі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en-US" sz="2000" dirty="0" smtClean="0"/>
              <a:t>«</a:t>
            </a:r>
            <a:r>
              <a:rPr lang="ru-RU" sz="2000" dirty="0" smtClean="0"/>
              <a:t>На </a:t>
            </a:r>
            <a:r>
              <a:rPr lang="ru-RU" sz="2000" dirty="0" err="1" smtClean="0"/>
              <a:t>велікой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стройкє</a:t>
            </a:r>
            <a:r>
              <a:rPr lang="en-US" sz="2000" dirty="0" smtClean="0"/>
              <a:t>»,</a:t>
            </a:r>
            <a:r>
              <a:rPr lang="ru-RU" sz="2000" dirty="0" err="1" smtClean="0"/>
              <a:t>виданій</a:t>
            </a:r>
            <a:r>
              <a:rPr lang="ru-RU" sz="2000" dirty="0" smtClean="0"/>
              <a:t> 1931 року в </a:t>
            </a:r>
            <a:r>
              <a:rPr lang="ru-RU" sz="2000" dirty="0" err="1" smtClean="0"/>
              <a:t>Ленінграді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-214338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9144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Бесперечно,в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ц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й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ситуац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Ї є дек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лька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винуватц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в, але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головним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є лен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нець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Стал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н,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намагався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виправдати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парт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ю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б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льшовик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в. </a:t>
            </a:r>
            <a:b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У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статт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“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Головокружение от успехов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звинувачує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в ус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б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дах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рядових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виконавц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в вол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парт</a:t>
            </a:r>
            <a:r>
              <a:rPr lang="en-US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i</a:t>
            </a:r>
            <a:r>
              <a:rPr lang="ru-RU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ї</a:t>
            </a: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 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1365</TotalTime>
  <Words>837</Words>
  <Application>Microsoft Office PowerPoint</Application>
  <PresentationFormat>Экран (4:3)</PresentationFormat>
  <Paragraphs>110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Метро</vt:lpstr>
      <vt:lpstr>Изображение</vt:lpstr>
      <vt:lpstr>Русифікація через голодомор, як один із проявів геноциду</vt:lpstr>
      <vt:lpstr>Презентация PowerPoint</vt:lpstr>
      <vt:lpstr>Презентация PowerPoint</vt:lpstr>
      <vt:lpstr>         Завдання</vt:lpstr>
      <vt:lpstr>Презентация PowerPoint</vt:lpstr>
      <vt:lpstr>Презентация PowerPoint</vt:lpstr>
      <vt:lpstr>У 1931 році в СРСР українців було більше, ніж росіян. За шість років зникло 55 мільйонів. Така цифра вказана у книзі  «На велікой стройкє»,виданій 1931 року в Ленінграді.</vt:lpstr>
      <vt:lpstr>Презентация PowerPoint</vt:lpstr>
      <vt:lpstr> Бесперечно,в цiй ситуацiЇ є декiлька винуватцiв, але головним є ленiнець Сталiн, який намагався виправдати партiю бiльшовикiв.   У статтi “Головокружение от успехов” вiн звинувачує в усiх бiдах рядових виконавцiв волi партiї.  </vt:lpstr>
      <vt:lpstr>У травні 2003 року Верховна Рада України в офіційному зверненні до народу України визнала голодомор 1932–1933 років актом геноциду</vt:lpstr>
      <vt:lpstr>Презентация PowerPoint</vt:lpstr>
      <vt:lpstr>Презентация PowerPoint</vt:lpstr>
      <vt:lpstr>  Також  ГЕНОЦИД - крайня форма дискримінації.  З 1948 року  вважається міжнародним злочином.  Прикладами може служити знищення кавказьких народів,кримських татар, німців,(Прусія )народів Прибалтики, українців західної  України та їх заміщення  населенням  Російської Федерації  на цих територіях.</vt:lpstr>
      <vt:lpstr>Презентация PowerPoint</vt:lpstr>
      <vt:lpstr>Презентация PowerPoint</vt:lpstr>
      <vt:lpstr>Регіони європейської частини СССР, где кількість смертей перевищило кількість народжених в 1933 р.</vt:lpstr>
      <vt:lpstr>Презентация PowerPoint</vt:lpstr>
      <vt:lpstr>Презентация PowerPoint</vt:lpstr>
      <vt:lpstr>Презентация PowerPoint</vt:lpstr>
      <vt:lpstr>Мета – русифікація</vt:lpstr>
      <vt:lpstr>Презентация PowerPoint</vt:lpstr>
      <vt:lpstr>    Наслідки голодомору</vt:lpstr>
      <vt:lpstr> Висновки</vt:lpstr>
      <vt:lpstr>        Література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як один із     методів русифікації деяких областей україни</dc:title>
  <dc:creator>User</dc:creator>
  <cp:lastModifiedBy>малеш</cp:lastModifiedBy>
  <cp:revision>78</cp:revision>
  <dcterms:created xsi:type="dcterms:W3CDTF">2015-01-10T17:10:24Z</dcterms:created>
  <dcterms:modified xsi:type="dcterms:W3CDTF">2016-04-23T10:23:37Z</dcterms:modified>
</cp:coreProperties>
</file>