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313" r:id="rId3"/>
    <p:sldId id="294" r:id="rId4"/>
    <p:sldId id="297" r:id="rId5"/>
    <p:sldId id="290" r:id="rId6"/>
    <p:sldId id="314" r:id="rId7"/>
    <p:sldId id="264" r:id="rId8"/>
    <p:sldId id="258" r:id="rId9"/>
    <p:sldId id="295" r:id="rId10"/>
    <p:sldId id="296" r:id="rId11"/>
    <p:sldId id="298" r:id="rId12"/>
    <p:sldId id="315" r:id="rId13"/>
    <p:sldId id="317" r:id="rId14"/>
    <p:sldId id="262" r:id="rId15"/>
    <p:sldId id="268" r:id="rId16"/>
    <p:sldId id="318" r:id="rId17"/>
    <p:sldId id="311" r:id="rId18"/>
    <p:sldId id="305" r:id="rId19"/>
    <p:sldId id="280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>
                <a:latin typeface="Arial Black" pitchFamily="34" charset="0"/>
                <a:cs typeface="Times New Roman" pitchFamily="18" charset="0"/>
              </a:defRPr>
            </a:pPr>
            <a:r>
              <a:rPr lang="uk-UA" sz="1400" b="0">
                <a:latin typeface="Arial Black" pitchFamily="34" charset="0"/>
                <a:cs typeface="Times New Roman" pitchFamily="18" charset="0"/>
              </a:rPr>
              <a:t>Динаміка</a:t>
            </a:r>
            <a:r>
              <a:rPr lang="uk-UA" sz="1400" b="0" baseline="0">
                <a:latin typeface="Arial Black" pitchFamily="34" charset="0"/>
                <a:cs typeface="Times New Roman" pitchFamily="18" charset="0"/>
              </a:rPr>
              <a:t> чисельності та національного </a:t>
            </a:r>
          </a:p>
          <a:p>
            <a:pPr>
              <a:defRPr sz="1400" b="0">
                <a:latin typeface="Arial Black" pitchFamily="34" charset="0"/>
                <a:cs typeface="Times New Roman" pitchFamily="18" charset="0"/>
              </a:defRPr>
            </a:pPr>
            <a:r>
              <a:rPr lang="uk-UA" sz="1400" b="0" baseline="0">
                <a:latin typeface="Arial Black" pitchFamily="34" charset="0"/>
                <a:cs typeface="Times New Roman" pitchFamily="18" charset="0"/>
              </a:rPr>
              <a:t>складу населення Закарпаття</a:t>
            </a:r>
            <a:endParaRPr lang="ru-RU" sz="1400" b="0">
              <a:latin typeface="Arial Black" pitchFamily="34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050531496062997"/>
          <c:y val="0.11487955672207642"/>
          <c:w val="0.76698501749781789"/>
          <c:h val="0.551412802566345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українці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На 2.11.1938 р. Чехословаччина</c:v>
                </c:pt>
                <c:pt idx="1">
                  <c:v>На 31.01.1941 р. Угорщина</c:v>
                </c:pt>
                <c:pt idx="2">
                  <c:v>На 1.11.1946 р. СРСР (УРСР)</c:v>
                </c:pt>
                <c:pt idx="3">
                  <c:v>На 12.01.1989 р.СРСР(УРСР)</c:v>
                </c:pt>
                <c:pt idx="4">
                  <c:v>На 5.12.2001 р. Україна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450925</c:v>
                </c:pt>
                <c:pt idx="1">
                  <c:v>500264</c:v>
                </c:pt>
                <c:pt idx="2">
                  <c:v>527032</c:v>
                </c:pt>
                <c:pt idx="3">
                  <c:v>976749</c:v>
                </c:pt>
                <c:pt idx="4">
                  <c:v>1010127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угорці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На 2.11.1938 р. Чехословаччина</c:v>
                </c:pt>
                <c:pt idx="1">
                  <c:v>На 31.01.1941 р. Угорщина</c:v>
                </c:pt>
                <c:pt idx="2">
                  <c:v>На 1.11.1946 р. СРСР (УРСР)</c:v>
                </c:pt>
                <c:pt idx="3">
                  <c:v>На 12.01.1989 р.СРСР(УРСР)</c:v>
                </c:pt>
                <c:pt idx="4">
                  <c:v>На 5.12.2001 р. Україна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115805</c:v>
                </c:pt>
                <c:pt idx="1">
                  <c:v>233111</c:v>
                </c:pt>
                <c:pt idx="2">
                  <c:v>134588</c:v>
                </c:pt>
                <c:pt idx="3">
                  <c:v>155711</c:v>
                </c:pt>
                <c:pt idx="4">
                  <c:v>151516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євреї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Лист1!$A$2:$A$6</c:f>
              <c:strCache>
                <c:ptCount val="5"/>
                <c:pt idx="0">
                  <c:v>На 2.11.1938 р. Чехословаччина</c:v>
                </c:pt>
                <c:pt idx="1">
                  <c:v>На 31.01.1941 р. Угорщина</c:v>
                </c:pt>
                <c:pt idx="2">
                  <c:v>На 1.11.1946 р. СРСР (УРСР)</c:v>
                </c:pt>
                <c:pt idx="3">
                  <c:v>На 12.01.1989 р.СРСР(УРСР)</c:v>
                </c:pt>
                <c:pt idx="4">
                  <c:v>На 5.12.2001 р. Україна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95008</c:v>
                </c:pt>
                <c:pt idx="1">
                  <c:v>78699</c:v>
                </c:pt>
                <c:pt idx="2">
                  <c:v>6998</c:v>
                </c:pt>
                <c:pt idx="3">
                  <c:v>2639</c:v>
                </c:pt>
                <c:pt idx="4">
                  <c:v>565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румуни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 2.11.1938 р. Чехословаччина</c:v>
                </c:pt>
                <c:pt idx="1">
                  <c:v>На 31.01.1941 р. Угорщина</c:v>
                </c:pt>
                <c:pt idx="2">
                  <c:v>На 1.11.1946 р. СРСР (УРСР)</c:v>
                </c:pt>
                <c:pt idx="3">
                  <c:v>На 12.01.1989 р.СРСР(УРСР)</c:v>
                </c:pt>
                <c:pt idx="4">
                  <c:v>На 5.12.2001 р. Україна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12777</c:v>
                </c:pt>
                <c:pt idx="1">
                  <c:v>15145</c:v>
                </c:pt>
                <c:pt idx="2">
                  <c:v>12412</c:v>
                </c:pt>
                <c:pt idx="3">
                  <c:v>29485</c:v>
                </c:pt>
                <c:pt idx="4">
                  <c:v>32152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німці 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Лист1!$A$2:$A$6</c:f>
              <c:strCache>
                <c:ptCount val="5"/>
                <c:pt idx="0">
                  <c:v>На 2.11.1938 р. Чехословаччина</c:v>
                </c:pt>
                <c:pt idx="1">
                  <c:v>На 31.01.1941 р. Угорщина</c:v>
                </c:pt>
                <c:pt idx="2">
                  <c:v>На 1.11.1946 р. СРСР (УРСР)</c:v>
                </c:pt>
                <c:pt idx="3">
                  <c:v>На 12.01.1989 р.СРСР(УРСР)</c:v>
                </c:pt>
                <c:pt idx="4">
                  <c:v>На 5.12.2001 р. Україна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13804</c:v>
                </c:pt>
                <c:pt idx="1">
                  <c:v>13222</c:v>
                </c:pt>
                <c:pt idx="2">
                  <c:v>2338</c:v>
                </c:pt>
                <c:pt idx="3">
                  <c:v>3478</c:v>
                </c:pt>
                <c:pt idx="4">
                  <c:v>3582</c:v>
                </c:pt>
              </c:numCache>
            </c:numRef>
          </c:val>
        </c:ser>
        <c:axId val="63941632"/>
        <c:axId val="63988480"/>
      </c:barChart>
      <c:catAx>
        <c:axId val="63941632"/>
        <c:scaling>
          <c:orientation val="minMax"/>
        </c:scaling>
        <c:axPos val="b"/>
        <c:tickLblPos val="nextTo"/>
        <c:crossAx val="63988480"/>
        <c:crosses val="autoZero"/>
        <c:auto val="1"/>
        <c:lblAlgn val="ctr"/>
        <c:lblOffset val="100"/>
      </c:catAx>
      <c:valAx>
        <c:axId val="63988480"/>
        <c:scaling>
          <c:orientation val="minMax"/>
        </c:scaling>
        <c:axPos val="l"/>
        <c:majorGridlines/>
        <c:min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3941632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3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9144000" cy="1000132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Всеукраїнський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інтерактивний</a:t>
            </a:r>
            <a:r>
              <a:rPr lang="ru-RU" sz="2000" dirty="0" smtClean="0">
                <a:solidFill>
                  <a:schemeClr val="tx1"/>
                </a:solidFill>
              </a:rPr>
              <a:t> конкурс «</a:t>
            </a:r>
            <a:r>
              <a:rPr lang="ru-RU" sz="2000" dirty="0" err="1" smtClean="0">
                <a:solidFill>
                  <a:schemeClr val="tx1"/>
                </a:solidFill>
              </a:rPr>
              <a:t>МАН-Юніор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Дослідник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Ном</a:t>
            </a:r>
            <a:r>
              <a:rPr lang="uk-UA" sz="2000" dirty="0" err="1" smtClean="0">
                <a:solidFill>
                  <a:schemeClr val="tx1"/>
                </a:solidFill>
              </a:rPr>
              <a:t>інація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</a:rPr>
              <a:t>Історик-Юніор</a:t>
            </a:r>
            <a:r>
              <a:rPr lang="ru-RU" sz="2000" dirty="0" smtClean="0">
                <a:solidFill>
                  <a:schemeClr val="tx1"/>
                </a:solidFill>
              </a:rPr>
              <a:t>» - Геноцид як феномен ХХ </a:t>
            </a:r>
            <a:r>
              <a:rPr lang="ru-RU" sz="2000" dirty="0" err="1" smtClean="0">
                <a:solidFill>
                  <a:schemeClr val="tx1"/>
                </a:solidFill>
              </a:rPr>
              <a:t>сторіччя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886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Голет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долині», або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«Життя єврейської громади Закарпаття»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000496" y="6000768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2016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7000" contras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4800" cy="8715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Євреї та Карпатська Україна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571612"/>
            <a:ext cx="6143668" cy="17859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грудня 1938 року делегація єврейських релігійних громад і сіоністських організацій побувала на прийомі у прем’єра Карпатської України Августина Волошина.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Августин Волошин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висловив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сподівання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реальну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рівноправність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усіх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етнічних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проживали на той час у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краї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євреїв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зокрема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сказав: </a:t>
            </a:r>
            <a:r>
              <a:rPr lang="uk-UA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Погоджуюся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думкою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заснування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жидівської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центральної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канцелярії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яка могла б бути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зв’язком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владою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жидівським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населенням</a:t>
            </a:r>
            <a:r>
              <a:rPr lang="uk-UA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(«Нова свобода»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січня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1939 року).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43438" y="3625102"/>
            <a:ext cx="4500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чином,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євреї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незабаром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могли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Раду,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Чехословацької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створювалися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національних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меншин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русофіли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угорці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німці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Враховуючи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євреї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становили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Карпатської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цілком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зрозумілим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виправданим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Міжнародна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опинилася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Карпатська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сприяла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політичної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етнічних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євреїв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E:\Історичні фільми про Україну\вірний син Карпатської землі\матеріали для фільму\картинки про Карпатську Україну\Карпатська_Украї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323396" cy="3267050"/>
          </a:xfrm>
          <a:prstGeom prst="rect">
            <a:avLst/>
          </a:prstGeom>
          <a:noFill/>
        </p:spPr>
      </p:pic>
      <p:pic>
        <p:nvPicPr>
          <p:cNvPr id="41987" name="Picture 3" descr="E:\Історичні фільми про Україну\вірний син Карпатської землі\матеріали для фільму\картинки про Карпатську Україну\images (3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14422"/>
            <a:ext cx="188595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5000" contras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42918"/>
            <a:ext cx="7000892" cy="3071834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У </a:t>
            </a:r>
            <a:r>
              <a:rPr lang="ru-RU" sz="1400" b="1" dirty="0" err="1" smtClean="0">
                <a:solidFill>
                  <a:srgbClr val="002060"/>
                </a:solidFill>
              </a:rPr>
              <a:t>своєму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звіті</a:t>
            </a:r>
            <a:r>
              <a:rPr lang="ru-RU" sz="1400" b="1" dirty="0" smtClean="0">
                <a:solidFill>
                  <a:srgbClr val="002060"/>
                </a:solidFill>
              </a:rPr>
              <a:t> Е. </a:t>
            </a:r>
            <a:r>
              <a:rPr lang="uk-UA" sz="1400" b="1" dirty="0" smtClean="0">
                <a:solidFill>
                  <a:srgbClr val="002060"/>
                </a:solidFill>
              </a:rPr>
              <a:t>Е</a:t>
            </a:r>
            <a:r>
              <a:rPr lang="ru-RU" sz="1400" b="1" dirty="0" err="1" smtClean="0">
                <a:solidFill>
                  <a:srgbClr val="002060"/>
                </a:solidFill>
              </a:rPr>
              <a:t>ган</a:t>
            </a:r>
            <a:r>
              <a:rPr lang="ru-RU" sz="1400" b="1" dirty="0" smtClean="0">
                <a:solidFill>
                  <a:srgbClr val="002060"/>
                </a:solidFill>
              </a:rPr>
              <a:t> (1897 р.) </a:t>
            </a:r>
            <a:r>
              <a:rPr lang="ru-RU" sz="1400" b="1" dirty="0" err="1" smtClean="0">
                <a:solidFill>
                  <a:srgbClr val="002060"/>
                </a:solidFill>
              </a:rPr>
              <a:t>поклав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відповідальність</a:t>
            </a:r>
            <a:r>
              <a:rPr lang="ru-RU" sz="1400" b="1" dirty="0" smtClean="0">
                <a:solidFill>
                  <a:srgbClr val="002060"/>
                </a:solidFill>
              </a:rPr>
              <a:t> за </a:t>
            </a:r>
            <a:r>
              <a:rPr lang="ru-RU" sz="1400" b="1" dirty="0" err="1" smtClean="0">
                <a:solidFill>
                  <a:srgbClr val="002060"/>
                </a:solidFill>
              </a:rPr>
              <a:t>тяжке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положення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корінного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1400" b="1" dirty="0" smtClean="0">
                <a:solidFill>
                  <a:srgbClr val="002060"/>
                </a:solidFill>
              </a:rPr>
              <a:t> на </a:t>
            </a:r>
            <a:r>
              <a:rPr lang="ru-RU" sz="1400" b="1" dirty="0" err="1" smtClean="0">
                <a:solidFill>
                  <a:srgbClr val="002060"/>
                </a:solidFill>
              </a:rPr>
              <a:t>євреїв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запропонував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застосовувати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проти</a:t>
            </a:r>
            <a:r>
              <a:rPr lang="ru-RU" sz="1400" dirty="0" smtClean="0">
                <a:solidFill>
                  <a:srgbClr val="002060"/>
                </a:solidFill>
              </a:rPr>
              <a:t> них </a:t>
            </a:r>
            <a:r>
              <a:rPr lang="ru-RU" sz="1400" dirty="0" err="1" smtClean="0">
                <a:solidFill>
                  <a:srgbClr val="002060"/>
                </a:solidFill>
              </a:rPr>
              <a:t>дискримінаційні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економічні</a:t>
            </a:r>
            <a:r>
              <a:rPr lang="ru-RU" sz="1400" dirty="0" smtClean="0">
                <a:solidFill>
                  <a:srgbClr val="002060"/>
                </a:solidFill>
              </a:rPr>
              <a:t> заходи.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Книга М. </a:t>
            </a:r>
            <a:r>
              <a:rPr lang="ru-RU" sz="1400" b="1" dirty="0" err="1" smtClean="0">
                <a:solidFill>
                  <a:srgbClr val="002060"/>
                </a:solidFill>
              </a:rPr>
              <a:t>Барти</a:t>
            </a:r>
            <a:r>
              <a:rPr lang="ru-RU" sz="1400" b="1" dirty="0" smtClean="0">
                <a:solidFill>
                  <a:srgbClr val="002060"/>
                </a:solidFill>
              </a:rPr>
              <a:t> «В </a:t>
            </a:r>
            <a:r>
              <a:rPr lang="ru-RU" sz="1400" b="1" dirty="0" err="1" smtClean="0">
                <a:solidFill>
                  <a:srgbClr val="002060"/>
                </a:solidFill>
              </a:rPr>
              <a:t>землі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хазарів</a:t>
            </a:r>
            <a:r>
              <a:rPr lang="ru-RU" sz="1400" b="1" dirty="0" smtClean="0">
                <a:solidFill>
                  <a:srgbClr val="002060"/>
                </a:solidFill>
              </a:rPr>
              <a:t>» (1901 р.) служила </a:t>
            </a:r>
            <a:r>
              <a:rPr lang="ru-RU" sz="1400" b="1" dirty="0" err="1" smtClean="0">
                <a:solidFill>
                  <a:srgbClr val="002060"/>
                </a:solidFill>
              </a:rPr>
              <a:t>обгрунтуванням</a:t>
            </a:r>
            <a:r>
              <a:rPr lang="ru-RU" sz="1400" b="1" dirty="0" smtClean="0">
                <a:solidFill>
                  <a:srgbClr val="002060"/>
                </a:solidFill>
              </a:rPr>
              <a:t> для </a:t>
            </a:r>
            <a:r>
              <a:rPr lang="ru-RU" sz="1400" b="1" dirty="0" err="1" smtClean="0">
                <a:solidFill>
                  <a:srgbClr val="002060"/>
                </a:solidFill>
              </a:rPr>
              <a:t>переслідувань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євреїв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Закарпаття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400" b="1" dirty="0" err="1" smtClean="0">
                <a:solidFill>
                  <a:srgbClr val="002060"/>
                </a:solidFill>
              </a:rPr>
              <a:t>Закони</a:t>
            </a:r>
            <a:r>
              <a:rPr lang="ru-RU" sz="1400" b="1" dirty="0" smtClean="0">
                <a:solidFill>
                  <a:srgbClr val="002060"/>
                </a:solidFill>
              </a:rPr>
              <a:t> 1938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1939 </a:t>
            </a:r>
            <a:r>
              <a:rPr lang="ru-RU" sz="14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1400" b="1" dirty="0" smtClean="0">
                <a:solidFill>
                  <a:srgbClr val="002060"/>
                </a:solidFill>
              </a:rPr>
              <a:t> ввели </a:t>
            </a:r>
            <a:r>
              <a:rPr lang="ru-RU" sz="1400" b="1" dirty="0" err="1" smtClean="0">
                <a:solidFill>
                  <a:srgbClr val="002060"/>
                </a:solidFill>
              </a:rPr>
              <a:t>обмеження</a:t>
            </a:r>
            <a:r>
              <a:rPr lang="ru-RU" sz="1400" b="1" dirty="0" smtClean="0">
                <a:solidFill>
                  <a:srgbClr val="002060"/>
                </a:solidFill>
              </a:rPr>
              <a:t> на </a:t>
            </a:r>
            <a:r>
              <a:rPr lang="ru-RU" sz="1400" b="1" dirty="0" err="1" smtClean="0">
                <a:solidFill>
                  <a:srgbClr val="002060"/>
                </a:solidFill>
              </a:rPr>
              <a:t>працю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(в тому </a:t>
            </a:r>
            <a:r>
              <a:rPr lang="ru-RU" sz="1400" dirty="0" err="1" smtClean="0">
                <a:solidFill>
                  <a:srgbClr val="002060"/>
                </a:solidFill>
              </a:rPr>
              <a:t>числі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унеможливлення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праці</a:t>
            </a:r>
            <a:r>
              <a:rPr lang="ru-RU" sz="1400" dirty="0" smtClean="0">
                <a:solidFill>
                  <a:srgbClr val="002060"/>
                </a:solidFill>
              </a:rPr>
              <a:t> на </a:t>
            </a:r>
            <a:r>
              <a:rPr lang="ru-RU" sz="1400" dirty="0" err="1" smtClean="0">
                <a:solidFill>
                  <a:srgbClr val="002060"/>
                </a:solidFill>
              </a:rPr>
              <a:t>державних</a:t>
            </a:r>
            <a:r>
              <a:rPr lang="ru-RU" sz="1400" dirty="0" smtClean="0">
                <a:solidFill>
                  <a:srgbClr val="002060"/>
                </a:solidFill>
              </a:rPr>
              <a:t> посадах та </a:t>
            </a:r>
            <a:r>
              <a:rPr lang="ru-RU" sz="1400" dirty="0" err="1" smtClean="0">
                <a:solidFill>
                  <a:srgbClr val="002060"/>
                </a:solidFill>
              </a:rPr>
              <a:t>служби</a:t>
            </a:r>
            <a:r>
              <a:rPr lang="ru-RU" sz="1400" dirty="0" smtClean="0">
                <a:solidFill>
                  <a:srgbClr val="002060"/>
                </a:solidFill>
              </a:rPr>
              <a:t> у </a:t>
            </a:r>
            <a:r>
              <a:rPr lang="ru-RU" sz="1400" dirty="0" err="1" smtClean="0">
                <a:solidFill>
                  <a:srgbClr val="002060"/>
                </a:solidFill>
              </a:rPr>
              <a:t>збройних</a:t>
            </a:r>
            <a:r>
              <a:rPr lang="ru-RU" sz="1400" dirty="0" smtClean="0">
                <a:solidFill>
                  <a:srgbClr val="002060"/>
                </a:solidFill>
              </a:rPr>
              <a:t> силах), а </a:t>
            </a:r>
            <a:r>
              <a:rPr lang="ru-RU" sz="1400" dirty="0" err="1" smtClean="0">
                <a:solidFill>
                  <a:srgbClr val="002060"/>
                </a:solidFill>
              </a:rPr>
              <a:t>також</a:t>
            </a:r>
            <a:r>
              <a:rPr lang="ru-RU" sz="1400" dirty="0" smtClean="0">
                <a:solidFill>
                  <a:srgbClr val="002060"/>
                </a:solidFill>
              </a:rPr>
              <a:t>, доступ до </a:t>
            </a:r>
            <a:r>
              <a:rPr lang="ru-RU" sz="1400" dirty="0" err="1" smtClean="0">
                <a:solidFill>
                  <a:srgbClr val="002060"/>
                </a:solidFill>
              </a:rPr>
              <a:t>освіти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sz="1400" b="1" dirty="0" smtClean="0">
                <a:solidFill>
                  <a:srgbClr val="002060"/>
                </a:solidFill>
              </a:rPr>
              <a:t>16 липня 1941 року представник Угорського уряду в комітатах </a:t>
            </a:r>
            <a:r>
              <a:rPr lang="uk-UA" sz="1400" b="1" dirty="0" err="1" smtClean="0">
                <a:solidFill>
                  <a:srgbClr val="002060"/>
                </a:solidFill>
              </a:rPr>
              <a:t>Угоча</a:t>
            </a:r>
            <a:r>
              <a:rPr lang="uk-UA" sz="1400" b="1" dirty="0" smtClean="0">
                <a:solidFill>
                  <a:srgbClr val="002060"/>
                </a:solidFill>
              </a:rPr>
              <a:t> та </a:t>
            </a:r>
            <a:r>
              <a:rPr lang="uk-UA" sz="1400" b="1" dirty="0" err="1" smtClean="0">
                <a:solidFill>
                  <a:srgbClr val="002060"/>
                </a:solidFill>
              </a:rPr>
              <a:t>Унг</a:t>
            </a:r>
            <a:r>
              <a:rPr lang="uk-UA" sz="1400" b="1" dirty="0" smtClean="0">
                <a:solidFill>
                  <a:srgbClr val="002060"/>
                </a:solidFill>
              </a:rPr>
              <a:t> просить дозволу звільнитись від </a:t>
            </a:r>
            <a:r>
              <a:rPr lang="uk-UA" sz="1400" b="1" dirty="0" err="1" smtClean="0">
                <a:solidFill>
                  <a:srgbClr val="002060"/>
                </a:solidFill>
              </a:rPr>
              <a:t>ромів</a:t>
            </a:r>
            <a:r>
              <a:rPr lang="uk-UA" sz="1400" b="1" dirty="0" smtClean="0">
                <a:solidFill>
                  <a:srgbClr val="002060"/>
                </a:solidFill>
              </a:rPr>
              <a:t> та євреїв, які не мають угорського громадянства.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err="1" smtClean="0">
                <a:solidFill>
                  <a:srgbClr val="002060"/>
                </a:solidFill>
              </a:rPr>
              <a:t>Декрети</a:t>
            </a:r>
            <a:r>
              <a:rPr lang="ru-RU" sz="1400" b="1" dirty="0" smtClean="0">
                <a:solidFill>
                  <a:srgbClr val="002060"/>
                </a:solidFill>
              </a:rPr>
              <a:t> 1942 року </a:t>
            </a:r>
            <a:r>
              <a:rPr lang="ru-RU" sz="1400" b="1" dirty="0" err="1" smtClean="0">
                <a:solidFill>
                  <a:srgbClr val="002060"/>
                </a:solidFill>
              </a:rPr>
              <a:t>позбавили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релігійні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громади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їхнього</a:t>
            </a:r>
            <a:r>
              <a:rPr lang="ru-RU" sz="1400" b="1" dirty="0" smtClean="0">
                <a:solidFill>
                  <a:srgbClr val="002060"/>
                </a:solidFill>
              </a:rPr>
              <a:t> законного статусу </a:t>
            </a:r>
            <a:r>
              <a:rPr lang="ru-RU" sz="1400" dirty="0" err="1" smtClean="0">
                <a:solidFill>
                  <a:srgbClr val="002060"/>
                </a:solidFill>
              </a:rPr>
              <a:t>і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містили</a:t>
            </a:r>
            <a:r>
              <a:rPr lang="ru-RU" sz="1400" dirty="0" smtClean="0">
                <a:solidFill>
                  <a:srgbClr val="002060"/>
                </a:solidFill>
              </a:rPr>
              <a:t> заходи, </a:t>
            </a:r>
            <a:r>
              <a:rPr lang="ru-RU" sz="1400" dirty="0" err="1" smtClean="0">
                <a:solidFill>
                  <a:srgbClr val="002060"/>
                </a:solidFill>
              </a:rPr>
              <a:t>якими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позбавляли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євреїв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їхніх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господарств</a:t>
            </a:r>
            <a:r>
              <a:rPr lang="ru-RU" sz="1400" dirty="0" smtClean="0">
                <a:solidFill>
                  <a:srgbClr val="002060"/>
                </a:solidFill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</a:rPr>
              <a:t>лісів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Антиєврейські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закони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Марина\Downloads\загруженное (6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71480"/>
            <a:ext cx="2000264" cy="3005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4000504"/>
            <a:ext cx="5214974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Одним із ініціаторів першої депортації євреїв із Закарпаття у липні 1941 р. був урядовий комісар </a:t>
            </a:r>
            <a:r>
              <a:rPr lang="uk-UA" sz="1600" dirty="0" err="1" smtClean="0"/>
              <a:t>Міклош</a:t>
            </a:r>
            <a:r>
              <a:rPr lang="uk-UA" sz="1600" dirty="0" smtClean="0"/>
              <a:t> </a:t>
            </a:r>
            <a:r>
              <a:rPr lang="uk-UA" sz="1600" dirty="0" err="1" smtClean="0"/>
              <a:t>Козма</a:t>
            </a:r>
            <a:r>
              <a:rPr lang="uk-UA" sz="1600" dirty="0" smtClean="0"/>
              <a:t>. </a:t>
            </a:r>
            <a:r>
              <a:rPr lang="ru-RU" sz="1600" dirty="0" smtClean="0"/>
              <a:t>З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приводу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провів</a:t>
            </a:r>
            <a:r>
              <a:rPr lang="ru-RU" sz="1600" dirty="0" smtClean="0"/>
              <a:t> переговори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uk-UA" sz="1600" dirty="0" smtClean="0"/>
              <a:t>М. </a:t>
            </a:r>
            <a:r>
              <a:rPr lang="ru-RU" sz="1600" dirty="0" err="1" smtClean="0"/>
              <a:t>Горті</a:t>
            </a:r>
            <a:r>
              <a:rPr lang="ru-RU" sz="1600" dirty="0" smtClean="0"/>
              <a:t>. У </a:t>
            </a:r>
            <a:r>
              <a:rPr lang="ru-RU" sz="1600" dirty="0" err="1" smtClean="0"/>
              <a:t>листі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10 </a:t>
            </a:r>
            <a:r>
              <a:rPr lang="ru-RU" sz="1600" dirty="0" err="1" smtClean="0"/>
              <a:t>липня</a:t>
            </a:r>
            <a:r>
              <a:rPr lang="ru-RU" sz="1600" dirty="0" smtClean="0"/>
              <a:t> 1941 року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пише</a:t>
            </a:r>
            <a:r>
              <a:rPr lang="ru-RU" sz="1600" dirty="0" smtClean="0"/>
              <a:t>: </a:t>
            </a:r>
            <a:r>
              <a:rPr lang="ru-RU" sz="2000" dirty="0" smtClean="0">
                <a:latin typeface="Monotype Corsiva" pitchFamily="66" charset="0"/>
              </a:rPr>
              <a:t>«</a:t>
            </a:r>
            <a:r>
              <a:rPr lang="ru-RU" sz="2000" dirty="0" err="1" smtClean="0">
                <a:latin typeface="Monotype Corsiva" pitchFamily="66" charset="0"/>
              </a:rPr>
              <a:t>Наступного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тижня</a:t>
            </a:r>
            <a:r>
              <a:rPr lang="ru-RU" sz="2000" dirty="0" smtClean="0">
                <a:latin typeface="Monotype Corsiva" pitchFamily="66" charset="0"/>
              </a:rPr>
              <a:t> я перекладу через кордон </a:t>
            </a:r>
            <a:r>
              <a:rPr lang="ru-RU" sz="2000" dirty="0" err="1" smtClean="0">
                <a:latin typeface="Monotype Corsiva" pitchFamily="66" charset="0"/>
              </a:rPr>
              <a:t>сюди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перебіглих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галіціанів</a:t>
            </a:r>
            <a:r>
              <a:rPr lang="ru-RU" sz="2000" dirty="0" smtClean="0">
                <a:latin typeface="Monotype Corsiva" pitchFamily="66" charset="0"/>
              </a:rPr>
              <a:t> (</a:t>
            </a:r>
            <a:r>
              <a:rPr lang="ru-RU" sz="2000" dirty="0" err="1" smtClean="0">
                <a:latin typeface="Monotype Corsiva" pitchFamily="66" charset="0"/>
              </a:rPr>
              <a:t>євреїв</a:t>
            </a:r>
            <a:r>
              <a:rPr lang="ru-RU" sz="2000" dirty="0" smtClean="0">
                <a:latin typeface="Monotype Corsiva" pitchFamily="66" charset="0"/>
              </a:rPr>
              <a:t>), </a:t>
            </a:r>
            <a:r>
              <a:rPr lang="ru-RU" sz="2000" dirty="0" err="1" smtClean="0">
                <a:latin typeface="Monotype Corsiva" pitchFamily="66" charset="0"/>
              </a:rPr>
              <a:t>які</a:t>
            </a:r>
            <a:r>
              <a:rPr lang="ru-RU" sz="2000" dirty="0" smtClean="0">
                <a:latin typeface="Monotype Corsiva" pitchFamily="66" charset="0"/>
              </a:rPr>
              <a:t> не </a:t>
            </a:r>
            <a:r>
              <a:rPr lang="ru-RU" sz="2000" dirty="0" err="1" smtClean="0">
                <a:latin typeface="Monotype Corsiva" pitchFamily="66" charset="0"/>
              </a:rPr>
              <a:t>мають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угорського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громадянства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експонованих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українських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агітаторів</a:t>
            </a:r>
            <a:r>
              <a:rPr lang="ru-RU" sz="2000" dirty="0" smtClean="0">
                <a:latin typeface="Monotype Corsiva" pitchFamily="66" charset="0"/>
              </a:rPr>
              <a:t> та </a:t>
            </a:r>
            <a:r>
              <a:rPr lang="ru-RU" sz="2000" dirty="0" err="1" smtClean="0">
                <a:latin typeface="Monotype Corsiva" pitchFamily="66" charset="0"/>
              </a:rPr>
              <a:t>циган</a:t>
            </a:r>
            <a:r>
              <a:rPr lang="ru-RU" sz="2000" dirty="0" smtClean="0">
                <a:latin typeface="Monotype Corsiva" pitchFamily="66" charset="0"/>
              </a:rPr>
              <a:t>»</a:t>
            </a:r>
            <a:r>
              <a:rPr lang="ru-RU" sz="1600" dirty="0" smtClean="0"/>
              <a:t>. </a:t>
            </a:r>
            <a:r>
              <a:rPr lang="ru-RU" sz="1600" dirty="0" err="1" smtClean="0"/>
              <a:t>Зрештою</a:t>
            </a:r>
            <a:r>
              <a:rPr lang="ru-RU" sz="1600" dirty="0" smtClean="0"/>
              <a:t>, </a:t>
            </a:r>
            <a:r>
              <a:rPr lang="ru-RU" sz="1600" dirty="0" err="1" smtClean="0"/>
              <a:t>депортували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євреїв</a:t>
            </a:r>
            <a:r>
              <a:rPr lang="ru-RU" sz="1600" dirty="0" smtClean="0"/>
              <a:t> (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18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),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у </a:t>
            </a:r>
            <a:r>
              <a:rPr lang="ru-RU" sz="1600" dirty="0" err="1" smtClean="0"/>
              <a:t>серпні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Кам’янцем-Подільським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вбито. </a:t>
            </a:r>
            <a:endParaRPr lang="ru-RU" sz="1600" dirty="0"/>
          </a:p>
        </p:txBody>
      </p:sp>
      <p:pic>
        <p:nvPicPr>
          <p:cNvPr id="6" name="Picture 3" descr="C:\Users\Марина\Downloads\загруженное (6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2061065" cy="2762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Марина\Downloads\thumb-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000504"/>
            <a:ext cx="1738342" cy="23467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357958"/>
            <a:ext cx="181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Міклош</a:t>
            </a:r>
            <a:r>
              <a:rPr lang="uk-UA" b="1" dirty="0" smtClean="0"/>
              <a:t> </a:t>
            </a:r>
            <a:r>
              <a:rPr lang="uk-UA" b="1" dirty="0" err="1" smtClean="0"/>
              <a:t>Горті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6286520"/>
            <a:ext cx="183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 smtClean="0"/>
              <a:t>Міклош</a:t>
            </a:r>
            <a:r>
              <a:rPr lang="uk-UA" b="1" dirty="0" smtClean="0"/>
              <a:t> </a:t>
            </a:r>
            <a:r>
              <a:rPr lang="uk-UA" b="1" dirty="0" err="1" smtClean="0"/>
              <a:t>Козма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ownloads\8A view of Jewish children walking through the streets of their ghetto_Munkacz, Hunga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00438"/>
            <a:ext cx="5357818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ownloads\18A view of a Jewish man walking through the streets of their ghetto_ Munkacz,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500430" cy="5072073"/>
          </a:xfrm>
          <a:prstGeom prst="rect">
            <a:avLst/>
          </a:prstGeom>
          <a:noFill/>
        </p:spPr>
      </p:pic>
      <p:pic>
        <p:nvPicPr>
          <p:cNvPr id="2053" name="Picture 5" descr="C:\Users\Марина\Downloads\5A view of a Jewish ghetto in the city of Munkacz_ Munkacz, Hungar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0"/>
            <a:ext cx="507206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Вигляд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єврейського</a:t>
            </a:r>
            <a:r>
              <a:rPr lang="ru-RU" sz="2400" b="1" dirty="0" smtClean="0">
                <a:solidFill>
                  <a:srgbClr val="002060"/>
                </a:solidFill>
              </a:rPr>
              <a:t> гетто в </a:t>
            </a:r>
            <a:r>
              <a:rPr lang="ru-RU" sz="2400" b="1" dirty="0" err="1" smtClean="0">
                <a:solidFill>
                  <a:srgbClr val="002060"/>
                </a:solidFill>
              </a:rPr>
              <a:t>Мукачеві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uk-UA" sz="2400" dirty="0" smtClean="0"/>
              <a:t>Фото Вільяма </a:t>
            </a:r>
            <a:r>
              <a:rPr lang="uk-UA" sz="2400" dirty="0" err="1" smtClean="0"/>
              <a:t>Вендівера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574597"/>
            <a:ext cx="4357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ДАЗО.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Ф. 53. Регентський комісаріат,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Ужгород.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3.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7. Розпорядження регентського комісара в Ужгороді про депортацію єврейського населення.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Арк. 1-2.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Марина\Desktop\ХІІ конкурс\копії архівних документів\DSC05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089562" cy="2786082"/>
          </a:xfrm>
          <a:prstGeom prst="rect">
            <a:avLst/>
          </a:prstGeom>
          <a:noFill/>
        </p:spPr>
      </p:pic>
      <p:pic>
        <p:nvPicPr>
          <p:cNvPr id="5123" name="Picture 3" descr="C:\Users\Марина\Desktop\ХІІ конкурс\копії архівних документів\DSC05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290"/>
            <a:ext cx="2143140" cy="28057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000372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ДАЗО. — Ф. 162.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Мараморош-Сігетська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адміністративна експозитура, м.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Мараморош-Сігет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Підкарпатської території Угорського королівства. — </a:t>
            </a:r>
          </a:p>
          <a:p>
            <a:pPr algn="ctr"/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3. —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88.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Прохання жителя м. Хуст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Міттельмана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Йосифа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видачу йому довідки про неєврейське походження. — Арк. 1-3.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2" descr="C:\Users\Марина\Desktop\ХІІ конкурс\копії архівних документів\DSC0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14818"/>
            <a:ext cx="1785950" cy="2452705"/>
          </a:xfrm>
          <a:prstGeom prst="rect">
            <a:avLst/>
          </a:prstGeom>
          <a:noFill/>
        </p:spPr>
      </p:pic>
      <p:pic>
        <p:nvPicPr>
          <p:cNvPr id="7" name="Picture 3" descr="C:\Users\Марина\Desktop\ХІІ конкурс\копії архівних документів\DSC05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14818"/>
            <a:ext cx="1821668" cy="2428891"/>
          </a:xfrm>
          <a:prstGeom prst="rect">
            <a:avLst/>
          </a:prstGeom>
          <a:noFill/>
        </p:spPr>
      </p:pic>
      <p:pic>
        <p:nvPicPr>
          <p:cNvPr id="8" name="Picture 4" descr="C:\Users\Марина\Desktop\ХІІ конкурс\копії архівних документів\DSC05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14818"/>
            <a:ext cx="3238522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71480"/>
            <a:ext cx="4643470" cy="2071702"/>
          </a:xfrm>
        </p:spPr>
        <p:txBody>
          <a:bodyPr>
            <a:normAutofit/>
          </a:bodyPr>
          <a:lstStyle/>
          <a:p>
            <a:pPr algn="ctr"/>
            <a:r>
              <a:rPr lang="uk-UA" sz="2700" b="1" dirty="0" smtClean="0">
                <a:solidFill>
                  <a:srgbClr val="C00000"/>
                </a:solidFill>
                <a:latin typeface="Segoe Print" pitchFamily="2" charset="0"/>
              </a:rPr>
              <a:t>ТРАГЕДІЯ ГОЛОКОСТУ НА ПІДКАРПАТСЬКІЙ  РУСІ  ТА  ЇЇ МАСШТАБИ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6215074" cy="228601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Сама ж акція – зосередження в гетто і депортація 115 тисяч євреїв через Закарпаття до </a:t>
            </a:r>
            <a:r>
              <a:rPr lang="uk-UA" sz="2400" dirty="0" err="1" smtClean="0"/>
              <a:t>Освенціма</a:t>
            </a:r>
            <a:r>
              <a:rPr lang="uk-UA" sz="2400" dirty="0" smtClean="0"/>
              <a:t> – тривала 52 дні, із 16 квітня </a:t>
            </a:r>
            <a:r>
              <a:rPr lang="ru-RU" sz="2400" dirty="0" smtClean="0"/>
              <a:t>до 6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 1944 року.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Наразі фігурує цифра про 85 тисяч закарпатських жертв Голокосту, зазначена і на меморіальній дошці біля входу до обласної філармонії – колишньої головної синагоги Ужгорода. 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Марина\Downloads\holoca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571900" cy="2286016"/>
          </a:xfrm>
          <a:prstGeom prst="rect">
            <a:avLst/>
          </a:prstGeom>
          <a:noFill/>
        </p:spPr>
      </p:pic>
      <p:pic>
        <p:nvPicPr>
          <p:cNvPr id="6" name="Рисунок 5" descr="C:\Users\Марина\Downloads\NNSA2Y_400w_250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643182"/>
            <a:ext cx="2571769" cy="195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4643446"/>
            <a:ext cx="45720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У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липні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1944 року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угорські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жандарми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розстріляли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близько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40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євреїв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із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сіл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Торунь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і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Майдан (</a:t>
            </a:r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Міжгірський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NSimSun" pitchFamily="49" charset="-122"/>
              </a:rPr>
              <a:t> район)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D:\ШКОЛА\додаткове та цікаве\Торунь\Фотографії по Торуну\24-perev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14884"/>
            <a:ext cx="344868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65000">
              <a:schemeClr val="accent6">
                <a:lumMod val="75000"/>
                <a:alpha val="5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«Той, </a:t>
            </a:r>
            <a:r>
              <a:rPr lang="ru-RU" sz="4000" dirty="0" err="1" smtClean="0">
                <a:solidFill>
                  <a:schemeClr val="tx1"/>
                </a:solidFill>
                <a:latin typeface="Monotype Corsiva" pitchFamily="66" charset="0"/>
              </a:rPr>
              <a:t>хто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Monotype Corsiva" pitchFamily="66" charset="0"/>
              </a:rPr>
              <a:t>рятує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Monotype Corsiva" pitchFamily="66" charset="0"/>
              </a:rPr>
              <a:t>одне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Monotype Corsiva" pitchFamily="66" charset="0"/>
              </a:rPr>
              <a:t>життя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Monotype Corsiva" pitchFamily="66" charset="0"/>
              </a:rPr>
              <a:t>рятує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 весь </a:t>
            </a:r>
            <a:r>
              <a:rPr lang="ru-RU" sz="4000" dirty="0" err="1" smtClean="0">
                <a:solidFill>
                  <a:schemeClr val="tx1"/>
                </a:solidFill>
                <a:latin typeface="Monotype Corsiva" pitchFamily="66" charset="0"/>
              </a:rPr>
              <a:t>світ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28934"/>
            <a:ext cx="9144000" cy="24288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b="1" dirty="0" smtClean="0">
                <a:solidFill>
                  <a:schemeClr val="tx1"/>
                </a:solidFill>
              </a:rPr>
              <a:t>Станом на 1 </a:t>
            </a:r>
            <a:r>
              <a:rPr lang="ru-RU" sz="2600" b="1" dirty="0" err="1" smtClean="0">
                <a:solidFill>
                  <a:schemeClr val="tx1"/>
                </a:solidFill>
              </a:rPr>
              <a:t>січня</a:t>
            </a:r>
            <a:r>
              <a:rPr lang="ru-RU" sz="2600" b="1" dirty="0" smtClean="0">
                <a:solidFill>
                  <a:schemeClr val="tx1"/>
                </a:solidFill>
              </a:rPr>
              <a:t> 2010 року, за </a:t>
            </a:r>
            <a:r>
              <a:rPr lang="ru-RU" sz="2600" b="1" dirty="0" err="1" smtClean="0">
                <a:solidFill>
                  <a:schemeClr val="tx1"/>
                </a:solidFill>
              </a:rPr>
              <a:t>даними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інституту</a:t>
            </a:r>
            <a:r>
              <a:rPr lang="ru-RU" sz="2600" b="1" dirty="0" smtClean="0">
                <a:solidFill>
                  <a:schemeClr val="tx1"/>
                </a:solidFill>
              </a:rPr>
              <a:t> Яд Вашем </a:t>
            </a:r>
            <a:r>
              <a:rPr lang="ru-RU" sz="2600" b="1" dirty="0" err="1" smtClean="0">
                <a:solidFill>
                  <a:schemeClr val="tx1"/>
                </a:solidFill>
              </a:rPr>
              <a:t>встановлено</a:t>
            </a:r>
            <a:r>
              <a:rPr lang="ru-RU" sz="2600" b="1" dirty="0" smtClean="0">
                <a:solidFill>
                  <a:schemeClr val="tx1"/>
                </a:solidFill>
              </a:rPr>
              <a:t> 23 226 </a:t>
            </a:r>
            <a:r>
              <a:rPr lang="uk-UA" sz="2600" b="1" dirty="0" smtClean="0">
                <a:solidFill>
                  <a:schemeClr val="tx1"/>
                </a:solidFill>
              </a:rPr>
              <a:t>рятівників з 44 країн</a:t>
            </a:r>
            <a:r>
              <a:rPr lang="ru-RU" sz="2600" b="1" dirty="0" smtClean="0">
                <a:solidFill>
                  <a:schemeClr val="tx1"/>
                </a:solidFill>
              </a:rPr>
              <a:t>, </a:t>
            </a:r>
            <a:r>
              <a:rPr lang="ru-RU" sz="2600" b="1" dirty="0" err="1" smtClean="0">
                <a:solidFill>
                  <a:schemeClr val="tx1"/>
                </a:solidFill>
              </a:rPr>
              <a:t>яким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присвоєно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почесне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звання</a:t>
            </a:r>
            <a:r>
              <a:rPr lang="ru-RU" sz="2600" b="1" dirty="0" smtClean="0">
                <a:solidFill>
                  <a:schemeClr val="tx1"/>
                </a:solidFill>
              </a:rPr>
              <a:t> «Праведник </a:t>
            </a:r>
            <a:r>
              <a:rPr lang="ru-RU" sz="2600" b="1" dirty="0" err="1" smtClean="0">
                <a:solidFill>
                  <a:schemeClr val="tx1"/>
                </a:solidFill>
              </a:rPr>
              <a:t>світу</a:t>
            </a:r>
            <a:r>
              <a:rPr lang="ru-RU" sz="2600" b="1" dirty="0" smtClean="0">
                <a:solidFill>
                  <a:schemeClr val="tx1"/>
                </a:solidFill>
              </a:rPr>
              <a:t>».</a:t>
            </a:r>
            <a:r>
              <a:rPr lang="uk-UA" sz="2600" b="1" dirty="0" smtClean="0">
                <a:solidFill>
                  <a:schemeClr val="tx1"/>
                </a:solidFill>
              </a:rPr>
              <a:t> Україна за кількістю Праведників посідає у тому списку 4 місце – близько 2300 імен.</a:t>
            </a:r>
          </a:p>
          <a:p>
            <a:pPr algn="just"/>
            <a:r>
              <a:rPr lang="uk-UA" sz="2600" dirty="0" smtClean="0">
                <a:solidFill>
                  <a:srgbClr val="002060"/>
                </a:solidFill>
              </a:rPr>
              <a:t>У січні 2010 року орденом України «За мужність» було нагороджено 6 закарпатців, які рятували євреїв: Василя </a:t>
            </a:r>
            <a:r>
              <a:rPr lang="uk-UA" sz="2600" dirty="0" err="1" smtClean="0">
                <a:solidFill>
                  <a:srgbClr val="002060"/>
                </a:solidFill>
              </a:rPr>
              <a:t>Гартнера</a:t>
            </a:r>
            <a:r>
              <a:rPr lang="uk-UA" sz="2600" dirty="0" smtClean="0">
                <a:solidFill>
                  <a:srgbClr val="002060"/>
                </a:solidFill>
              </a:rPr>
              <a:t> із села </a:t>
            </a:r>
            <a:r>
              <a:rPr lang="uk-UA" sz="2600" dirty="0" err="1" smtClean="0">
                <a:solidFill>
                  <a:srgbClr val="002060"/>
                </a:solidFill>
              </a:rPr>
              <a:t>Тур’я-Поляна</a:t>
            </a:r>
            <a:r>
              <a:rPr lang="uk-UA" sz="2600" dirty="0" smtClean="0">
                <a:solidFill>
                  <a:srgbClr val="002060"/>
                </a:solidFill>
              </a:rPr>
              <a:t> </a:t>
            </a:r>
            <a:r>
              <a:rPr lang="uk-UA" sz="2600" dirty="0" err="1" smtClean="0">
                <a:solidFill>
                  <a:srgbClr val="002060"/>
                </a:solidFill>
              </a:rPr>
              <a:t>Перечинського</a:t>
            </a:r>
            <a:r>
              <a:rPr lang="uk-UA" sz="2600" dirty="0" smtClean="0">
                <a:solidFill>
                  <a:srgbClr val="002060"/>
                </a:solidFill>
              </a:rPr>
              <a:t> району, Василину Плиску із села Ганичі, Василя і Миколу </a:t>
            </a:r>
            <a:r>
              <a:rPr lang="uk-UA" sz="2600" dirty="0" err="1" smtClean="0">
                <a:solidFill>
                  <a:srgbClr val="002060"/>
                </a:solidFill>
              </a:rPr>
              <a:t>Феєрів</a:t>
            </a:r>
            <a:r>
              <a:rPr lang="uk-UA" sz="2600" dirty="0" smtClean="0">
                <a:solidFill>
                  <a:srgbClr val="002060"/>
                </a:solidFill>
              </a:rPr>
              <a:t> з Великої </a:t>
            </a:r>
            <a:r>
              <a:rPr lang="uk-UA" sz="2600" dirty="0" err="1" smtClean="0">
                <a:solidFill>
                  <a:srgbClr val="002060"/>
                </a:solidFill>
              </a:rPr>
              <a:t>Угольки</a:t>
            </a:r>
            <a:r>
              <a:rPr lang="uk-UA" sz="2600" dirty="0" smtClean="0">
                <a:solidFill>
                  <a:srgbClr val="002060"/>
                </a:solidFill>
              </a:rPr>
              <a:t> на </a:t>
            </a:r>
            <a:r>
              <a:rPr lang="uk-UA" sz="2600" dirty="0" err="1" smtClean="0">
                <a:solidFill>
                  <a:srgbClr val="002060"/>
                </a:solidFill>
              </a:rPr>
              <a:t>Тячівщині</a:t>
            </a:r>
            <a:r>
              <a:rPr lang="uk-UA" sz="2600" dirty="0" smtClean="0">
                <a:solidFill>
                  <a:srgbClr val="002060"/>
                </a:solidFill>
              </a:rPr>
              <a:t>, Марію </a:t>
            </a:r>
            <a:r>
              <a:rPr lang="ru-RU" sz="2600" dirty="0" err="1" smtClean="0">
                <a:solidFill>
                  <a:srgbClr val="002060"/>
                </a:solidFill>
              </a:rPr>
              <a:t>Шутко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з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міста</a:t>
            </a:r>
            <a:r>
              <a:rPr lang="ru-RU" sz="2600" dirty="0" smtClean="0">
                <a:solidFill>
                  <a:srgbClr val="002060"/>
                </a:solidFill>
              </a:rPr>
              <a:t> Хуст, Петра </a:t>
            </a:r>
            <a:r>
              <a:rPr lang="ru-RU" sz="2600" dirty="0" err="1" smtClean="0">
                <a:solidFill>
                  <a:srgbClr val="002060"/>
                </a:solidFill>
              </a:rPr>
              <a:t>Юращука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із</a:t>
            </a:r>
            <a:r>
              <a:rPr lang="ru-RU" sz="2600" dirty="0" smtClean="0">
                <a:solidFill>
                  <a:srgbClr val="002060"/>
                </a:solidFill>
              </a:rPr>
              <a:t> села </a:t>
            </a:r>
            <a:r>
              <a:rPr lang="ru-RU" sz="2600" dirty="0" err="1" smtClean="0">
                <a:solidFill>
                  <a:srgbClr val="002060"/>
                </a:solidFill>
              </a:rPr>
              <a:t>Вишково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Хустського</a:t>
            </a:r>
            <a:r>
              <a:rPr lang="ru-RU" sz="2600" dirty="0" smtClean="0">
                <a:solidFill>
                  <a:srgbClr val="002060"/>
                </a:solidFill>
              </a:rPr>
              <a:t> району.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4000496" cy="114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500174"/>
            <a:ext cx="1371591" cy="5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 descr="C:\Users\Марина\Downloads\загруженное (6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2643174" cy="1442882"/>
          </a:xfrm>
          <a:prstGeom prst="rect">
            <a:avLst/>
          </a:prstGeom>
          <a:noFill/>
        </p:spPr>
      </p:pic>
      <p:pic>
        <p:nvPicPr>
          <p:cNvPr id="18434" name="Picture 2" descr="C:\Users\Марина\Downloads\загруженное (6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857232"/>
            <a:ext cx="1500198" cy="2113915"/>
          </a:xfrm>
          <a:prstGeom prst="rect">
            <a:avLst/>
          </a:prstGeom>
          <a:noFill/>
        </p:spPr>
      </p:pic>
      <p:pic>
        <p:nvPicPr>
          <p:cNvPr id="1026" name="Picture 2" descr="C:\Users\Марина\Downloads\98-9-8079685746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43512"/>
            <a:ext cx="278025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29124" y="2071678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Петро </a:t>
            </a:r>
            <a:r>
              <a:rPr lang="ru-RU" dirty="0" err="1" smtClean="0">
                <a:solidFill>
                  <a:srgbClr val="FF0000"/>
                </a:solidFill>
              </a:rPr>
              <a:t>Юращук</a:t>
            </a:r>
            <a:r>
              <a:rPr lang="ru-RU" dirty="0" smtClean="0">
                <a:solidFill>
                  <a:srgbClr val="FF0000"/>
                </a:solidFill>
              </a:rPr>
              <a:t> у 1996 р. </a:t>
            </a:r>
            <a:r>
              <a:rPr lang="ru-RU" dirty="0" err="1" smtClean="0">
                <a:solidFill>
                  <a:srgbClr val="FF0000"/>
                </a:solidFill>
              </a:rPr>
              <a:t>отримав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нагороду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Праведника </a:t>
            </a:r>
            <a:r>
              <a:rPr lang="ru-RU" dirty="0" err="1" smtClean="0">
                <a:solidFill>
                  <a:srgbClr val="FF0000"/>
                </a:solidFill>
              </a:rPr>
              <a:t>народів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світу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5072074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Рауль </a:t>
            </a:r>
            <a:r>
              <a:rPr lang="ru-RU" b="1" i="1" dirty="0" err="1" smtClean="0">
                <a:solidFill>
                  <a:srgbClr val="002060"/>
                </a:solidFill>
              </a:rPr>
              <a:t>Валленберг</a:t>
            </a:r>
            <a:r>
              <a:rPr lang="ru-RU" b="1" i="1" dirty="0" smtClean="0">
                <a:solidFill>
                  <a:srgbClr val="002060"/>
                </a:solidFill>
              </a:rPr>
              <a:t> — </a:t>
            </a:r>
            <a:r>
              <a:rPr lang="ru-RU" b="1" i="1" dirty="0" err="1" smtClean="0">
                <a:solidFill>
                  <a:srgbClr val="002060"/>
                </a:solidFill>
              </a:rPr>
              <a:t>шведський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дипломат, </a:t>
            </a:r>
            <a:r>
              <a:rPr lang="ru-RU" b="1" i="1" dirty="0" err="1" smtClean="0">
                <a:solidFill>
                  <a:srgbClr val="002060"/>
                </a:solidFill>
              </a:rPr>
              <a:t>який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врятував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десятків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тисяч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угорських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євреїв в період Голокосту. В січні 1945 р. був арештований і відправлений до Москви, де і помер у одній з в’язниць</a:t>
            </a:r>
            <a:r>
              <a:rPr lang="uk-UA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Марина\Downloads\267px-Raoul_Wallenbe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5041900"/>
            <a:ext cx="1695450" cy="181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072098" cy="2071702"/>
          </a:xfrm>
        </p:spPr>
        <p:txBody>
          <a:bodyPr/>
          <a:lstStyle/>
          <a:p>
            <a:pPr algn="ctr"/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Колишній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в’язень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Аушвіцу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,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ужгородець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Ігнат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Найбауер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взяв участь в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урочистостях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b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</a:b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до 70-ї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річниці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визволення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концтабору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ru-RU" sz="2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Аушвіц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haroni" pitchFamily="2" charset="-79"/>
              </a:rPr>
              <a:t>.</a:t>
            </a:r>
            <a:endParaRPr lang="ru-RU" sz="28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8572560" cy="2786082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Тоді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ж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американці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запропонували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усім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звільненим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концтаборів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летіти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проживання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до США,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обіцяли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компенсацію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розмірі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10 тис.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доларів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та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чудові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перспективи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. Але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тоді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виїхати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не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вдалося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а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пізніше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я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дізнався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усієї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родини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таки не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залишився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один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мене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вдома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вже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чекає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мама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сестра.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Це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було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вже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коли я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вирішив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оселюся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Будапешті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тож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довелося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все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кинути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їхати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додому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Виявилося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нашого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будинку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селі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вже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немає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його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радянські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солдати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використовували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як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стайню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Пізніше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Ужгороді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нам дали квартиру,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тих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пір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я живу тут.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Працював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кравцем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багато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років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очолював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єврейську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громаду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міста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. До мене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навіть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американці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приїздили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збирали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інформацію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про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життя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Освенцимі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фільму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"Список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Шиндлера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"", –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каже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колишній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в'язень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концтабору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Марина\Downloads\13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Марина\Downloads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714884"/>
            <a:ext cx="2119333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521495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Ігнату</a:t>
            </a:r>
            <a:r>
              <a:rPr lang="ru-RU" b="1" dirty="0" smtClean="0"/>
              <a:t> </a:t>
            </a:r>
            <a:r>
              <a:rPr lang="ru-RU" b="1" dirty="0" err="1" smtClean="0"/>
              <a:t>Найбауеру</a:t>
            </a:r>
            <a:r>
              <a:rPr lang="ru-RU" b="1" dirty="0" smtClean="0"/>
              <a:t> у </a:t>
            </a:r>
            <a:r>
              <a:rPr lang="ru-RU" b="1" dirty="0" err="1" smtClean="0"/>
              <a:t>березні</a:t>
            </a:r>
            <a:r>
              <a:rPr lang="ru-RU" b="1" dirty="0" smtClean="0"/>
              <a:t> 2015-го </a:t>
            </a:r>
            <a:r>
              <a:rPr lang="ru-RU" b="1" dirty="0" err="1" smtClean="0"/>
              <a:t>виповнився</a:t>
            </a:r>
            <a:r>
              <a:rPr lang="ru-RU" b="1" dirty="0" smtClean="0"/>
              <a:t> 91 </a:t>
            </a:r>
            <a:r>
              <a:rPr lang="ru-RU" b="1" dirty="0" err="1" smtClean="0"/>
              <a:t>рік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досі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яскраво</a:t>
            </a:r>
            <a:r>
              <a:rPr lang="ru-RU" b="1" dirty="0" smtClean="0"/>
              <a:t> </a:t>
            </a:r>
            <a:r>
              <a:rPr lang="ru-RU" b="1" dirty="0" err="1" smtClean="0"/>
              <a:t>пам'ятає</a:t>
            </a:r>
            <a:r>
              <a:rPr lang="ru-RU" b="1" dirty="0" smtClean="0"/>
              <a:t> </a:t>
            </a:r>
            <a:r>
              <a:rPr lang="ru-RU" b="1" dirty="0" err="1" smtClean="0"/>
              <a:t>кожен</a:t>
            </a:r>
            <a:r>
              <a:rPr lang="ru-RU" b="1" dirty="0" smtClean="0"/>
              <a:t> день, прожитий в </a:t>
            </a:r>
            <a:r>
              <a:rPr lang="ru-RU" b="1" dirty="0" err="1" smtClean="0"/>
              <a:t>концтаборі</a:t>
            </a:r>
            <a:r>
              <a:rPr lang="ru-RU" b="1" dirty="0" smtClean="0"/>
              <a:t> </a:t>
            </a:r>
            <a:r>
              <a:rPr lang="ru-RU" b="1" dirty="0" err="1" smtClean="0"/>
              <a:t>Аушвіц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9000" contras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214290"/>
            <a:ext cx="3714776" cy="1714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 1991 р. було засновано Єврейське культурно-освітнє товариство – Добродійний фонд </a:t>
            </a:r>
            <a:r>
              <a:rPr lang="uk-UA" sz="2400" b="1" dirty="0" err="1" smtClean="0">
                <a:solidFill>
                  <a:srgbClr val="002060"/>
                </a:solidFill>
              </a:rPr>
              <a:t>“Хесед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</a:rPr>
              <a:t>Шпіра”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9154" name="Picture 2" descr="C:\Users\Марина\Downloads\3XjfRrX-h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500198" cy="1694880"/>
          </a:xfrm>
          <a:prstGeom prst="rect">
            <a:avLst/>
          </a:prstGeom>
          <a:noFill/>
        </p:spPr>
      </p:pic>
      <p:pic>
        <p:nvPicPr>
          <p:cNvPr id="49155" name="Picture 3" descr="C:\Users\Марина\Downloads\he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14290"/>
            <a:ext cx="3533929" cy="26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488" y="2305758"/>
            <a:ext cx="607223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Пам'ять про жертв Голокосту, як і по всьому світу, так і на Закарпатті збережена і постійно поповнюється.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вересня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2009 року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Ужгороді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відкрили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пам’ятник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жертвам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Голокосту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встановлено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території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єврейського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кладовища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Пам’ятник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являє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собою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з’єднані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мармурові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плити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якими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горить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свічка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Марина\Downloads\images (9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2619375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995678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У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Колочаві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щор</a:t>
            </a:r>
            <a:r>
              <a:rPr lang="uk-UA" sz="1600" dirty="0" err="1" smtClean="0">
                <a:solidFill>
                  <a:srgbClr val="002060"/>
                </a:solidFill>
                <a:latin typeface="Arial Black" pitchFamily="34" charset="0"/>
              </a:rPr>
              <a:t>ічно</a:t>
            </a:r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</a:rPr>
              <a:t> в листопаді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відбуваються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святкування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Дня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єврейської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культури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 У 2014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році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у рамках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цього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свята на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іудейському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цвинтарі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було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встановлено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четверту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пам’ятну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стелу жертвам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Голокосту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часів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Другої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світової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війни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іменами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колочавських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євреїв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загинули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концтаборах</a:t>
            </a:r>
            <a:r>
              <a:rPr lang="ru-RU" sz="1600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Picture 5" descr="C:\Users\Марина\Downloads\загруженное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14338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9000" contras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7143768" cy="6429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Іван </a:t>
            </a:r>
            <a:r>
              <a:rPr lang="uk-UA" dirty="0" err="1" smtClean="0"/>
              <a:t>Ольбрахт</a:t>
            </a:r>
            <a:r>
              <a:rPr lang="uk-UA" dirty="0" smtClean="0"/>
              <a:t> і </a:t>
            </a:r>
            <a:r>
              <a:rPr lang="uk-UA" dirty="0" err="1" smtClean="0"/>
              <a:t>колочавські</a:t>
            </a:r>
            <a:r>
              <a:rPr lang="uk-UA" dirty="0" smtClean="0"/>
              <a:t> євреї</a:t>
            </a:r>
            <a:endParaRPr lang="ru-RU" dirty="0"/>
          </a:p>
        </p:txBody>
      </p:sp>
      <p:pic>
        <p:nvPicPr>
          <p:cNvPr id="4098" name="Picture 2" descr="C:\Users\Марина\Downloads\200px-Pomník_Ivana_Olbrachta_v_Koločavě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428868"/>
            <a:ext cx="2540000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98598" y="5500702"/>
            <a:ext cx="331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Пам'ятник</a:t>
            </a:r>
            <a:r>
              <a:rPr lang="ru-RU" b="1" dirty="0" smtClean="0"/>
              <a:t> </a:t>
            </a:r>
            <a:r>
              <a:rPr lang="ru-RU" b="1" dirty="0" err="1" smtClean="0"/>
              <a:t>Івану</a:t>
            </a:r>
            <a:r>
              <a:rPr lang="ru-RU" b="1" dirty="0" smtClean="0"/>
              <a:t> </a:t>
            </a:r>
            <a:r>
              <a:rPr lang="ru-RU" b="1" dirty="0" err="1" smtClean="0"/>
              <a:t>Ольбрахту</a:t>
            </a:r>
            <a:endParaRPr lang="ru-RU" b="1" dirty="0" smtClean="0"/>
          </a:p>
          <a:p>
            <a:pPr algn="ctr"/>
            <a:r>
              <a:rPr lang="ru-RU" b="1" dirty="0" smtClean="0"/>
              <a:t> в </a:t>
            </a:r>
            <a:r>
              <a:rPr lang="ru-RU" b="1" dirty="0" err="1" smtClean="0"/>
              <a:t>Колочаві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714356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Чеський письменник </a:t>
            </a:r>
            <a:r>
              <a:rPr lang="vi-VN" dirty="0" smtClean="0">
                <a:solidFill>
                  <a:srgbClr val="002060"/>
                </a:solidFill>
              </a:rPr>
              <a:t>Іван Ольбрахт </a:t>
            </a:r>
            <a:r>
              <a:rPr lang="ru-RU" dirty="0" smtClean="0">
                <a:solidFill>
                  <a:srgbClr val="002060"/>
                </a:solidFill>
              </a:rPr>
              <a:t>(1882-1952 </a:t>
            </a:r>
            <a:r>
              <a:rPr lang="ru-RU" dirty="0" err="1" smtClean="0">
                <a:solidFill>
                  <a:srgbClr val="002060"/>
                </a:solidFill>
              </a:rPr>
              <a:t>рр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  <a:r>
              <a:rPr lang="uk-UA" dirty="0" smtClean="0">
                <a:solidFill>
                  <a:srgbClr val="002060"/>
                </a:solidFill>
              </a:rPr>
              <a:t>(</a:t>
            </a:r>
            <a:r>
              <a:rPr lang="vi-VN" dirty="0" smtClean="0">
                <a:solidFill>
                  <a:srgbClr val="002060"/>
                </a:solidFill>
              </a:rPr>
              <a:t>справжнє ім'я Каміл Земан</a:t>
            </a:r>
            <a:r>
              <a:rPr lang="uk-UA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протягом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перебування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Колочав</a:t>
            </a:r>
            <a:r>
              <a:rPr lang="uk-UA" dirty="0" smtClean="0">
                <a:solidFill>
                  <a:srgbClr val="002060"/>
                </a:solidFill>
              </a:rPr>
              <a:t>і жив у столяра </a:t>
            </a:r>
            <a:r>
              <a:rPr lang="uk-UA" dirty="0" err="1" smtClean="0">
                <a:solidFill>
                  <a:srgbClr val="002060"/>
                </a:solidFill>
              </a:rPr>
              <a:t>Пінкуса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Гляйзера</a:t>
            </a:r>
            <a:r>
              <a:rPr lang="uk-UA" dirty="0" smtClean="0">
                <a:solidFill>
                  <a:srgbClr val="002060"/>
                </a:solidFill>
              </a:rPr>
              <a:t> і мав постійно перед очима побут бідної єврейської сім’ї.</a:t>
            </a:r>
            <a:r>
              <a:rPr lang="vi-VN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 Все </a:t>
            </a:r>
            <a:r>
              <a:rPr lang="ru-RU" dirty="0" err="1" smtClean="0">
                <a:solidFill>
                  <a:srgbClr val="002060"/>
                </a:solidFill>
              </a:rPr>
              <a:t>побачене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Колочаві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впродовж</a:t>
            </a:r>
            <a:r>
              <a:rPr lang="ru-RU" dirty="0" smtClean="0">
                <a:solidFill>
                  <a:srgbClr val="002060"/>
                </a:solidFill>
              </a:rPr>
              <a:t> 1931–1936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 описав у </a:t>
            </a:r>
            <a:r>
              <a:rPr lang="ru-RU" dirty="0" err="1" smtClean="0">
                <a:solidFill>
                  <a:srgbClr val="002060"/>
                </a:solidFill>
              </a:rPr>
              <a:t>збірку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Голет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долині</a:t>
            </a:r>
            <a:r>
              <a:rPr lang="ru-RU" dirty="0" smtClean="0">
                <a:solidFill>
                  <a:srgbClr val="002060"/>
                </a:solidFill>
              </a:rPr>
              <a:t>», яка </a:t>
            </a:r>
            <a:r>
              <a:rPr lang="ru-RU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оповідань</a:t>
            </a:r>
            <a:r>
              <a:rPr lang="ru-RU" dirty="0" smtClean="0">
                <a:solidFill>
                  <a:srgbClr val="002060"/>
                </a:solidFill>
              </a:rPr>
              <a:t> — «Чудо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Юлчею</a:t>
            </a:r>
            <a:r>
              <a:rPr lang="ru-RU" dirty="0" smtClean="0">
                <a:solidFill>
                  <a:srgbClr val="002060"/>
                </a:solidFill>
              </a:rPr>
              <a:t>» та «</a:t>
            </a:r>
            <a:r>
              <a:rPr lang="ru-RU" dirty="0" err="1" smtClean="0">
                <a:solidFill>
                  <a:srgbClr val="002060"/>
                </a:solidFill>
              </a:rPr>
              <a:t>Подія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мікве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повісті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Сумні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очі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Ганни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Караджичевої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9" name="Picture 3" descr="C:\Users\Марина\Downloads\загруженное (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794" cy="25724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spc="50" dirty="0" err="1" smtClean="0">
                <a:ln w="11430"/>
                <a:solidFill>
                  <a:srgbClr val="002060"/>
                </a:solidFill>
              </a:rPr>
              <a:t>“Голет</a:t>
            </a:r>
            <a:r>
              <a:rPr lang="uk-UA" sz="2400" b="1" spc="50" dirty="0" smtClean="0">
                <a:ln w="11430"/>
                <a:solidFill>
                  <a:srgbClr val="002060"/>
                </a:solidFill>
              </a:rPr>
              <a:t> в </a:t>
            </a:r>
            <a:r>
              <a:rPr lang="uk-UA" sz="2400" b="1" spc="50" dirty="0" err="1" smtClean="0">
                <a:ln w="11430"/>
                <a:solidFill>
                  <a:srgbClr val="002060"/>
                </a:solidFill>
              </a:rPr>
              <a:t>долині”</a:t>
            </a:r>
            <a:r>
              <a:rPr lang="uk-UA" sz="2400" b="1" spc="50" dirty="0" smtClean="0">
                <a:ln w="11430"/>
                <a:solidFill>
                  <a:srgbClr val="002060"/>
                </a:solidFill>
              </a:rPr>
              <a:t> на екрані (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</a:rPr>
              <a:t>за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</a:rPr>
              <a:t>творами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</a:rPr>
              <a:t>Івана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</a:rPr>
              <a:t>Ольбрахта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1" name="Picture 4" descr="C:\Users\Марина\Downloads\29769 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32"/>
            <a:ext cx="2667000" cy="1905000"/>
          </a:xfrm>
          <a:prstGeom prst="rect">
            <a:avLst/>
          </a:prstGeom>
          <a:noFill/>
        </p:spPr>
      </p:pic>
      <p:pic>
        <p:nvPicPr>
          <p:cNvPr id="12" name="Picture 1" descr="C:\Users\Марина\Downloads\загруженное (6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429132"/>
            <a:ext cx="2533651" cy="19145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714752"/>
            <a:ext cx="2786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 smtClean="0"/>
              <a:t>Марійка-Невірниця</a:t>
            </a:r>
            <a:r>
              <a:rPr lang="ru-RU" sz="1400" dirty="0" smtClean="0"/>
              <a:t> (1934),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Владисла</a:t>
            </a:r>
            <a:r>
              <a:rPr lang="ru-RU" sz="1400" dirty="0" smtClean="0"/>
              <a:t> </a:t>
            </a:r>
            <a:r>
              <a:rPr lang="ru-RU" sz="1400" dirty="0" err="1" smtClean="0"/>
              <a:t>Ванчура</a:t>
            </a:r>
            <a:r>
              <a:rPr lang="ru-RU" sz="1400" dirty="0" smtClean="0"/>
              <a:t>, сценарист </a:t>
            </a:r>
            <a:r>
              <a:rPr lang="ru-RU" sz="1400" dirty="0" err="1" smtClean="0"/>
              <a:t>Іван</a:t>
            </a:r>
            <a:r>
              <a:rPr lang="ru-RU" sz="1400" dirty="0" smtClean="0"/>
              <a:t> </a:t>
            </a:r>
            <a:r>
              <a:rPr lang="ru-RU" sz="1400" dirty="0" err="1" smtClean="0"/>
              <a:t>Ольбрахт</a:t>
            </a:r>
            <a:endParaRPr lang="ru-RU" sz="14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3714752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У 1999 р. було створено фільм «</a:t>
            </a:r>
            <a:r>
              <a:rPr lang="uk-UA" sz="1400" dirty="0" err="1" smtClean="0"/>
              <a:t>Ганеле</a:t>
            </a:r>
            <a:r>
              <a:rPr lang="uk-UA" sz="1400" dirty="0" smtClean="0"/>
              <a:t>», режисером якого став Карел </a:t>
            </a:r>
            <a:r>
              <a:rPr lang="uk-UA" sz="1400" dirty="0" err="1" smtClean="0"/>
              <a:t>Кахиня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8501122" cy="984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b="1" dirty="0" err="1" smtClean="0"/>
              <a:t>Колочава</a:t>
            </a:r>
            <a:r>
              <a:rPr lang="ru-RU" b="1" dirty="0" smtClean="0"/>
              <a:t> ― </a:t>
            </a:r>
            <a:r>
              <a:rPr lang="ru-RU" b="1" dirty="0" err="1" smtClean="0"/>
              <a:t>історичний</a:t>
            </a:r>
            <a:r>
              <a:rPr lang="ru-RU" b="1" dirty="0" smtClean="0"/>
              <a:t> </a:t>
            </a:r>
            <a:r>
              <a:rPr lang="ru-RU" b="1" dirty="0" err="1" smtClean="0"/>
              <a:t>клондайк</a:t>
            </a:r>
            <a:r>
              <a:rPr lang="uk-UA" b="1" dirty="0" smtClean="0"/>
              <a:t>,</a:t>
            </a:r>
            <a:r>
              <a:rPr lang="ru-RU" b="1" dirty="0" smtClean="0"/>
              <a:t> на </a:t>
            </a:r>
            <a:r>
              <a:rPr lang="ru-RU" b="1" dirty="0" err="1" smtClean="0"/>
              <a:t>теренах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відслідкувати</a:t>
            </a:r>
            <a:r>
              <a:rPr lang="ru-RU" b="1" dirty="0" smtClean="0"/>
              <a:t>  </a:t>
            </a:r>
            <a:r>
              <a:rPr lang="ru-RU" b="1" dirty="0" err="1" smtClean="0"/>
              <a:t>історію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одного </a:t>
            </a:r>
            <a:r>
              <a:rPr lang="ru-RU" b="1" dirty="0" err="1" smtClean="0"/>
              <a:t>окремо</a:t>
            </a:r>
            <a:r>
              <a:rPr lang="ru-RU" b="1" dirty="0" smtClean="0"/>
              <a:t> взятого села – а </a:t>
            </a:r>
            <a:r>
              <a:rPr lang="ru-RU" b="1" dirty="0" err="1" smtClean="0"/>
              <a:t>цілого</a:t>
            </a:r>
            <a:r>
              <a:rPr lang="ru-RU" b="1" dirty="0" smtClean="0"/>
              <a:t> </a:t>
            </a:r>
            <a:r>
              <a:rPr lang="ru-RU" b="1" dirty="0" err="1" smtClean="0"/>
              <a:t>регіону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краю.  </a:t>
            </a:r>
            <a:r>
              <a:rPr lang="ru-RU" b="1" dirty="0" err="1" smtClean="0"/>
              <a:t>Єврейський</a:t>
            </a:r>
            <a:r>
              <a:rPr lang="ru-RU" b="1" dirty="0" smtClean="0"/>
              <a:t> комплекс у </a:t>
            </a:r>
            <a:r>
              <a:rPr lang="ru-RU" b="1" dirty="0" err="1" smtClean="0"/>
              <a:t>скансені</a:t>
            </a:r>
            <a:r>
              <a:rPr lang="ru-RU" b="1" dirty="0" smtClean="0"/>
              <a:t> «</a:t>
            </a:r>
            <a:r>
              <a:rPr lang="ru-RU" b="1" dirty="0" err="1" smtClean="0"/>
              <a:t>Старе</a:t>
            </a:r>
            <a:r>
              <a:rPr lang="ru-RU" b="1" dirty="0" smtClean="0"/>
              <a:t> село» </a:t>
            </a:r>
            <a:r>
              <a:rPr lang="ru-RU" b="1" dirty="0" err="1" smtClean="0"/>
              <a:t>відображає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та </a:t>
            </a:r>
            <a:r>
              <a:rPr lang="ru-RU" b="1" dirty="0" err="1" smtClean="0"/>
              <a:t>побут</a:t>
            </a:r>
            <a:r>
              <a:rPr lang="ru-RU" b="1" dirty="0" smtClean="0"/>
              <a:t> </a:t>
            </a:r>
            <a:r>
              <a:rPr lang="ru-RU" b="1" dirty="0" err="1" smtClean="0"/>
              <a:t>єврейської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Колочави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  </a:t>
            </a:r>
            <a:endParaRPr lang="ru-RU" dirty="0"/>
          </a:p>
        </p:txBody>
      </p:sp>
      <p:pic>
        <p:nvPicPr>
          <p:cNvPr id="1026" name="Picture 2" descr="C:\Users\Марина\Downloads\big_dsc-576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357586" cy="223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ownloads\big_dsc-6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76" y="1214422"/>
            <a:ext cx="3429024" cy="228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Марина\Downloads\thumb_dsc-6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285860"/>
            <a:ext cx="2000264" cy="1332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86116" y="242886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Біля</a:t>
            </a:r>
            <a:r>
              <a:rPr lang="ru-RU" sz="1400" dirty="0" smtClean="0"/>
              <a:t> </a:t>
            </a:r>
            <a:r>
              <a:rPr lang="ru-RU" sz="1400" dirty="0" err="1" smtClean="0"/>
              <a:t>єврейського</a:t>
            </a:r>
            <a:r>
              <a:rPr lang="ru-RU" sz="1400" dirty="0" smtClean="0"/>
              <a:t> комплексу </a:t>
            </a:r>
            <a:r>
              <a:rPr lang="ru-RU" sz="1400" dirty="0" err="1" smtClean="0"/>
              <a:t>височіє</a:t>
            </a:r>
            <a:r>
              <a:rPr lang="ru-RU" sz="1400" dirty="0" smtClean="0"/>
              <a:t> </a:t>
            </a:r>
            <a:r>
              <a:rPr lang="ru-RU" sz="1400" dirty="0" err="1" smtClean="0"/>
              <a:t>цікава</a:t>
            </a:r>
            <a:r>
              <a:rPr lang="ru-RU" sz="1400" dirty="0" smtClean="0"/>
              <a:t> скульптурна </a:t>
            </a:r>
            <a:r>
              <a:rPr lang="ru-RU" sz="1400" dirty="0" err="1" smtClean="0"/>
              <a:t>композиція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«</a:t>
            </a:r>
            <a:r>
              <a:rPr lang="ru-RU" sz="1400" dirty="0" err="1" smtClean="0"/>
              <a:t>Шабатна</a:t>
            </a:r>
            <a:r>
              <a:rPr lang="ru-RU" sz="1400" dirty="0" smtClean="0"/>
              <a:t> </a:t>
            </a:r>
            <a:r>
              <a:rPr lang="ru-RU" sz="1400" dirty="0" err="1" smtClean="0"/>
              <a:t>гуска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pic>
        <p:nvPicPr>
          <p:cNvPr id="11" name="Picture 2" descr="C:\Users\Марина\Downloads\big_dsc-6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786322"/>
            <a:ext cx="2928926" cy="20716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00364" y="4929198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lang="ru-RU" sz="1400" b="1" dirty="0" smtClean="0">
                <a:solidFill>
                  <a:srgbClr val="1669A9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бужні</a:t>
            </a:r>
            <a:r>
              <a:rPr lang="ru-RU" sz="1400" b="1" dirty="0" smtClean="0">
                <a:solidFill>
                  <a:srgbClr val="1669A9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єврейський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молитовний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дім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євреї-чоловіки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щосуботи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сходилися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на молитву. Тут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зібрана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колекція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єврейських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менор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молитовних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книжок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інші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іудейські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ритуальні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речі</a:t>
            </a:r>
            <a:r>
              <a:rPr lang="ru-RU" sz="1400" b="1" dirty="0" smtClean="0">
                <a:solidFill>
                  <a:srgbClr val="1669A9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/>
          </a:p>
        </p:txBody>
      </p:sp>
      <p:pic>
        <p:nvPicPr>
          <p:cNvPr id="13" name="Picture 3" descr="C:\Users\Марина\Downloads\big_dsc-63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71810"/>
            <a:ext cx="290049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Picture 5" descr="C:\Users\Марина\Downloads\big_dsc-6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000372"/>
            <a:ext cx="273628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714612" y="3500438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хаті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єврея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побачите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добре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влаштований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побут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багатий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інтер</a:t>
            </a:r>
            <a:r>
              <a:rPr lang="ru-RU" sz="1600" dirty="0" err="1" smtClean="0">
                <a:solidFill>
                  <a:srgbClr val="C00000"/>
                </a:solidFill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єр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оглянете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антикварні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меблі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старовинні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побутові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прилади</a:t>
            </a:r>
            <a:r>
              <a:rPr lang="ru-RU" sz="1600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Марина\Downloads\big_dsc-63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62758"/>
            <a:ext cx="3143240" cy="199524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4857760"/>
            <a:ext cx="3143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Гостинну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кімнату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єврей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здавав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1600" b="1" dirty="0" err="1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оренду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для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приїжджих</a:t>
            </a:r>
            <a:r>
              <a:rPr lang="ru-R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гостей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4357694"/>
            <a:ext cx="7072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Керівник: 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Михайлівна,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історії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Торуньської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керівник гуртка «Основи журналістської майстерності»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Міжгірського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районного будинку дитячої творчості</a:t>
            </a:r>
          </a:p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Міжгірської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районної ради Закарпатської області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000108"/>
            <a:ext cx="75724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</a:p>
          <a:p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Болехан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Уляна Іванівна,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 класу </a:t>
            </a:r>
          </a:p>
          <a:p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Торуньської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загальноосвітньої школи І-ІІІ ступенів </a:t>
            </a:r>
          </a:p>
          <a:p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Міжгірської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районної ради Закарпатської області</a:t>
            </a:r>
          </a:p>
          <a:p>
            <a:pPr marL="342900" indent="-342900" algn="just"/>
            <a:endParaRPr lang="uk-U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2404948" cy="302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357454" cy="325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ownloads\red_poppy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:\DCIM\101MSDCF\DSC03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2625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закарпатську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«Книгу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скорботи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внесено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87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загиблих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гетто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таборах,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чином,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євреїв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 депортованих євреїв з сіл верхів’я річки Ріка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Міжгірського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району: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Лопушне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131    	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Присліп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149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Торунь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277. </a:t>
            </a:r>
            <a:endParaRPr lang="uk-U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3000" contrast="4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3143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200" dirty="0" smtClean="0"/>
              <a:t>Основна </a:t>
            </a:r>
            <a:r>
              <a:rPr lang="uk-UA" sz="2200" b="1" dirty="0" smtClean="0"/>
              <a:t>мета роботи</a:t>
            </a:r>
            <a:r>
              <a:rPr lang="uk-UA" sz="2200" dirty="0" smtClean="0"/>
              <a:t> полягає у тому, щоб за допомогою різних джерел дослідити історію єврейської громади Закарпаття з другої половини ХVІІІ ст. до сьогодні.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Для реалізації поставленої мети необхідно вирішити наступні </a:t>
            </a:r>
            <a:r>
              <a:rPr lang="uk-UA" sz="2200" b="1" dirty="0" smtClean="0"/>
              <a:t>завдання: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1. визначити роль євреїв у соціально-економічному, політичному та культурному житті краю;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2. за допомогою архівів та фотоматеріалів, спогадів та літературних джерел висвітлити історію Голокосту євреїв, які жили на території тогочасної Підкарпатської Русі;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3. назвати і описати способи збереження пам’яті про Голокост на Закарпатті.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3500438"/>
            <a:ext cx="857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Об’єктом дослідження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є єврейська громада Закарпаття.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Предметом дослідження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 роль євреїв у всіх сферах життя тогочасної Підкарпатської Русі і сьогоднішнього Закарпаття.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Хронологічні рамки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дослідження охоплюють історію єврейської громади від ХVІІІ століття до наших днів.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Територіальними межами дослідження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є територія Підкарпатської Русі (нинішньої Закарпатської області України).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6000" contras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1" y="1357298"/>
            <a:ext cx="8643999" cy="4738702"/>
          </a:xfrm>
        </p:spPr>
        <p:txBody>
          <a:bodyPr/>
          <a:lstStyle/>
          <a:p>
            <a:pPr algn="just"/>
            <a:r>
              <a:rPr lang="uk-UA" sz="2000" dirty="0" smtClean="0"/>
              <a:t>Присутність євреїв у регіоні бере початок приблизно з ХV ст.</a:t>
            </a:r>
          </a:p>
          <a:p>
            <a:pPr algn="just"/>
            <a:r>
              <a:rPr lang="uk-UA" sz="2000" dirty="0" smtClean="0"/>
              <a:t>Більшість євреїв Закарпаття мешкала в сільській місцевості та були дрібними землевласниками і працювали на землі, яка їм належала.</a:t>
            </a:r>
          </a:p>
          <a:p>
            <a:pPr algn="just"/>
            <a:r>
              <a:rPr lang="uk-UA" sz="2000" dirty="0" smtClean="0"/>
              <a:t>Починаючи від 1890 р. нова хвиля емігрантів, рятуючись від погромів у Російській імперії, прибула в Закарпаття з Галичини. Вони заснували невеликі корчми, готелі, сільські магазини, робили процентні позики.</a:t>
            </a:r>
          </a:p>
          <a:p>
            <a:pPr algn="just"/>
            <a:r>
              <a:rPr lang="uk-UA" sz="2000" dirty="0" smtClean="0"/>
              <a:t>У часи чехословацького правління було євреїв було вперше визнано окремою національністю в країні.</a:t>
            </a: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814393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Єврейська громада Закарпаття</a:t>
            </a:r>
            <a:endParaRPr lang="ru-RU" sz="3200" dirty="0"/>
          </a:p>
        </p:txBody>
      </p:sp>
      <p:pic>
        <p:nvPicPr>
          <p:cNvPr id="15361" name="Picture 1" descr="C:\Users\Марина\Downloads\загруженное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2619375" cy="1752600"/>
          </a:xfrm>
          <a:prstGeom prst="rect">
            <a:avLst/>
          </a:prstGeom>
          <a:noFill/>
        </p:spPr>
      </p:pic>
      <p:pic>
        <p:nvPicPr>
          <p:cNvPr id="15362" name="Picture 2" descr="C:\Users\Марина\Downloads\загруженное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2581275" cy="1857388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QSEhUUExQWFhQWFxwYGBgYGBgcGhwaHR8YGBgXHBoYHCggHBwlHhocITEhJSkrLi4uGh8zODMsNygtLisBCgoKDg0OGhAQGywkHyQsLCwsLCwsLCwsLCwsLCwsLCwsLCwsLCwsLCwsLCwsLCwsLCwsLCwsLCwsLCwsLCwsLP/AABEIAMIBAwMBIgACEQEDEQH/xAAcAAABBQEBAQAAAAAAAAAAAAAEAAIDBQYBBwj/xAA8EAABAgQDBQYFAgUFAAMAAAABAhEAAyExBBJBBSJRYXEGE4GRobEywdHh8ELxFCNSYnIVFjOCkgfC4v/EABkBAAMBAQEAAAAAAAAAAAAAAAABAgMEBf/EACoRAAICAgICAgICAAcAAAAAAAABAhEDEiExE1EyQQQiYXEUFUKRocHw/9oADAMBAAIRAxEAPwD0ICHAQgIcI9ezyTkOAhAQ8CJbEcAhwEdAhwES2BwCHgQgIcIlsdCAjsKOxI6EBCnKa0Iloqtpbdky3GbMoPRNfB7CEXEsQYelUZT/AHXdpfR1faBMV2hm3C0jkkP6mJaNKN7KmHjBUubHl0zbU5QIM1VTpT2gdWKWbrU97mJcDRTaPYkTAYarEIBYqS40cR4/36ndyX5l44uYbvE+H+S/K/R66McjRSfMc/ofKOIx6DZaT0UI8jEyEFmDwoXlZ7AmcP6h5iJQY8aM40qT8omw+PWkulakniCRA8P8gs38HsEKPJEbRmAuJiwf8jpYXg/D9pcQi0wn/KvvE+F+yvMvR6ZCjDI7bTNUItz87wYjtqGrK8lfaJ8UivLE1sIxlv8Aest/+NXOogn/AHVIJAdQfiLdYPHL0HkiW05UCLVEA2rKX8MxJfm3vDzWKqiHL0IqjmaHd2YQkmAmmNzxyJ/4UwoLDWRUgQ4CIZuMloDqWkBwKkXNBEStrSAHM1DO1xcM49RHfZwhoEOAilX2nw4QVBRNgwFXIJF+jP0gRfbWTldKVE8Cw9YhserNOBDwI89xvbGcpsgCG4VfziuxG3p6ySZiqsKFg3QdYm0WsbPT5uJQn4lJHUjS/vFfP7SYdIP8xyAaCttPH6x5mvFFRqSSSSXOpufGOZ3+sKylA2uO7aCndI6lXTgOftFRP7Uz1H48o4JAH3igHnCpCspRRYzNpTJh35ij1J8YYDAWaH94YLKVBStKw1Cxq/5rA4XD0rhAEZniRJgbNCCvWAApJhHlEKZkdzwDJQqOJmGEqzxGpJ0iuBBCpxNzHHiDPTxh+fzgoCQKMLvYhzGGvBQBPeQ4TYEKoWakKhByZ8SoWDciK3PzhyZsIYastzETYbaUyWXStQbR6eUACZHCYr+xGkldrZyQxCFHiRX0PXzg6R21IbNKB4seY46s/pGLzRxSmhaRY9n7Nme3UyrS0M9Km2kKMZnhQvHH0G8vZRqmH89I4ZjQvpA9eEMbQSJkPRWBZYJvaJc126e0DAmeEg1hoanOGqhWOiULHjDlK1gcKhwU0AiULhzxCkxIDSAQ8GOk+8MhAPb84wAPrCQbViIKiRMMCZJhzxCk08Y6DEgSi/rDgYiBjrwWBNmiQLgd46DABMoXjmZvKGBcdzxSkB1S6Q0LeOP6wxSqiHYDyqkMUYbmjmaAQ8rhCZFPtzaPdgAEBaj6feJdnY4LAFy1D84yeRKWpVOrLVMyHpnQP3kNzRYg3vHjqoCROD3h4m1gU1dBRKVQoYZo1EKL2FRTFTEw4zNYFzvd4cmMiyXO/hDs3CINY6VNXwhiJAsw7vPSGINucOGvrABIIeFB4gBtxhyFPbQQASuNIk6RAlXL8rEiFekAEkdWqzQwGEDYwWB0KiRoY1o4pQ4wOSAkKxHQrlDUJ5w5P7ROwDwT+cYQXX81/BDUAw7N6wWA7N84eVRGIQ+bwrEPSqETDCI4FcjFDJQqGqT6RGlducdzwxDApo4VMHMOUYYtFwzg/himwMftrHCcsMKCj6+7QXsbElJAAqTfl0sGgmdgZSVslLk0L21b1FolkYEIJU2RrgHhXWz/ACjz8mT9qvn2bVwW6pqRcseH5+ViKZi0gEvUG33LRUzlFyAOf4Rpr5xDPDPmzOwpVm5cn4PBPLNPsFFFknGuTbnT2821g/8AiCxDPR+P5aKfZqyS1ABTM1A/XX8pFxhMMFF8qiSP6iE+gsxvGHn0dla2R/xY5eYhRaI2ZKAAytyClt4VjsP/ADH+BeJGVCvOHtblDLt6xwCPTMiZPTnCSQQxiPPDlKb84QAPUqkPC9PGAJeOQo2o1+kEiclyHvr6N1iPJEerJn94dLDGGIULRICx5fn3gc0FDh+fnhHVLZ28YBxBIaJlzaK5iBthRPNWWpy9f3joOhv+8Bd6WTwMSYiZU8m+cFMApIZ3L/u0KVNcgfn5WI5RzB+oPQxFh5uUjx9YPYBilV9+tY6hfuYGVOq/P945KmMojnCrgQeFEfnWHomP+eUDSJSiHHKh1Gp9bRJKRuVcMWP54NGbnH2OiYVr+Uh6UmB5m7ZyCKFtY4cR+4+0KWSo2goKmU6E0hBb0hwIINQ37QFO2ilKVUZgS/hGa/IWvXI9DkrFhUxSB+n3gnI8Y3Z20WnFVa/nU8PKLuRtXMogEuTSlOZ6w/NOP0PQNxE42AZuV+UDbTnqTLSX1H5fSLJGFXNW6UghrmgB4u3tFPtFMtDqUsqVU5G3TUgqBBtTiHjB5VL+ytQXvSqxelHDvc20s35Wz2dIzZSVMFUP9IOnhy84zqsXmJpQcAKP+eDiLDZ85Q+FyQmqTT34+HzjKcXRRocfJkSnSFstIqE1NdGZvnGTx80ZwApRSk2Vxo4pzHLpSpWL2itJIVlcWYVHHlwreKhOJc0yk5vu45QYoNdjNRszKlipAJ+IAHQuahr15/OLnEbRAS/IFnFi3D7RlJeKLFndqu7AeHjw9ImRtbKGcgm9HfgfWM5Y23YWWau0LGx8lH2hRl5+LTmO+q5sfvCi/DH0Fssm5fvHcx4cI4pQFeXs0RYnF5aVqBW8eruY0TLUGJekVOL2mFhSQCK0I4Q6fOTkZRIcUIr0doqUofhSM93JFKIWiaMrEevLlzEEYOakAlyQABXTXS9vaK1a+Nzy+0EYZQUCC/At1DH84RnJFFirGlag1m8XrceHGD8LiCpnuaebxn8GoJJccuXrpFzgwmi2Z63rw1rClKnYqCpyCRzce32jkwO3QQWpYTvEhI52v94Lwq5alJBq9nAIPhUiLeZImiqkEENz+tYLACqsVUagPrGjMpOiUBjdID8+LQPK2iMykpTTRRyg5h0HK54CM3+TfKX/ACPUpJExObKXCtQBwe8EzNnJopU0A0ADB3bkfx4z6lrTMVQ5szkG7vqwHHhEuMSykkLzlnN6cA2kNzlfDCjQJ2Y6cyV0HEfIs0QT0jIC1RqOFTR/GBJGJIS4zKcEEcTezt5esTIwypoyIBJSzNzrXkPlGXmlfLHqvobhJ7EmjflOnnBXfULVqAzaW1MGYXstOSCD3Zf+5z0oIfL7NKSCZk1IvRI0Gjli4jJ5IX2PRkQRmA9gL3bpfwrFFisSoEpao0agewtGpwGCQgjMszCbJAHOzHW2sSYfZct85RlXzYkPpusNdawvKo99D0KTD5lpIDEqDMb6PQByXhx7PLVTTmMr83VaNNLMpFEodXEufOlPKOrUpdy3Kn1cxl/iGviiqRiNn7AR36kqZOUGgOYE6FJpT2byO2FsSaiY7JGUkEhyVWoxLa6xNMw4lzV4gnKlJYBTkqNKgDn5VB4APD4/EYiYQhDIJskcOJLgE/j625SknzxQqNFP2yhDpUrMajKjePMHT9oxO3ZucukFKDYEjMeaQGGW5jW4Hs+EpeY1TV1Ag8HIoelusZvtIqXMWVJ7oITfKRnURu/pc5eALeVYjFqpcDZnlLrerWs2rN8hzi12BL7yZvMxrfybnX3ikxRTm3QRehc3H5pF92fxplp3FJCmoCkUVSuZtQDQ6Pcx05b04JDttYaZUolZUihUWYc+BT5RlcSpwDlCdaMAatbVrRqu0c9a0ZZy5ZyhwGqXAIol2trxtGYxySlwCpkvc040SBQ019IjA+BsPwCu8JGYouTYgnlUCOKCjcP+lKt4O+leHhFbhcWoLKixcE+/1vB8qXMVlXLJUkmuigLUqxHzaLkqAUjCMkBSQ+rgv6QoCm4OZmLJUoOWLGvlChVf+oRazJzpfrFXiJxUWNGsH/Gi0OzJjVDDRyAPUxErYUwlw2XU1FNakV8Hjtk412QkU+InEsKUAGnjWIkxfjsvNVLCwzFOanCp62ilXLyLYsW4vGcZJ8IsiV6xJJcHdNQH8tGiOYtydK2t6Q+VMIL+/tFMCQKq5Apy94tpX9LAvUk/tFXJSVA1YiteVGi4weEUsZEg5n5vq7Bjw9YymwItoLOZNXHB/lpRoNwT5U5Q55mjj94MwnZLEzWzjLxcHrwr+0aTZvZAIASpdbljbhf5iMp5oRjVhqyq2TPJzJWWJoxYEG+ZsySWuz9IpMGtWYh+RJcUs0bf/ZkoLzZlv/182CWglHZeTmK1AqVzNODUA0jD/EQVjoocXLSUpSQnMsi1VcWygcOMVmD2JiFqJTKUEsQFTNwf5bwc8aC8egYfBypNd0UZywLcMxqdbvHZ20JaA7lvqeKm4xnHO1xFDoodldj+7G/MfUgAgeD1jQIlS5Y0HSjt6mBv4tcz4EFv6iCB5qHjQGI0SE0zHvFtVqh/zjGUpOTuTH/R0bWC1FEqWVEFiop3fM3+4pAO05pssh/6UnRrtpY2/Y/M9HypuQlg/UkRU7YwctKVLAGY1AUSNKqYklXUBhDi1fCAl2Yc6Qaa0FHe7+nmYM7lfAADhwij2MkLRKSkqCgXLng+VwLppZxV7Rop6Zaf+RQUdEn4Qf8AAX/7OecGThgDSpbjdDj+o0T4Ft7wDc4rcbttKTkkJ7yaaDK5A5A3PRPnE2OKZjhSpmXUJZAPV3JgrAYmVIDJlJl00JUo+Nz7QKlzVgA4bs/MmkLxayeEsE08o0MmQhAASmgsLDyEV6+0KNATpoPPhAM3tCr9Mt/+w+QMTLefY0jQTppYgNaPLtu4CXKmnOtS1HeOVwCVEuh7J++kaPFbXWp3Ck9GPow56xn9ozgzlSHFswmJPNmJEa4IuLBozOIW2hFXA4D8ES4KeoakJeoFfTwiZMt1CiVk6BTkvpT2ix2VsaYVENlUlWUuTuggKGgqxjulNJckUWc7FJWgEGW4Fz8TVYMaPasZTaclWZy5BD8ulNR4dI10/ZciUU5lmYrVDXVTKCqvMsAVEEAA65/auKSFlwlSgo0agGg1Dj+5zyTGOHv9UMq8GwqtJyt8TkNcOWBN6c40WAxCT+rMDYl0jgQ3j0pwihwmLUJjksFHe1DXsecWMkpKSkBIrRThIfo3hpF5lfZLL7ID+o/+gPTjCijl43KGc+X1TCjDSQF5sbGJKCJlTmdgSOjsXJ4QbPx0opPdofi5LkahndvpGdxU0IUwoxApbSCDiUpBVm3lCzcqx1LnkVlgpau5RLVmCCgB0lh8I4V84wkw73J4uNqbWVlTLsw01cWcxSgvGsF9jO3MPlpemukSDCniDvZQx1pB2y8Cp/0klKmSosP071qjeEEppIAjDS0JllWUml68L9DFpsrHqD90oAlju/ES9EjMAT/iCXeIv9JKJK1TVpSQk7ubNmNGACRupazm8XX8DIlL7xKiDcEs4r8QbyjknJNex0zYbOxK+6Qqccqmq/o72Mcn7USKJ3jej/KMzjZ0vE5e8C1AFxVSa8WSxAvdousEhRAYJSKMTqPGpjilFLllBMvHTFuEy7G5tx4iHmVNPxLSnoXPo3zhykgfHM9QPnA8/a8iXY5j/aCSfGwHjE3fxQDpeGQHDLXztUk6U84mlKd8qEX8malDfnAX+sqUaIHSpbqohvKENpTS9UvqEig5FRFfB4GpPsZZLkKUaqV0DN7QyZISAylhLjkCNHFbxTjFTFFpbzFPvZlFIAs5zJ0tu+UWokISDnUkl9W8Aw/DBrQEKcRISAjMpWQAOSX5HManqGtAuPMtaHKEpSHLqLegqbAs/CFtDGSpTES6k/EpIA8IotrTxMG+VLGgSAAOAoWbwNouKbdiJ8HOTcFjmUzvYqUobxZ2f7RzEYjKdSOh93AaKQYyqiZSlAKDbzZQAAQSU141h5CZiSZYJUBvSs4J0AI3XPSN3Dm2ILXiwVHKZRHNWY+WYZR5xGWBohPC9eYbMfIwsDhXG9L7tR4JWeFwstxtBEnZKzQEM7slCR6Qm4oaQNMxY5W5nrYesIoBox8H935xosL2eI+MtyH4/vFmMIhA3UV4kfL7Rk8qXRVGZwWCUqyVnqzeph+08BKQl1hKlaJIF70BIBPSLmfNLh3PJ6eTN5Rke1mLJB/p/uVultMoYv1eFjcpySBkOA23LStJCJctrlKR5v6ftA83aJ7ybMSpTTCHUWqAGGYDRwQDwpGU76vDjQRPMxgUkBjTkB7CPQ8CTsztmi/j5S3TZ05XDuzPQi2gPHnFHPw6JawCM6WsC1fDhAPfQQgKWpzUAanQc38fCLUdQJFqSf0JSzUBVbUXNeZ58oNljKxIIGoIoBo4UD9aQ/CpTkIDBR3czgl6MyWJPlpSBsKSlyUGoy1d9C76H0vziJK0JlqpUsUfQXQDoNTeFFYVnRjo5ym1NYURogLTEoBOdSA4Ll6huP58oEx+HyhMyWCyqFIrxY9IOwuIUqqiEpLj6EGJJeLTLSpJJJFDRh4E011p1iraEZzFqlhTspSmrvbrt0f5RGqcVMyGYUYaOACQ3QRZbTljOJhZsoygAaUSKXoLxVTMQSokAChDcjG0Xt0UWAMvuVTCod6VfAwqHSdLeHSkDbNxSkLCkJzKAVqahuHQRe7F7M97IC1pIJKiFOwZiA4Is4OtXEXmE2CiUUgZS4BcgCoGUqclwnMCa0fhSMZZoRtdgUcrvZgImHKlLJKUjgWZWpr+XiwwuEUopK8jCzOGFrdNSx9ovVoS5UQKgArN7AAVqbfmtBilVZE0IDswBZRZzvW1FxR7DXBZN+uB7FqufIkAKVlOoze4ADxT4/tUtZZGbrY+FH8IHxEiYpJBqm5LJpzBTeDcLsyXJAWpxR3zByKPQpYAOOdYajCPL5YmyHZMpcwqWsuRxfKOLqetDaoqIuxKAKUlbIAsKeIUqw4cfCK+biBMUEIWW+JgTa9wCQTSrjpEsyeUAVYVbdBbqVlz1MTK2AfitoJSWCyp/wBIUH6uBTzEOE4qyuyAQ5BuU1vqBo5YcHisTinZQAWzvmCQA1lVdzQ0qbQNi9oTFIC5ZyjMylkvmP6cpVdmsBwiVAdl3OxySMiDkGhSGHgVXNLjjeKram1SUkLCwsNvJGZx/cHCQeaS8VE3HpAcAFWqiKm/458hFZNWpZ1J842hh9isPGMU5ZU4Vsnd6UzH1gpIUznETJZFd/8A/KyryEVuDwZUoJDFXBO8epy0A6kRq9mdlkDfnEqP9IBPO5p5OOcPJKMfsaKzBYmbnypnqWVMQQJhzgOMu+ioFNCIvsNsWcby5aaVU/dvXUILn/yH5RdJyykkpl5HuyXUerB7RRbT25LDsSr/ALOza0evIkRgpSyP9UXSRcYbZ8qX+krNgAWS97XMGCaUM6koBLADibBgKxhsR2nUS0twxNfAirVFDoqKjEzpk8uXWed/qfGKX4cn85ULb0eiY3b8iW4M0FQ0f6RnZ/bPe3UOhuYP4IpMNsLETBuSS3GgDeNYJHY7FHRA6q/PaLjh/Hh8pWL9n0N2j2l7xwENzJc/Qdaxnsdis5dgPU/+jXyYcousR2Rnp+JSfDMW8hAqtiS0E51rU1ghCg/ioWjeMsMfgDUvsz2RzEsqQVEJQHJ6D3i7Oxpi6IlTEo1dLnxdvX7QVL2HKSCozraMzFrOHqeUU8sfoVMFwnZ9SE51ZSWdgUq9Hv8AeIJywssoZQBViHPDk1NPWCNqJmZQFzU5R8IzDxDC/jxiDAYcTU5Co5hUCj1b4ddPWJXtgwjCzgpBo/EA1U1swADku3EQFNnZCRmYGzOG8h6Q2YSl8wINnLuW0a8VmJnv+e0EY2ySWZNUCQ48h8xCgN+kKNNRmowc5XdlkglmD2HEmvI21gJcshRZlGxU26+pD36mNb/tdZSCj+GHHNMmnjoBHUdlFn4p8hbWDrSkcnCaRmpLsVGKWomgdRNHufCLLA9mpiw6ymWP7jWvIfONkNgBPwTMOirOO8JpU1cUtD5Wy1hVcTJyhVQlIBU2rqrrw0MKWSVcKitQfZMpMhkCZmdgVG1WHgBQ0e0Mn4oVAYqYI5ED4tKDxs4MUu2Ji+8ypJWQDmyg2qCDTT6RPh0MySMpBJKno3DrpWOWUL5FRbSppysUu4bfFAKt5g8I5M2UtTBagJYLZQmuYM+6xFCWBduUF7PSEu6SFPQ1eoookW4tr6w/DzFEb4IUP1/E3BswfR+FDwjO6YjuHwCEkJSWLh1EFjr8VAQW04wTLwSKoAumhKhlbUgF6kJSH6wzDyEpQp1OpTFCwmWwNQUlhYhQL3DDjHFzlJoFixAWkF2YgUNna4N+UQ3JPgYDh+zhQF51kTarCWBBArUrpm14e8SbZlkzHlJWpK6lOUKQBQHdsBm19IKlzycwALFzmOV0liQXbezfD+7RydPWlGUEBQAASUgPQEj4hTgA1+ka7SfY0UGTIlQMtKWue7QwbmtdqfqisVtUk1xJyjTfGtgAGECbS2VPzla5ay5ezlutfOBDsydX+WoUdmLtxtbnHZHGu2wNDJkSJy2OIljR8rA+becSztmSJScy0k1qrPu6sAlIcvQxnUbHnPVOV7ZmHS8cxGzpiGzpOU6j4X6ijiBwb42AuTt5Cf5aAruwFGiikPoAlNDwrQRWr29MEzvJYCFCxLqV4qPxNpRuRgOfikJcSwf8lfJhSAe8jWOJILLydtLE4lJK5hUAR8Rp1aw8BA2HlzJgBSHIqQzgJ/qJf6X8wJc4h2g/Zm0ciipVsrG1XozNWnGCSaVREGbKXKWpQmBQygndrQaltI2eG/hZSM47oAXUoufLjGERjUB2AAL0KTR66E68AIjVODE7pJLuCrgR+q94wng3+yk6PVcPihMDpmJI5EN6RMEO9Unx+8eRpmpGtbHwi1w+2FSgO7YMK61bnGM/xHXDNN2ejIl8APBoZPnZGdCi5/SLczGZwnbCWBlmpUGJDoYjgDUgxFiNvYNZY96X1csPNTeQjneDJdNMNzU99KP6000zDyvAePwsvKSkJJJzaX4uxjK47FYHMMhmr5pIbkHJvBicJgiaYlSTqxVXm5DQ/C40+f8AYWxmNqSnWdeASCW+sNwmDypK1AjhQ9SQdNKtGzk4GQ38vFzFVCWSuzlvaINofw6AEFh/fmzrI4gn4XZvHkW3WZ9JMjUxG058w/GpxYJzO3XnxtFRMVo3pFzOnJzBSgcochJB6gu/MG/3rFlNaFr1LU0tzfSOuHQgUkxyFk5wo1Cj2+fs3Kn+WwVzJsPOIJGBmC6nNTu1Z/IxeTpOYXMBYmSsUCj/AOU/aPJnFwdSKpFdOmFO6VEEHTn1teBduYpKZCk6kMXNy7vwFhB3+nZvjXcuWQc3mVkemkUu2tgzAQTvoNQpJBPRSTvBuLa3iotp/ImmZUT1FfxZSNA+lMsXJnpmTDMQ6Qq4LE8S2nxMWo19HitxWyu6UMygEFyCQW8gYBl4pywUWTa19Wqx0r4aR0cSVoRqtn7UUXIY6Ely5apqb/QVZ40WCkBSHWQGuymNQXD5aaWd66GM9sfDqmHvZpslyQlNAA4XQVL1cVfg0aITu7DZQAwCKuDR6A6gE6musc05avgRBtOet3QrIHDl9asQAzUHAQs3eILsVVzGoBcOFFQIAqdKWu8VSseBmTStS71HBiG+WugIITiRmOQKbiMxzEksyTo5JaHu+2hoPkLSVtUpCXZ6E/pSDTUfbiXs51zN3IkOSEqJHFwC2rWipwuIQE96pAIBCi9SRbKRRx6+LNfS0hTgEBQIZlNZ3cWI4ewhwcW+Rk82fPypTLlJSmmYqBd7liUgXD1s4Dals7EKygJJSWaoQpywBqQGsRT+ox0SJhkhJSTvkFQS4owHFehsGOjairLbhIYB1JKjmY6spiE3oBQgijGPRjGNUVyh20V5klpaAWqWNFM1ClTsGDByzng0Uu1tlqmykAZCAc9im9CGSXChXkaGljaicVZRnIQlIABOgYCp6QXIxxl5dwKqkKuFZSXUUkFnazjhFaV0LazFYXsohSsoXKKyopyrUZZ/tIC2zPwD+zzI7JycqVqxCAFPZyN05fiIYeNdGeNhicYhbNLWwJbMpQJGjlC2MJZQrdKEpvvDeavxb5ObpBTFaM7i+wckPlmrLJcEIBBNN0VYmosb61EV87sYg5AibVSlILy1FlJJSoKyE5ajW4bw3eJ7nODkCgAxsCRQ3SBQ8gKh4jOF73PuoIoopSpfwkskFJWSTmseMKmVaMBN7DzEvvpJ/SXYEAOTrSzHjS8VU/YE5w8pTn14mmjuPCPT5C+5UpSXQohzlIApmDkZX10U3KkDrxGbMBNKVLdW6Ug1uQcuYu7XZhByHB5UdmzFAZZay/ByfIecR9ypiSCALvSppHrEuXMSVKC+IZSaAEuWSGSK/wBQPjWB8YlyhUyWhYSXWkIJWvdYZSlQymzlJA6QW0HB5ZNkqFdGuK/flA6zdvzjHpytm4ZSN6RPQpSSDmKCkE1zbgUAQairlqgxT4js9Jly8633wyRLzkukkEqFqsWDNQF6kQboNTDpXoC1q183gmTPKbKTw4+4jTI7JyZiUGTOUTMOUImSihQU4ASVFkFyQxCvtRbQ2FMlA5qgO5SCQGLHeZg2ttOMUpIVDDtOYXBW4PEg8aBywiLBKIzZSkHUOAWHByxF+dInn9m5rBaMi5RSFBaFgizmimU+rFL1EVsyQUOFJLvr4v8AfpC4YdDcbisx5u78ecBuOEKZHUCkKqFQmJ4woRlQoBn0OYQS94RTw+76w0q5xlOKkqZSBp8svpSHCo3mI6xLMQObcWFD7xBNw9H5U5+sebkxuDDlcor9qdnpWIYKSWuClRBB6VBFIzkz/wCO2/45q3eoUkWpUFJ66VjXppBMmb/d5D5vF481cBwzLytgzJUtKbhNd1iSri1x70EdxxK5YTlOdDkguFAMpwRS9fakavFqZDk9CSQwJcsdKwMMQnKUlOZKnqRa285FBUeZeLlBP9kw8Z5/PnE88oIqKu1AOf3jmEnE5WCiBVyDXgaOWDN+8GbVTJQtgrIGpcF2YFQY9fLi5rtnzVEkJLoKqqBAarNqwchutHgS2Vk0aXZkglACykk1JLs9gwsaPXnFpLkqQEqDgbwyv8J0AFgGip2dtJK0ZipilTgFsxCQ9AzUdO6H1jS4WdnTmKd1qpIINeBSzFq6iOSdp88Eiw89YSFscpLORQm1SedIU8zErGVDuC7BBSEihBDuQ5GhFOLQ9anUFJOUZSnKiiSCGII1BuQSaxChAsQknjlSDTpTThFLKorhsq6C5y0EgIJQz5itCVBQZsrJSSkBixZRdruYq5OOTLUlK5eYbzrIOWrBL5gk0bRQ8QYP785Ql90F2YXr9TDJjEMWPUP7xrH82S7Q9vYFO7xE5RCSkJchiTbKUKcBmZ6hT1Bq0ckT2ZCJZWkl6KmKZTB0gEJGYqer6w/EzmYKkoKAwBGUZakk0AIYknx1qIiTKdBWhQUZagc0tCVEkMrKpkmWSalsw6B69+PNurK1DO+dzlSBb4Q0KUr4ksHUnKS9Skn4SXqH0ikwW2ETJpSZUyWogb7nKzuHQkMkMXdzyeLJeISolJOZqONbvVnblHQpJkONBjqLB1OHA3gwe4qaUGsRIwRQ9rcR7eEdxKysJAMxBAZwU+FCnwvwjnfzASVTBMBZ/wCVKTb/AAQD1b2goRMpJTUuCTRxx1/YRIicVBu9QjgAFAliT+lHUwMMUUuAEV5P41BhisaUlwwVd0pTfjYEGnoIdASSJkyWHExKQkkJJCbPYEJt5RVzEoQ6kqDlzQvxe9NTCn7OCipScROSouQl0lAOhqCKBvaKyaUJSScQjNmykKAelNAwtx1FIqMUJtgWK2guYqgEvKp2BBNGaun2reK7FY9QSQpgVZmsKkMXep4GsWatnlTEKSU8hfQsQflxgefhmr+3tFrHD6Jc5FIqdianOEhV8pLqe7mjxBOn5RbMS7kiW3m/u/i8W8ySdfnAUyQau3SG8aBTZXYPaa5L5Ep3gUnOlC6EZSN8Ec+R6l2qxgWkvLlOOTO/Qh2b7RLPwvhAM2R18XjNwopSsGC24eUdjpljjCiaHZ9ATjvRz9JhQoyKEn5RA9T4e8chRx5+i/oixga3AfOGg7w6/IwoUcDMZBGHUadfrDdrDI+Tdd3y09oUKN/xjbGVPa/fwMtS95XdpOZVTVQcua1jzlQvyT/9TChR0r5S/v8A6RE/ka3CSwJIYAWNB/Yk/IeQjXbOH8voSR1ch4UKOHL2JdjsVdtBYQ0CvgI7CjmXRA5IhYeqFE3e/wD2MKFCQIfp4QOtZQmfkJTmlurLRyLEtcjSFCjowP8Adf8AvouPZS5j3ig5Z39TBc07r68YUKPdx/FDkMkzCSXJ846Jhe58+kchRvAzkDzpKVEFSQSLEgFvOBMZNUJdCRvNQmzWjsKNEuSER4iae6ub8YqZeFQqpQklzUpB4n3hQoJCRKtIASBQcBQXMLDl0q6fSFChrsAKcs1qfOGpUctzaFCjURRYCYTNIJJGU0J5iCVikKFGK6Ll2DwoUKE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xQSEhUUExQWFhQWFxwYGBgYGBgcGhwaHR8YGBgXHBoYHCggHBwlHhocITEhJSkrLi4uGh8zODMsNygtLisBCgoKDg0OGhAQGywkHyQsLCwsLCwsLCwsLCwsLCwsLCwsLCwsLCwsLCwsLCwsLCwsLCwsLCwsLCwsLCwsLCwsLP/AABEIAMIBAwMBIgACEQEDEQH/xAAcAAABBQEBAQAAAAAAAAAAAAAEAAIDBQYBBwj/xAA8EAABAgQDBQYFAgUFAAMAAAABAhEAAyExBBJBBSJRYXEGE4GRobEywdHh8ELxFCNSYnIVFjOCkgfC4v/EABkBAAMBAQEAAAAAAAAAAAAAAAABAgMEBf/EACoRAAICAgICAgICAAcAAAAAAAABAhEDEiExE1EyQQQiYXEUFUKRocHw/9oADAMBAAIRAxEAPwD0ICHAQgIcI9ezyTkOAhAQ8CJbEcAhwEdAhwES2BwCHgQgIcIlsdCAjsKOxI6EBCnKa0Iloqtpbdky3GbMoPRNfB7CEXEsQYelUZT/AHXdpfR1faBMV2hm3C0jkkP6mJaNKN7KmHjBUubHl0zbU5QIM1VTpT2gdWKWbrU97mJcDRTaPYkTAYarEIBYqS40cR4/36ndyX5l44uYbvE+H+S/K/R66McjRSfMc/ofKOIx6DZaT0UI8jEyEFmDwoXlZ7AmcP6h5iJQY8aM40qT8omw+PWkulakniCRA8P8gs38HsEKPJEbRmAuJiwf8jpYXg/D9pcQi0wn/KvvE+F+yvMvR6ZCjDI7bTNUItz87wYjtqGrK8lfaJ8UivLE1sIxlv8Aest/+NXOogn/AHVIJAdQfiLdYPHL0HkiW05UCLVEA2rKX8MxJfm3vDzWKqiHL0IqjmaHd2YQkmAmmNzxyJ/4UwoLDWRUgQ4CIZuMloDqWkBwKkXNBEStrSAHM1DO1xcM49RHfZwhoEOAilX2nw4QVBRNgwFXIJF+jP0gRfbWTldKVE8Cw9YhserNOBDwI89xvbGcpsgCG4VfziuxG3p6ySZiqsKFg3QdYm0WsbPT5uJQn4lJHUjS/vFfP7SYdIP8xyAaCttPH6x5mvFFRqSSSSXOpufGOZ3+sKylA2uO7aCndI6lXTgOftFRP7Uz1H48o4JAH3igHnCpCspRRYzNpTJh35ij1J8YYDAWaH94YLKVBStKw1Cxq/5rA4XD0rhAEZniRJgbNCCvWAApJhHlEKZkdzwDJQqOJmGEqzxGpJ0iuBBCpxNzHHiDPTxh+fzgoCQKMLvYhzGGvBQBPeQ4TYEKoWakKhByZ8SoWDciK3PzhyZsIYastzETYbaUyWXStQbR6eUACZHCYr+xGkldrZyQxCFHiRX0PXzg6R21IbNKB4seY46s/pGLzRxSmhaRY9n7Nme3UyrS0M9Km2kKMZnhQvHH0G8vZRqmH89I4ZjQvpA9eEMbQSJkPRWBZYJvaJc126e0DAmeEg1hoanOGqhWOiULHjDlK1gcKhwU0AiULhzxCkxIDSAQ8GOk+8MhAPb84wAPrCQbViIKiRMMCZJhzxCk08Y6DEgSi/rDgYiBjrwWBNmiQLgd46DABMoXjmZvKGBcdzxSkB1S6Q0LeOP6wxSqiHYDyqkMUYbmjmaAQ8rhCZFPtzaPdgAEBaj6feJdnY4LAFy1D84yeRKWpVOrLVMyHpnQP3kNzRYg3vHjqoCROD3h4m1gU1dBRKVQoYZo1EKL2FRTFTEw4zNYFzvd4cmMiyXO/hDs3CINY6VNXwhiJAsw7vPSGINucOGvrABIIeFB4gBtxhyFPbQQASuNIk6RAlXL8rEiFekAEkdWqzQwGEDYwWB0KiRoY1o4pQ4wOSAkKxHQrlDUJ5w5P7ROwDwT+cYQXX81/BDUAw7N6wWA7N84eVRGIQ+bwrEPSqETDCI4FcjFDJQqGqT6RGlducdzwxDApo4VMHMOUYYtFwzg/himwMftrHCcsMKCj6+7QXsbElJAAqTfl0sGgmdgZSVslLk0L21b1FolkYEIJU2RrgHhXWz/ACjz8mT9qvn2bVwW6pqRcseH5+ViKZi0gEvUG33LRUzlFyAOf4Rpr5xDPDPmzOwpVm5cn4PBPLNPsFFFknGuTbnT2821g/8AiCxDPR+P5aKfZqyS1ABTM1A/XX8pFxhMMFF8qiSP6iE+gsxvGHn0dla2R/xY5eYhRaI2ZKAAytyClt4VjsP/ADH+BeJGVCvOHtblDLt6xwCPTMiZPTnCSQQxiPPDlKb84QAPUqkPC9PGAJeOQo2o1+kEiclyHvr6N1iPJEerJn94dLDGGIULRICx5fn3gc0FDh+fnhHVLZ28YBxBIaJlzaK5iBthRPNWWpy9f3joOhv+8Bd6WTwMSYiZU8m+cFMApIZ3L/u0KVNcgfn5WI5RzB+oPQxFh5uUjx9YPYBilV9+tY6hfuYGVOq/P945KmMojnCrgQeFEfnWHomP+eUDSJSiHHKh1Gp9bRJKRuVcMWP54NGbnH2OiYVr+Uh6UmB5m7ZyCKFtY4cR+4+0KWSo2goKmU6E0hBb0hwIINQ37QFO2ilKVUZgS/hGa/IWvXI9DkrFhUxSB+n3gnI8Y3Z20WnFVa/nU8PKLuRtXMogEuTSlOZ6w/NOP0PQNxE42AZuV+UDbTnqTLSX1H5fSLJGFXNW6UghrmgB4u3tFPtFMtDqUsqVU5G3TUgqBBtTiHjB5VL+ytQXvSqxelHDvc20s35Wz2dIzZSVMFUP9IOnhy84zqsXmJpQcAKP+eDiLDZ85Q+FyQmqTT34+HzjKcXRRocfJkSnSFstIqE1NdGZvnGTx80ZwApRSk2Vxo4pzHLpSpWL2itJIVlcWYVHHlwreKhOJc0yk5vu45QYoNdjNRszKlipAJ+IAHQuahr15/OLnEbRAS/IFnFi3D7RlJeKLFndqu7AeHjw9ImRtbKGcgm9HfgfWM5Y23YWWau0LGx8lH2hRl5+LTmO+q5sfvCi/DH0Fssm5fvHcx4cI4pQFeXs0RYnF5aVqBW8eruY0TLUGJekVOL2mFhSQCK0I4Q6fOTkZRIcUIr0doqUofhSM93JFKIWiaMrEevLlzEEYOakAlyQABXTXS9vaK1a+Nzy+0EYZQUCC/At1DH84RnJFFirGlag1m8XrceHGD8LiCpnuaebxn8GoJJccuXrpFzgwmi2Z63rw1rClKnYqCpyCRzce32jkwO3QQWpYTvEhI52v94Lwq5alJBq9nAIPhUiLeZImiqkEENz+tYLACqsVUagPrGjMpOiUBjdID8+LQPK2iMykpTTRRyg5h0HK54CM3+TfKX/ACPUpJExObKXCtQBwe8EzNnJopU0A0ADB3bkfx4z6lrTMVQ5szkG7vqwHHhEuMSykkLzlnN6cA2kNzlfDCjQJ2Y6cyV0HEfIs0QT0jIC1RqOFTR/GBJGJIS4zKcEEcTezt5esTIwypoyIBJSzNzrXkPlGXmlfLHqvobhJ7EmjflOnnBXfULVqAzaW1MGYXstOSCD3Zf+5z0oIfL7NKSCZk1IvRI0Gjli4jJ5IX2PRkQRmA9gL3bpfwrFFisSoEpao0agewtGpwGCQgjMszCbJAHOzHW2sSYfZct85RlXzYkPpusNdawvKo99D0KTD5lpIDEqDMb6PQByXhx7PLVTTmMr83VaNNLMpFEodXEufOlPKOrUpdy3Kn1cxl/iGviiqRiNn7AR36kqZOUGgOYE6FJpT2byO2FsSaiY7JGUkEhyVWoxLa6xNMw4lzV4gnKlJYBTkqNKgDn5VB4APD4/EYiYQhDIJskcOJLgE/j625SknzxQqNFP2yhDpUrMajKjePMHT9oxO3ZucukFKDYEjMeaQGGW5jW4Hs+EpeY1TV1Ag8HIoelusZvtIqXMWVJ7oITfKRnURu/pc5eALeVYjFqpcDZnlLrerWs2rN8hzi12BL7yZvMxrfybnX3ikxRTm3QRehc3H5pF92fxplp3FJCmoCkUVSuZtQDQ6Pcx05b04JDttYaZUolZUihUWYc+BT5RlcSpwDlCdaMAatbVrRqu0c9a0ZZy5ZyhwGqXAIol2trxtGYxySlwCpkvc040SBQ019IjA+BsPwCu8JGYouTYgnlUCOKCjcP+lKt4O+leHhFbhcWoLKixcE+/1vB8qXMVlXLJUkmuigLUqxHzaLkqAUjCMkBSQ+rgv6QoCm4OZmLJUoOWLGvlChVf+oRazJzpfrFXiJxUWNGsH/Gi0OzJjVDDRyAPUxErYUwlw2XU1FNakV8Hjtk412QkU+InEsKUAGnjWIkxfjsvNVLCwzFOanCp62ilXLyLYsW4vGcZJ8IsiV6xJJcHdNQH8tGiOYtydK2t6Q+VMIL+/tFMCQKq5Apy94tpX9LAvUk/tFXJSVA1YiteVGi4weEUsZEg5n5vq7Bjw9YymwItoLOZNXHB/lpRoNwT5U5Q55mjj94MwnZLEzWzjLxcHrwr+0aTZvZAIASpdbljbhf5iMp5oRjVhqyq2TPJzJWWJoxYEG+ZsySWuz9IpMGtWYh+RJcUs0bf/ZkoLzZlv/182CWglHZeTmK1AqVzNODUA0jD/EQVjoocXLSUpSQnMsi1VcWygcOMVmD2JiFqJTKUEsQFTNwf5bwc8aC8egYfBypNd0UZywLcMxqdbvHZ20JaA7lvqeKm4xnHO1xFDoodldj+7G/MfUgAgeD1jQIlS5Y0HSjt6mBv4tcz4EFv6iCB5qHjQGI0SE0zHvFtVqh/zjGUpOTuTH/R0bWC1FEqWVEFiop3fM3+4pAO05pssh/6UnRrtpY2/Y/M9HypuQlg/UkRU7YwctKVLAGY1AUSNKqYklXUBhDi1fCAl2Yc6Qaa0FHe7+nmYM7lfAADhwij2MkLRKSkqCgXLng+VwLppZxV7Rop6Zaf+RQUdEn4Qf8AAX/7OecGThgDSpbjdDj+o0T4Ft7wDc4rcbttKTkkJ7yaaDK5A5A3PRPnE2OKZjhSpmXUJZAPV3JgrAYmVIDJlJl00JUo+Nz7QKlzVgA4bs/MmkLxayeEsE08o0MmQhAASmgsLDyEV6+0KNATpoPPhAM3tCr9Mt/+w+QMTLefY0jQTppYgNaPLtu4CXKmnOtS1HeOVwCVEuh7J++kaPFbXWp3Ck9GPow56xn9ozgzlSHFswmJPNmJEa4IuLBozOIW2hFXA4D8ES4KeoakJeoFfTwiZMt1CiVk6BTkvpT2ix2VsaYVENlUlWUuTuggKGgqxjulNJckUWc7FJWgEGW4Fz8TVYMaPasZTaclWZy5BD8ulNR4dI10/ZciUU5lmYrVDXVTKCqvMsAVEEAA65/auKSFlwlSgo0agGg1Dj+5zyTGOHv9UMq8GwqtJyt8TkNcOWBN6c40WAxCT+rMDYl0jgQ3j0pwihwmLUJjksFHe1DXsecWMkpKSkBIrRThIfo3hpF5lfZLL7ID+o/+gPTjCijl43KGc+X1TCjDSQF5sbGJKCJlTmdgSOjsXJ4QbPx0opPdofi5LkahndvpGdxU0IUwoxApbSCDiUpBVm3lCzcqx1LnkVlgpau5RLVmCCgB0lh8I4V84wkw73J4uNqbWVlTLsw01cWcxSgvGsF9jO3MPlpemukSDCniDvZQx1pB2y8Cp/0klKmSosP071qjeEEppIAjDS0JllWUml68L9DFpsrHqD90oAlju/ES9EjMAT/iCXeIv9JKJK1TVpSQk7ubNmNGACRupazm8XX8DIlL7xKiDcEs4r8QbyjknJNex0zYbOxK+6Qqccqmq/o72Mcn7USKJ3jej/KMzjZ0vE5e8C1AFxVSa8WSxAvdousEhRAYJSKMTqPGpjilFLllBMvHTFuEy7G5tx4iHmVNPxLSnoXPo3zhykgfHM9QPnA8/a8iXY5j/aCSfGwHjE3fxQDpeGQHDLXztUk6U84mlKd8qEX8malDfnAX+sqUaIHSpbqohvKENpTS9UvqEig5FRFfB4GpPsZZLkKUaqV0DN7QyZISAylhLjkCNHFbxTjFTFFpbzFPvZlFIAs5zJ0tu+UWokISDnUkl9W8Aw/DBrQEKcRISAjMpWQAOSX5HManqGtAuPMtaHKEpSHLqLegqbAs/CFtDGSpTES6k/EpIA8IotrTxMG+VLGgSAAOAoWbwNouKbdiJ8HOTcFjmUzvYqUobxZ2f7RzEYjKdSOh93AaKQYyqiZSlAKDbzZQAAQSU141h5CZiSZYJUBvSs4J0AI3XPSN3Dm2ILXiwVHKZRHNWY+WYZR5xGWBohPC9eYbMfIwsDhXG9L7tR4JWeFwstxtBEnZKzQEM7slCR6Qm4oaQNMxY5W5nrYesIoBox8H935xosL2eI+MtyH4/vFmMIhA3UV4kfL7Rk8qXRVGZwWCUqyVnqzeph+08BKQl1hKlaJIF70BIBPSLmfNLh3PJ6eTN5Rke1mLJB/p/uVultMoYv1eFjcpySBkOA23LStJCJctrlKR5v6ftA83aJ7ybMSpTTCHUWqAGGYDRwQDwpGU76vDjQRPMxgUkBjTkB7CPQ8CTsztmi/j5S3TZ05XDuzPQi2gPHnFHPw6JawCM6WsC1fDhAPfQQgKWpzUAanQc38fCLUdQJFqSf0JSzUBVbUXNeZ58oNljKxIIGoIoBo4UD9aQ/CpTkIDBR3czgl6MyWJPlpSBsKSlyUGoy1d9C76H0vziJK0JlqpUsUfQXQDoNTeFFYVnRjo5ym1NYURogLTEoBOdSA4Ll6huP58oEx+HyhMyWCyqFIrxY9IOwuIUqqiEpLj6EGJJeLTLSpJJJFDRh4E011p1iraEZzFqlhTspSmrvbrt0f5RGqcVMyGYUYaOACQ3QRZbTljOJhZsoygAaUSKXoLxVTMQSokAChDcjG0Xt0UWAMvuVTCod6VfAwqHSdLeHSkDbNxSkLCkJzKAVqahuHQRe7F7M97IC1pIJKiFOwZiA4Is4OtXEXmE2CiUUgZS4BcgCoGUqclwnMCa0fhSMZZoRtdgUcrvZgImHKlLJKUjgWZWpr+XiwwuEUopK8jCzOGFrdNSx9ovVoS5UQKgArN7AAVqbfmtBilVZE0IDswBZRZzvW1FxR7DXBZN+uB7FqufIkAKVlOoze4ADxT4/tUtZZGbrY+FH8IHxEiYpJBqm5LJpzBTeDcLsyXJAWpxR3zByKPQpYAOOdYajCPL5YmyHZMpcwqWsuRxfKOLqetDaoqIuxKAKUlbIAsKeIUqw4cfCK+biBMUEIWW+JgTa9wCQTSrjpEsyeUAVYVbdBbqVlz1MTK2AfitoJSWCyp/wBIUH6uBTzEOE4qyuyAQ5BuU1vqBo5YcHisTinZQAWzvmCQA1lVdzQ0qbQNi9oTFIC5ZyjMylkvmP6cpVdmsBwiVAdl3OxySMiDkGhSGHgVXNLjjeKram1SUkLCwsNvJGZx/cHCQeaS8VE3HpAcAFWqiKm/458hFZNWpZ1J842hh9isPGMU5ZU4Vsnd6UzH1gpIUznETJZFd/8A/KyryEVuDwZUoJDFXBO8epy0A6kRq9mdlkDfnEqP9IBPO5p5OOcPJKMfsaKzBYmbnypnqWVMQQJhzgOMu+ioFNCIvsNsWcby5aaVU/dvXUILn/yH5RdJyykkpl5HuyXUerB7RRbT25LDsSr/ALOza0evIkRgpSyP9UXSRcYbZ8qX+krNgAWS97XMGCaUM6koBLADibBgKxhsR2nUS0twxNfAirVFDoqKjEzpk8uXWed/qfGKX4cn85ULb0eiY3b8iW4M0FQ0f6RnZ/bPe3UOhuYP4IpMNsLETBuSS3GgDeNYJHY7FHRA6q/PaLjh/Hh8pWL9n0N2j2l7xwENzJc/Qdaxnsdis5dgPU/+jXyYcousR2Rnp+JSfDMW8hAqtiS0E51rU1ghCg/ioWjeMsMfgDUvsz2RzEsqQVEJQHJ6D3i7Oxpi6IlTEo1dLnxdvX7QVL2HKSCozraMzFrOHqeUU8sfoVMFwnZ9SE51ZSWdgUq9Hv8AeIJywssoZQBViHPDk1NPWCNqJmZQFzU5R8IzDxDC/jxiDAYcTU5Co5hUCj1b4ddPWJXtgwjCzgpBo/EA1U1swADku3EQFNnZCRmYGzOG8h6Q2YSl8wINnLuW0a8VmJnv+e0EY2ySWZNUCQ48h8xCgN+kKNNRmowc5XdlkglmD2HEmvI21gJcshRZlGxU26+pD36mNb/tdZSCj+GHHNMmnjoBHUdlFn4p8hbWDrSkcnCaRmpLsVGKWomgdRNHufCLLA9mpiw6ymWP7jWvIfONkNgBPwTMOirOO8JpU1cUtD5Wy1hVcTJyhVQlIBU2rqrrw0MKWSVcKitQfZMpMhkCZmdgVG1WHgBQ0e0Mn4oVAYqYI5ED4tKDxs4MUu2Ji+8ypJWQDmyg2qCDTT6RPh0MySMpBJKno3DrpWOWUL5FRbSppysUu4bfFAKt5g8I5M2UtTBagJYLZQmuYM+6xFCWBduUF7PSEu6SFPQ1eoookW4tr6w/DzFEb4IUP1/E3BswfR+FDwjO6YjuHwCEkJSWLh1EFjr8VAQW04wTLwSKoAumhKhlbUgF6kJSH6wzDyEpQp1OpTFCwmWwNQUlhYhQL3DDjHFzlJoFixAWkF2YgUNna4N+UQ3JPgYDh+zhQF51kTarCWBBArUrpm14e8SbZlkzHlJWpK6lOUKQBQHdsBm19IKlzycwALFzmOV0liQXbezfD+7RydPWlGUEBQAASUgPQEj4hTgA1+ka7SfY0UGTIlQMtKWue7QwbmtdqfqisVtUk1xJyjTfGtgAGECbS2VPzla5ay5ezlutfOBDsydX+WoUdmLtxtbnHZHGu2wNDJkSJy2OIljR8rA+becSztmSJScy0k1qrPu6sAlIcvQxnUbHnPVOV7ZmHS8cxGzpiGzpOU6j4X6ijiBwb42AuTt5Cf5aAruwFGiikPoAlNDwrQRWr29MEzvJYCFCxLqV4qPxNpRuRgOfikJcSwf8lfJhSAe8jWOJILLydtLE4lJK5hUAR8Rp1aw8BA2HlzJgBSHIqQzgJ/qJf6X8wJc4h2g/Zm0ciipVsrG1XozNWnGCSaVREGbKXKWpQmBQygndrQaltI2eG/hZSM47oAXUoufLjGERjUB2AAL0KTR66E68AIjVODE7pJLuCrgR+q94wng3+yk6PVcPihMDpmJI5EN6RMEO9Unx+8eRpmpGtbHwi1w+2FSgO7YMK61bnGM/xHXDNN2ejIl8APBoZPnZGdCi5/SLczGZwnbCWBlmpUGJDoYjgDUgxFiNvYNZY96X1csPNTeQjneDJdNMNzU99KP6000zDyvAePwsvKSkJJJzaX4uxjK47FYHMMhmr5pIbkHJvBicJgiaYlSTqxVXm5DQ/C40+f8AYWxmNqSnWdeASCW+sNwmDypK1AjhQ9SQdNKtGzk4GQ38vFzFVCWSuzlvaINofw6AEFh/fmzrI4gn4XZvHkW3WZ9JMjUxG058w/GpxYJzO3XnxtFRMVo3pFzOnJzBSgcochJB6gu/MG/3rFlNaFr1LU0tzfSOuHQgUkxyFk5wo1Cj2+fs3Kn+WwVzJsPOIJGBmC6nNTu1Z/IxeTpOYXMBYmSsUCj/AOU/aPJnFwdSKpFdOmFO6VEEHTn1teBduYpKZCk6kMXNy7vwFhB3+nZvjXcuWQc3mVkemkUu2tgzAQTvoNQpJBPRSTvBuLa3iotp/ImmZUT1FfxZSNA+lMsXJnpmTDMQ6Qq4LE8S2nxMWo19HitxWyu6UMygEFyCQW8gYBl4pywUWTa19Wqx0r4aR0cSVoRqtn7UUXIY6Ely5apqb/QVZ40WCkBSHWQGuymNQXD5aaWd66GM9sfDqmHvZpslyQlNAA4XQVL1cVfg0aITu7DZQAwCKuDR6A6gE6musc05avgRBtOet3QrIHDl9asQAzUHAQs3eILsVVzGoBcOFFQIAqdKWu8VSseBmTStS71HBiG+WugIITiRmOQKbiMxzEksyTo5JaHu+2hoPkLSVtUpCXZ6E/pSDTUfbiXs51zN3IkOSEqJHFwC2rWipwuIQE96pAIBCi9SRbKRRx6+LNfS0hTgEBQIZlNZ3cWI4ewhwcW+Rk82fPypTLlJSmmYqBd7liUgXD1s4Dals7EKygJJSWaoQpywBqQGsRT+ox0SJhkhJSTvkFQS4owHFehsGOjairLbhIYB1JKjmY6spiE3oBQgijGPRjGNUVyh20V5klpaAWqWNFM1ClTsGDByzng0Uu1tlqmykAZCAc9im9CGSXChXkaGljaicVZRnIQlIABOgYCp6QXIxxl5dwKqkKuFZSXUUkFnazjhFaV0LazFYXsohSsoXKKyopyrUZZ/tIC2zPwD+zzI7JycqVqxCAFPZyN05fiIYeNdGeNhicYhbNLWwJbMpQJGjlC2MJZQrdKEpvvDeavxb5ObpBTFaM7i+wckPlmrLJcEIBBNN0VYmosb61EV87sYg5AibVSlILy1FlJJSoKyE5ajW4bw3eJ7nODkCgAxsCRQ3SBQ8gKh4jOF73PuoIoopSpfwkskFJWSTmseMKmVaMBN7DzEvvpJ/SXYEAOTrSzHjS8VU/YE5w8pTn14mmjuPCPT5C+5UpSXQohzlIApmDkZX10U3KkDrxGbMBNKVLdW6Ug1uQcuYu7XZhByHB5UdmzFAZZay/ByfIecR9ypiSCALvSppHrEuXMSVKC+IZSaAEuWSGSK/wBQPjWB8YlyhUyWhYSXWkIJWvdYZSlQymzlJA6QW0HB5ZNkqFdGuK/flA6zdvzjHpytm4ZSN6RPQpSSDmKCkE1zbgUAQairlqgxT4js9Jly8633wyRLzkukkEqFqsWDNQF6kQboNTDpXoC1q183gmTPKbKTw4+4jTI7JyZiUGTOUTMOUImSihQU4ASVFkFyQxCvtRbQ2FMlA5qgO5SCQGLHeZg2ttOMUpIVDDtOYXBW4PEg8aBywiLBKIzZSkHUOAWHByxF+dInn9m5rBaMi5RSFBaFgizmimU+rFL1EVsyQUOFJLvr4v8AfpC4YdDcbisx5u78ecBuOEKZHUCkKqFQmJ4woRlQoBn0OYQS94RTw+76w0q5xlOKkqZSBp8svpSHCo3mI6xLMQObcWFD7xBNw9H5U5+sebkxuDDlcor9qdnpWIYKSWuClRBB6VBFIzkz/wCO2/45q3eoUkWpUFJ66VjXppBMmb/d5D5vF481cBwzLytgzJUtKbhNd1iSri1x70EdxxK5YTlOdDkguFAMpwRS9fakavFqZDk9CSQwJcsdKwMMQnKUlOZKnqRa285FBUeZeLlBP9kw8Z5/PnE88oIqKu1AOf3jmEnE5WCiBVyDXgaOWDN+8GbVTJQtgrIGpcF2YFQY9fLi5rtnzVEkJLoKqqBAarNqwchutHgS2Vk0aXZkglACykk1JLs9gwsaPXnFpLkqQEqDgbwyv8J0AFgGip2dtJK0ZipilTgFsxCQ9AzUdO6H1jS4WdnTmKd1qpIINeBSzFq6iOSdp88Eiw89YSFscpLORQm1SedIU8zErGVDuC7BBSEihBDuQ5GhFOLQ9anUFJOUZSnKiiSCGII1BuQSaxChAsQknjlSDTpTThFLKorhsq6C5y0EgIJQz5itCVBQZsrJSSkBixZRdruYq5OOTLUlK5eYbzrIOWrBL5gk0bRQ8QYP785Ql90F2YXr9TDJjEMWPUP7xrH82S7Q9vYFO7xE5RCSkJchiTbKUKcBmZ6hT1Bq0ckT2ZCJZWkl6KmKZTB0gEJGYqer6w/EzmYKkoKAwBGUZakk0AIYknx1qIiTKdBWhQUZagc0tCVEkMrKpkmWSalsw6B69+PNurK1DO+dzlSBb4Q0KUr4ksHUnKS9Skn4SXqH0ikwW2ETJpSZUyWogb7nKzuHQkMkMXdzyeLJeISolJOZqONbvVnblHQpJkONBjqLB1OHA3gwe4qaUGsRIwRQ9rcR7eEdxKysJAMxBAZwU+FCnwvwjnfzASVTBMBZ/wCVKTb/AAQD1b2goRMpJTUuCTRxx1/YRIicVBu9QjgAFAliT+lHUwMMUUuAEV5P41BhisaUlwwVd0pTfjYEGnoIdASSJkyWHExKQkkJJCbPYEJt5RVzEoQ6kqDlzQvxe9NTCn7OCipScROSouQl0lAOhqCKBvaKyaUJSScQjNmykKAelNAwtx1FIqMUJtgWK2guYqgEvKp2BBNGaun2reK7FY9QSQpgVZmsKkMXep4GsWatnlTEKSU8hfQsQflxgefhmr+3tFrHD6Jc5FIqdianOEhV8pLqe7mjxBOn5RbMS7kiW3m/u/i8W8ySdfnAUyQau3SG8aBTZXYPaa5L5Ep3gUnOlC6EZSN8Ec+R6l2qxgWkvLlOOTO/Qh2b7RLPwvhAM2R18XjNwopSsGC24eUdjpljjCiaHZ9ATjvRz9JhQoyKEn5RA9T4e8chRx5+i/oixga3AfOGg7w6/IwoUcDMZBGHUadfrDdrDI+Tdd3y09oUKN/xjbGVPa/fwMtS95XdpOZVTVQcua1jzlQvyT/9TChR0r5S/v8A6RE/ka3CSwJIYAWNB/Yk/IeQjXbOH8voSR1ch4UKOHL2JdjsVdtBYQ0CvgI7CjmXRA5IhYeqFE3e/wD2MKFCQIfp4QOtZQmfkJTmlurLRyLEtcjSFCjowP8Adf8AvouPZS5j3ig5Z39TBc07r68YUKPdx/FDkMkzCSXJ846Jhe58+kchRvAzkDzpKVEFSQSLEgFvOBMZNUJdCRvNQmzWjsKNEuSER4iae6ub8YqZeFQqpQklzUpB4n3hQoJCRKtIASBQcBQXMLDl0q6fSFChrsAKcs1qfOGpUctzaFCjURRYCYTNIJJGU0J5iCVikKFGK6Ll2DwoUKE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C:\Users\Марина\Downloads\загруженное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42913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Марина\Downloads\22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000396" cy="25836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714620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Єврейська</a:t>
            </a:r>
            <a:r>
              <a:rPr lang="ru-RU" dirty="0" smtClean="0"/>
              <a:t> </a:t>
            </a:r>
            <a:r>
              <a:rPr lang="ru-RU" dirty="0" err="1" smtClean="0"/>
              <a:t>крамниця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Ужгород, 1937</a:t>
            </a:r>
            <a:endParaRPr lang="ru-RU" dirty="0"/>
          </a:p>
        </p:txBody>
      </p:sp>
      <p:pic>
        <p:nvPicPr>
          <p:cNvPr id="31751" name="Picture 7" descr="C:\Users\Марина\Downloads\3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000496" cy="26443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0" y="2928934"/>
            <a:ext cx="411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кравецької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 </a:t>
            </a:r>
            <a:r>
              <a:rPr lang="ru-RU" dirty="0" err="1" smtClean="0"/>
              <a:t>Штеймеца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57562"/>
            <a:ext cx="3295073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357818" y="5929330"/>
            <a:ext cx="233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Єврей працює на полі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357562"/>
            <a:ext cx="1785950" cy="24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28596" y="5786454"/>
            <a:ext cx="260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Фермер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Апші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6273225"/>
            <a:ext cx="5434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Фото Романа Вишняка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додаткове та цікаве\Торунь\Фотографії по Торуну\1torun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4713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27" name="Picture 3" descr="D:\ШКОЛА\додаткове та цікаве\Торунь\Фотографії по Торуну\1get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8981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 rot="10800000" flipV="1">
            <a:off x="0" y="0"/>
            <a:ext cx="857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Так виглядало село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Торунь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наприкінці ХІХ ст.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Будинки у центрі села належали євреям.</a:t>
            </a:r>
            <a:endParaRPr lang="uk-UA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J:\DCIM\101MSDCF\DSC034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321471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500570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Тут знаходилася корчма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або шинок (магазин)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1" descr="C:\Users\Марина\Downloads\800px-Synagogue_in_Mizhhirya_(Volove,_Okormezo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307" y="2786058"/>
            <a:ext cx="3690693" cy="23574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56" y="4500570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Так </a:t>
            </a:r>
            <a:r>
              <a:rPr lang="ru-RU" dirty="0" err="1" smtClean="0">
                <a:solidFill>
                  <a:schemeClr val="bg1"/>
                </a:solidFill>
              </a:rPr>
              <a:t>виглядала</a:t>
            </a:r>
            <a:r>
              <a:rPr lang="ru-RU" dirty="0" smtClean="0">
                <a:solidFill>
                  <a:schemeClr val="bg1"/>
                </a:solidFill>
              </a:rPr>
              <a:t> синагога в М</a:t>
            </a:r>
            <a:r>
              <a:rPr lang="uk-UA" dirty="0" err="1" smtClean="0">
                <a:solidFill>
                  <a:schemeClr val="bg1"/>
                </a:solidFill>
              </a:rPr>
              <a:t>іжгір’ї</a:t>
            </a:r>
            <a:r>
              <a:rPr lang="uk-UA" dirty="0" smtClean="0">
                <a:solidFill>
                  <a:schemeClr val="bg1"/>
                </a:solidFill>
              </a:rPr>
              <a:t> у першій половині ХХ ст.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" descr="E:\Фото\єврейський цвинтар село Присліп\DSC037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143513"/>
            <a:ext cx="2285983" cy="1714487"/>
          </a:xfrm>
          <a:prstGeom prst="rect">
            <a:avLst/>
          </a:prstGeom>
          <a:noFill/>
        </p:spPr>
      </p:pic>
      <p:pic>
        <p:nvPicPr>
          <p:cNvPr id="11" name="Picture 2" descr="E:\Фото\єврейський цвинтар село Присліп\DSC03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171583"/>
            <a:ext cx="2143140" cy="168641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43174" y="5429264"/>
            <a:ext cx="3359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Іудейський цвинтар у селі </a:t>
            </a:r>
            <a:r>
              <a:rPr lang="uk-UA" dirty="0" err="1" smtClean="0">
                <a:solidFill>
                  <a:srgbClr val="FF0000"/>
                </a:solidFill>
              </a:rPr>
              <a:t>Присліп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Міжгірського</a:t>
            </a:r>
            <a:r>
              <a:rPr lang="uk-UA" dirty="0" smtClean="0">
                <a:solidFill>
                  <a:srgbClr val="FF0000"/>
                </a:solidFill>
              </a:rPr>
              <a:t> району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Закарпатської області зараз перебуває у занедбаному стані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5000" contras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3857628"/>
            <a:ext cx="4000496" cy="300037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Перша єврейська школа на теренах Підкарпатської Русі була створена у центрі села </a:t>
            </a:r>
            <a:r>
              <a:rPr lang="uk-UA" sz="2800" dirty="0" err="1" smtClean="0">
                <a:solidFill>
                  <a:srgbClr val="002060"/>
                </a:solidFill>
              </a:rPr>
              <a:t>Торунь</a:t>
            </a:r>
            <a:r>
              <a:rPr lang="uk-UA" sz="2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89"/>
            <a:ext cx="5429256" cy="378621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sz="2100" dirty="0" smtClean="0"/>
              <a:t>Восьмирічна  школа заснована в період Чехословацької республіки, що  була  у  центрі села,  знаходилася  в  помешканні</a:t>
            </a:r>
            <a:r>
              <a:rPr lang="uk-UA" sz="2100" b="1" dirty="0" smtClean="0"/>
              <a:t> єврея  </a:t>
            </a:r>
            <a:r>
              <a:rPr lang="uk-UA" sz="2100" b="1" dirty="0" err="1" smtClean="0"/>
              <a:t>Гольдберга</a:t>
            </a:r>
            <a:r>
              <a:rPr lang="uk-UA" sz="2100" dirty="0" smtClean="0"/>
              <a:t>.  Там  навчались  учні 5-8  класів,  які  приходили  сюди   після   закінчення   початкових   шкіл.  В одному  з  приміщень  навчання велося  на  «руській» (українській)  мові. Тут навчалися діти селян. </a:t>
            </a:r>
          </a:p>
          <a:p>
            <a:pPr algn="just">
              <a:buNone/>
            </a:pPr>
            <a:r>
              <a:rPr lang="uk-UA" sz="2100" dirty="0" smtClean="0"/>
              <a:t>У  другому  будинку  поруч (</a:t>
            </a:r>
            <a:r>
              <a:rPr lang="uk-UA" sz="2100" b="1" dirty="0" smtClean="0"/>
              <a:t>у  єврея  Абрамовича)  </a:t>
            </a:r>
            <a:r>
              <a:rPr lang="uk-UA" sz="2100" dirty="0" smtClean="0"/>
              <a:t>здобували  освіту  чада  чеських  урядовців та заможних  селян. Там  викладання  велось  на  чеській  мові.  </a:t>
            </a:r>
          </a:p>
          <a:p>
            <a:pPr algn="just">
              <a:buNone/>
            </a:pPr>
            <a:r>
              <a:rPr lang="uk-UA" sz="2100" dirty="0" smtClean="0"/>
              <a:t>А  в  третьому  будинку  </a:t>
            </a:r>
            <a:r>
              <a:rPr lang="uk-UA" sz="2100" b="1" dirty="0" smtClean="0"/>
              <a:t>(у єврея </a:t>
            </a:r>
            <a:r>
              <a:rPr lang="uk-UA" sz="2100" b="1" dirty="0" err="1" smtClean="0"/>
              <a:t>Фукса</a:t>
            </a:r>
            <a:r>
              <a:rPr lang="uk-UA" sz="2100" b="1" dirty="0" smtClean="0"/>
              <a:t>) </a:t>
            </a:r>
            <a:r>
              <a:rPr lang="uk-UA" sz="2100" dirty="0" smtClean="0"/>
              <a:t>вчилися  малюки  єврейської  національності. Навчання велось  на  ідиш. </a:t>
            </a:r>
          </a:p>
          <a:p>
            <a:pPr algn="just">
              <a:buNone/>
            </a:pPr>
            <a:r>
              <a:rPr lang="uk-UA" sz="2100" dirty="0" smtClean="0"/>
              <a:t>Навіть початкову школу, яку було відкрито у 1920 р. у мікрорайоні села </a:t>
            </a:r>
            <a:r>
              <a:rPr lang="uk-UA" sz="2100" dirty="0" err="1" smtClean="0"/>
              <a:t>Торунь</a:t>
            </a:r>
            <a:r>
              <a:rPr lang="uk-UA" sz="2100" dirty="0" smtClean="0"/>
              <a:t> – </a:t>
            </a:r>
            <a:r>
              <a:rPr lang="uk-UA" sz="2100" dirty="0" err="1" smtClean="0"/>
              <a:t>Щора</a:t>
            </a:r>
            <a:r>
              <a:rPr lang="uk-UA" sz="2100" dirty="0" smtClean="0"/>
              <a:t> в урочищі Береги, невдовзі було перенесено в </a:t>
            </a:r>
            <a:r>
              <a:rPr lang="uk-UA" sz="2100" b="1" dirty="0" smtClean="0"/>
              <a:t>будинок єврея </a:t>
            </a:r>
            <a:r>
              <a:rPr lang="uk-UA" sz="2100" b="1" dirty="0" err="1" smtClean="0"/>
              <a:t>Фікслера</a:t>
            </a:r>
            <a:r>
              <a:rPr lang="uk-UA" sz="2100" dirty="0" smtClean="0"/>
              <a:t>, який знаходився у </a:t>
            </a:r>
            <a:r>
              <a:rPr lang="uk-UA" sz="2100" dirty="0" err="1" smtClean="0"/>
              <a:t>Щорі</a:t>
            </a:r>
            <a:r>
              <a:rPr lang="uk-UA" sz="2100" dirty="0" smtClean="0"/>
              <a:t>, але вже при дорозі. Навчання проводилось у дві зміни: 1-2 класи до обіду, а 3-4 – після обіду.</a:t>
            </a:r>
            <a:endParaRPr lang="ru-RU" sz="2100" dirty="0" smtClean="0"/>
          </a:p>
          <a:p>
            <a:endParaRPr lang="ru-RU" sz="4400" dirty="0" smtClean="0"/>
          </a:p>
          <a:p>
            <a:endParaRPr lang="ru-RU" dirty="0"/>
          </a:p>
        </p:txBody>
      </p:sp>
      <p:pic>
        <p:nvPicPr>
          <p:cNvPr id="5" name="Рисунок 4" descr="C:\Users\Марина\AppData\Local\Microsoft\Windows\Temporary Internet Files\Content.Word\DSC03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514350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\фото маргарет бурк-гайт та вільяма вендівера\16_ Young Jewish Czech boys studying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786" y="214290"/>
            <a:ext cx="378621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2571744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Так проходили заняття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у єврейській школі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 bright="26000" contras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643998" cy="48291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i="1" dirty="0" smtClean="0"/>
              <a:t>Єврейська сіоністська партія (ЄСП). Її ще називали Єврейською народною партією. Керівництво політичної організації розташовувалося у м. </a:t>
            </a:r>
            <a:r>
              <a:rPr lang="uk-UA" i="1" dirty="0" err="1" smtClean="0"/>
              <a:t>Мукачево</a:t>
            </a:r>
            <a:r>
              <a:rPr lang="uk-UA" i="1" dirty="0" smtClean="0"/>
              <a:t>. </a:t>
            </a:r>
            <a:r>
              <a:rPr lang="ru-RU" i="1" dirty="0" smtClean="0"/>
              <a:t>Головою ЄСП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досить</a:t>
            </a:r>
            <a:r>
              <a:rPr lang="ru-RU" i="1" dirty="0" smtClean="0"/>
              <a:t> </a:t>
            </a:r>
            <a:r>
              <a:rPr lang="ru-RU" i="1" dirty="0" err="1" smtClean="0"/>
              <a:t>відома</a:t>
            </a:r>
            <a:r>
              <a:rPr lang="ru-RU" i="1" dirty="0" smtClean="0"/>
              <a:t> в </a:t>
            </a:r>
            <a:r>
              <a:rPr lang="ru-RU" i="1" dirty="0" err="1" smtClean="0"/>
              <a:t>культурних</a:t>
            </a:r>
            <a:r>
              <a:rPr lang="ru-RU" i="1" dirty="0" smtClean="0"/>
              <a:t> колах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освічена</a:t>
            </a:r>
            <a:r>
              <a:rPr lang="ru-RU" i="1" dirty="0" smtClean="0"/>
              <a:t> </a:t>
            </a:r>
            <a:r>
              <a:rPr lang="ru-RU" i="1" dirty="0" err="1" smtClean="0"/>
              <a:t>людина</a:t>
            </a:r>
            <a:r>
              <a:rPr lang="ru-RU" i="1" dirty="0" smtClean="0"/>
              <a:t> д-р А. </a:t>
            </a:r>
            <a:r>
              <a:rPr lang="ru-RU" i="1" dirty="0" err="1" smtClean="0"/>
              <a:t>Шпігель</a:t>
            </a:r>
            <a:r>
              <a:rPr lang="ru-RU" i="1" dirty="0" smtClean="0"/>
              <a:t>. Ядро </a:t>
            </a:r>
            <a:r>
              <a:rPr lang="ru-RU" i="1" dirty="0" err="1" smtClean="0"/>
              <a:t>партії</a:t>
            </a:r>
            <a:r>
              <a:rPr lang="ru-RU" i="1" dirty="0" smtClean="0"/>
              <a:t> </a:t>
            </a:r>
            <a:r>
              <a:rPr lang="ru-RU" i="1" dirty="0" err="1" smtClean="0"/>
              <a:t>складала</a:t>
            </a:r>
            <a:r>
              <a:rPr lang="ru-RU" i="1" dirty="0" smtClean="0"/>
              <a:t> </a:t>
            </a:r>
            <a:r>
              <a:rPr lang="ru-RU" i="1" dirty="0" err="1" smtClean="0"/>
              <a:t>єврейська</a:t>
            </a:r>
            <a:r>
              <a:rPr lang="ru-RU" i="1" dirty="0" smtClean="0"/>
              <a:t> </a:t>
            </a:r>
            <a:r>
              <a:rPr lang="ru-RU" i="1" dirty="0" err="1" smtClean="0"/>
              <a:t>інтелігенція</a:t>
            </a:r>
            <a:r>
              <a:rPr lang="ru-RU" i="1" dirty="0" smtClean="0"/>
              <a:t>, </a:t>
            </a:r>
            <a:r>
              <a:rPr lang="ru-RU" i="1" dirty="0" err="1" smtClean="0"/>
              <a:t>банкіри</a:t>
            </a:r>
            <a:r>
              <a:rPr lang="ru-RU" i="1" dirty="0" smtClean="0"/>
              <a:t>, </a:t>
            </a:r>
            <a:r>
              <a:rPr lang="ru-RU" i="1" dirty="0" err="1" smtClean="0"/>
              <a:t>торговці</a:t>
            </a:r>
            <a:r>
              <a:rPr lang="ru-RU" i="1" dirty="0" smtClean="0"/>
              <a:t>, </a:t>
            </a:r>
            <a:r>
              <a:rPr lang="ru-RU" i="1" dirty="0" err="1" smtClean="0"/>
              <a:t>крамарі</a:t>
            </a:r>
            <a:r>
              <a:rPr lang="ru-RU" i="1" dirty="0" smtClean="0"/>
              <a:t>, </a:t>
            </a:r>
            <a:r>
              <a:rPr lang="ru-RU" i="1" dirty="0" err="1" smtClean="0"/>
              <a:t>заможне</a:t>
            </a:r>
            <a:r>
              <a:rPr lang="ru-RU" i="1" dirty="0" smtClean="0"/>
              <a:t> селянство.</a:t>
            </a:r>
          </a:p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Єврейська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демократична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виникла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1922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Згодом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називати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Єврейською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ортодоксальною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партією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(ЄОП).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Керівниками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Вайс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Рейзман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інші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центральний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комітет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розташовувався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м. Ужгород.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активних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членів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передусім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ремісники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торговці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землевласники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корчмарі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майже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представників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інтелігенції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dirty="0" smtClean="0">
                <a:latin typeface="Corbel" pitchFamily="34" charset="0"/>
              </a:rPr>
              <a:t>До </a:t>
            </a:r>
            <a:r>
              <a:rPr lang="ru-RU" dirty="0" err="1" smtClean="0">
                <a:latin typeface="Corbel" pitchFamily="34" charset="0"/>
              </a:rPr>
              <a:t>когорти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трьох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найбільших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єврейських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партій</a:t>
            </a:r>
            <a:r>
              <a:rPr lang="ru-RU" dirty="0" smtClean="0">
                <a:latin typeface="Corbel" pitchFamily="34" charset="0"/>
              </a:rPr>
              <a:t> у </a:t>
            </a:r>
            <a:r>
              <a:rPr lang="ru-RU" dirty="0" err="1" smtClean="0">
                <a:latin typeface="Corbel" pitchFamily="34" charset="0"/>
              </a:rPr>
              <a:t>краї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можна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віднести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Єврейську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громадянську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партію</a:t>
            </a:r>
            <a:r>
              <a:rPr lang="ru-RU" dirty="0" smtClean="0">
                <a:latin typeface="Corbel" pitchFamily="34" charset="0"/>
              </a:rPr>
              <a:t> (ЄГП). </a:t>
            </a:r>
            <a:r>
              <a:rPr lang="ru-RU" dirty="0" err="1" smtClean="0">
                <a:latin typeface="Corbel" pitchFamily="34" charset="0"/>
              </a:rPr>
              <a:t>Її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керівниками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були</a:t>
            </a:r>
            <a:r>
              <a:rPr lang="ru-RU" dirty="0" smtClean="0">
                <a:latin typeface="Corbel" pitchFamily="34" charset="0"/>
              </a:rPr>
              <a:t> Гутман </a:t>
            </a:r>
            <a:r>
              <a:rPr lang="ru-RU" dirty="0" err="1" smtClean="0">
                <a:latin typeface="Corbel" pitchFamily="34" charset="0"/>
              </a:rPr>
              <a:t>із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Севлюша</a:t>
            </a:r>
            <a:r>
              <a:rPr lang="ru-RU" dirty="0" smtClean="0">
                <a:latin typeface="Corbel" pitchFamily="34" charset="0"/>
              </a:rPr>
              <a:t> (м. Виноградово – М.Т.) та К. </a:t>
            </a:r>
            <a:r>
              <a:rPr lang="ru-RU" dirty="0" err="1" smtClean="0">
                <a:latin typeface="Corbel" pitchFamily="34" charset="0"/>
              </a:rPr>
              <a:t>Шаламон</a:t>
            </a:r>
            <a:r>
              <a:rPr lang="ru-RU" dirty="0" smtClean="0">
                <a:latin typeface="Corbel" pitchFamily="34" charset="0"/>
              </a:rPr>
              <a:t>. ЄГП </a:t>
            </a:r>
            <a:r>
              <a:rPr lang="ru-RU" dirty="0" err="1" smtClean="0">
                <a:latin typeface="Corbel" pitchFamily="34" charset="0"/>
              </a:rPr>
              <a:t>випускала</a:t>
            </a:r>
            <a:r>
              <a:rPr lang="ru-RU" dirty="0" smtClean="0">
                <a:latin typeface="Corbel" pitchFamily="34" charset="0"/>
              </a:rPr>
              <a:t> газету “</a:t>
            </a:r>
            <a:r>
              <a:rPr lang="ru-RU" dirty="0" err="1" smtClean="0">
                <a:latin typeface="Corbel" pitchFamily="34" charset="0"/>
              </a:rPr>
              <a:t>Келеті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Уйшаг</a:t>
            </a:r>
            <a:r>
              <a:rPr lang="ru-RU" dirty="0" smtClean="0">
                <a:latin typeface="Corbel" pitchFamily="34" charset="0"/>
              </a:rPr>
              <a:t>” (“</a:t>
            </a:r>
            <a:r>
              <a:rPr lang="ru-RU" dirty="0" err="1" smtClean="0">
                <a:latin typeface="Corbel" pitchFamily="34" charset="0"/>
              </a:rPr>
              <a:t>Східна</a:t>
            </a:r>
            <a:r>
              <a:rPr lang="ru-RU" dirty="0" smtClean="0">
                <a:latin typeface="Corbel" pitchFamily="34" charset="0"/>
              </a:rPr>
              <a:t> Газета”). </a:t>
            </a:r>
            <a:r>
              <a:rPr lang="ru-RU" dirty="0" err="1" smtClean="0">
                <a:latin typeface="Corbel" pitchFamily="34" charset="0"/>
              </a:rPr>
              <a:t>Ця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партія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була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побудована</a:t>
            </a:r>
            <a:r>
              <a:rPr lang="ru-RU" dirty="0" smtClean="0">
                <a:latin typeface="Corbel" pitchFamily="34" charset="0"/>
              </a:rPr>
              <a:t> на </a:t>
            </a:r>
            <a:r>
              <a:rPr lang="ru-RU" dirty="0" err="1" smtClean="0">
                <a:latin typeface="Corbel" pitchFamily="34" charset="0"/>
              </a:rPr>
              <a:t>релігійній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основі</a:t>
            </a:r>
            <a:r>
              <a:rPr lang="ru-RU" dirty="0" smtClean="0">
                <a:latin typeface="Corbel" pitchFamily="34" charset="0"/>
              </a:rPr>
              <a:t>, стояла на </a:t>
            </a:r>
            <a:r>
              <a:rPr lang="ru-RU" dirty="0" err="1" smtClean="0">
                <a:latin typeface="Corbel" pitchFamily="34" charset="0"/>
              </a:rPr>
              <a:t>консервативних</a:t>
            </a:r>
            <a:r>
              <a:rPr lang="ru-RU" dirty="0" smtClean="0">
                <a:latin typeface="Corbel" pitchFamily="34" charset="0"/>
              </a:rPr>
              <a:t> засадах. 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46" cy="130971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Роль єврейської громади в політичному житті краю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1859</TotalTime>
  <Words>1656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Слайд 2</vt:lpstr>
      <vt:lpstr>Основна мета роботи полягає у тому, щоб за допомогою різних джерел дослідити історію єврейської громади Закарпаття з другої половини ХVІІІ ст. до сьогодні. Для реалізації поставленої мети необхідно вирішити наступні завдання: 1. визначити роль євреїв у соціально-економічному, політичному та культурному житті краю; 2. за допомогою архівів та фотоматеріалів, спогадів та літературних джерел висвітлити історію Голокосту євреїв, які жили на території тогочасної Підкарпатської Русі; 3. назвати і описати способи збереження пам’яті про Голокост на Закарпатті.</vt:lpstr>
      <vt:lpstr>Слайд 4</vt:lpstr>
      <vt:lpstr>Слайд 5</vt:lpstr>
      <vt:lpstr>Слайд 6</vt:lpstr>
      <vt:lpstr>Слайд 7</vt:lpstr>
      <vt:lpstr>Слайд 8</vt:lpstr>
      <vt:lpstr>Роль єврейської громади в політичному житті краю</vt:lpstr>
      <vt:lpstr>Євреї та Карпатська Україна</vt:lpstr>
      <vt:lpstr>Антиєврейські закони</vt:lpstr>
      <vt:lpstr>Слайд 12</vt:lpstr>
      <vt:lpstr>Слайд 13</vt:lpstr>
      <vt:lpstr>ТРАГЕДІЯ ГОЛОКОСТУ НА ПІДКАРПАТСЬКІЙ  РУСІ  ТА  ЇЇ МАСШТАБИ </vt:lpstr>
      <vt:lpstr>«Той, хто рятує одне життя, рятує весь світ»</vt:lpstr>
      <vt:lpstr>Колишній в’язень Аушвіцу, ужгородець Ігнат Найбауер взяв участь в урочистостях  до 70-ї річниці визволення концтабору Аушвіц.</vt:lpstr>
      <vt:lpstr>Слайд 17</vt:lpstr>
      <vt:lpstr>Іван Ольбрахт і колочавські євреї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ЄВРЕЇВ  У  СОЦІАЛЬНО-ЕКОНОМІЧНОМУ,  ПОЛІТИЧНОМУ  ТА КУЛЬТУРНОМУ  ЖИТТІ  ЗАКАРПАТТЯ</dc:title>
  <dc:creator>Марина</dc:creator>
  <cp:lastModifiedBy>Марина</cp:lastModifiedBy>
  <cp:revision>179</cp:revision>
  <dcterms:created xsi:type="dcterms:W3CDTF">2014-12-23T18:15:30Z</dcterms:created>
  <dcterms:modified xsi:type="dcterms:W3CDTF">2016-04-02T10:32:26Z</dcterms:modified>
</cp:coreProperties>
</file>