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67" r:id="rId7"/>
    <p:sldId id="266" r:id="rId8"/>
    <p:sldId id="259" r:id="rId9"/>
    <p:sldId id="268" r:id="rId10"/>
    <p:sldId id="269" r:id="rId11"/>
    <p:sldId id="260" r:id="rId12"/>
    <p:sldId id="261" r:id="rId13"/>
    <p:sldId id="262" r:id="rId14"/>
    <p:sldId id="270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35D"/>
    <a:srgbClr val="264350"/>
    <a:srgbClr val="18295E"/>
    <a:srgbClr val="164960"/>
    <a:srgbClr val="213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BA6B-A3C8-4BB9-887A-EE63733158CE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56DB-1BFC-410F-A438-0F770A3AA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4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BA6B-A3C8-4BB9-887A-EE63733158CE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56DB-1BFC-410F-A438-0F770A3AA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41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BA6B-A3C8-4BB9-887A-EE63733158CE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56DB-1BFC-410F-A438-0F770A3AA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3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BA6B-A3C8-4BB9-887A-EE63733158CE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56DB-1BFC-410F-A438-0F770A3AA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8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BA6B-A3C8-4BB9-887A-EE63733158CE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56DB-1BFC-410F-A438-0F770A3AA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20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BA6B-A3C8-4BB9-887A-EE63733158CE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56DB-1BFC-410F-A438-0F770A3AA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6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BA6B-A3C8-4BB9-887A-EE63733158CE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56DB-1BFC-410F-A438-0F770A3AA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21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BA6B-A3C8-4BB9-887A-EE63733158CE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56DB-1BFC-410F-A438-0F770A3AA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25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BA6B-A3C8-4BB9-887A-EE63733158CE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56DB-1BFC-410F-A438-0F770A3AA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0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BA6B-A3C8-4BB9-887A-EE63733158CE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56DB-1BFC-410F-A438-0F770A3AA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98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BA6B-A3C8-4BB9-887A-EE63733158CE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56DB-1BFC-410F-A438-0F770A3AA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9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BA6B-A3C8-4BB9-887A-EE63733158CE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B56DB-1BFC-410F-A438-0F770A3AA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2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0%BB%D0%B5%D0%BA%D1%82%D1%80%D0%BE%D0%BC%D0%B0%D0%B3%D0%BD%D0%B8%D1%82%D0%BD%D0%BE%D0%B5_%D0%B8%D0%B7%D0%BB%D1%83%D1%87%D0%B5%D0%BD%D0%B8%D0%B5" TargetMode="External"/><Relationship Id="rId2" Type="http://schemas.openxmlformats.org/officeDocument/2006/relationships/hyperlink" Target="https://habrahabr.ru/post/12723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l-biography.ru/" TargetMode="External"/><Relationship Id="rId5" Type="http://schemas.openxmlformats.org/officeDocument/2006/relationships/hyperlink" Target="http://www.krugosvet.ru/enc/nauka_i_tehnika/tehnologiya_i_promyshlennost/MOBILNAYA_SVYAZ.html" TargetMode="External"/><Relationship Id="rId4" Type="http://schemas.openxmlformats.org/officeDocument/2006/relationships/hyperlink" Target="https://uk.wikipedia.org/wiki/%D0%9C%D0%BE%D0%B4%D1%83%D0%BB%D1%8C_%D0%B7%D1%81%D1%83%D0%B2%D1%8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3816424"/>
          </a:xfrm>
        </p:spPr>
        <p:txBody>
          <a:bodyPr anchor="t">
            <a:normAutofit/>
          </a:bodyPr>
          <a:lstStyle/>
          <a:p>
            <a:pPr>
              <a:spcBef>
                <a:spcPct val="20000"/>
              </a:spcBef>
            </a:pPr>
            <a:r>
              <a:rPr lang="uk-UA" sz="20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Всеукраїнський відкритий інтерактивний конкурс</a:t>
            </a:r>
            <a:br>
              <a:rPr lang="uk-UA" sz="20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uk-UA" sz="20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«</a:t>
            </a:r>
            <a:r>
              <a:rPr lang="uk-UA" sz="20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МАН-Юніор</a:t>
            </a:r>
            <a:r>
              <a:rPr lang="uk-UA" sz="20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Дослідник</a:t>
            </a:r>
            <a:r>
              <a:rPr lang="uk-UA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»</a:t>
            </a:r>
            <a:br>
              <a:rPr lang="uk-UA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uk-UA" sz="20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Номінація: </a:t>
            </a:r>
            <a:r>
              <a:rPr lang="uk-UA" sz="20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«</a:t>
            </a:r>
            <a:r>
              <a:rPr lang="uk-UA" sz="20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Технік–Юніор»</a:t>
            </a:r>
            <a:br>
              <a:rPr lang="uk-UA" sz="20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uk-UA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/>
            </a:r>
            <a:br>
              <a:rPr lang="uk-UA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en-U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uk-UA" sz="26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Тема:</a:t>
            </a:r>
            <a:r>
              <a:rPr lang="uk-UA" sz="2600" dirty="0" smtClean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rPr>
              <a:t>  Оригінальні досліди-фокуси — дослідження властивостей радіохвиль</a:t>
            </a:r>
            <a:endParaRPr lang="uk-UA" sz="2600" dirty="0">
              <a:solidFill>
                <a:schemeClr val="bg1"/>
              </a:solidFill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719" y="4443602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rPr>
              <a:t>Роботу виконав: Шульга </a:t>
            </a:r>
            <a:r>
              <a:rPr lang="uk-UA" sz="1600" dirty="0" err="1" smtClean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rPr>
              <a:t>Нікіта</a:t>
            </a:r>
            <a:endParaRPr lang="uk-UA" sz="1600" dirty="0" smtClean="0">
              <a:solidFill>
                <a:schemeClr val="bg1"/>
              </a:solidFill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  <a:p>
            <a:r>
              <a:rPr lang="uk-UA" sz="16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учень 5-го класу </a:t>
            </a:r>
          </a:p>
          <a:p>
            <a:r>
              <a:rPr lang="ru-RU" sz="16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Загальноосвітнього</a:t>
            </a:r>
            <a:r>
              <a:rPr lang="ru-RU" sz="16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навчального</a:t>
            </a:r>
            <a:r>
              <a:rPr lang="ru-RU" sz="16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закладу </a:t>
            </a:r>
            <a:r>
              <a:rPr lang="ru-RU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І-ІІІ </a:t>
            </a:r>
            <a:r>
              <a:rPr lang="ru-RU" sz="16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ступенів</a:t>
            </a:r>
            <a:r>
              <a:rPr lang="ru-RU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«</a:t>
            </a:r>
            <a:r>
              <a:rPr lang="ru-RU" sz="16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Спеціалізованої</a:t>
            </a:r>
            <a:r>
              <a:rPr lang="ru-RU" sz="16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школи</a:t>
            </a:r>
            <a:r>
              <a:rPr lang="ru-RU" sz="16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№ 17 </a:t>
            </a:r>
            <a:br>
              <a:rPr lang="ru-RU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з </a:t>
            </a:r>
            <a:r>
              <a:rPr lang="ru-RU" sz="16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поглибленим</a:t>
            </a:r>
            <a:r>
              <a:rPr lang="ru-RU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вивченням</a:t>
            </a:r>
            <a:r>
              <a:rPr lang="ru-RU" sz="16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математики»</a:t>
            </a:r>
            <a:r>
              <a:rPr lang="uk-UA" sz="16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, </a:t>
            </a:r>
          </a:p>
          <a:p>
            <a:r>
              <a:rPr lang="uk-UA" sz="16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Подільського р-ну м. Києва</a:t>
            </a:r>
            <a:endParaRPr lang="ru-RU" sz="1600" dirty="0">
              <a:solidFill>
                <a:schemeClr val="bg1"/>
              </a:solidFill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4443602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rPr>
              <a:t>Керівник: Бурда Олена Михайлівна</a:t>
            </a:r>
          </a:p>
          <a:p>
            <a:r>
              <a:rPr lang="uk-UA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в</a:t>
            </a:r>
            <a:r>
              <a:rPr lang="uk-UA" sz="16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читель хімії, викладач предмету «Навколишній світ»</a:t>
            </a:r>
          </a:p>
          <a:p>
            <a:r>
              <a:rPr lang="ru-RU" sz="16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загальноосвітнього</a:t>
            </a:r>
            <a:r>
              <a:rPr lang="ru-RU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навчального</a:t>
            </a:r>
            <a:r>
              <a:rPr lang="ru-RU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закладу </a:t>
            </a:r>
            <a:r>
              <a:rPr lang="ru-RU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І-ІІІ </a:t>
            </a:r>
            <a:r>
              <a:rPr lang="ru-RU" sz="16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ступенів</a:t>
            </a:r>
            <a:r>
              <a:rPr lang="ru-RU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 </a:t>
            </a:r>
            <a:br>
              <a:rPr lang="ru-RU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«</a:t>
            </a:r>
            <a:r>
              <a:rPr lang="ru-RU" sz="16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Спеціалізованої</a:t>
            </a:r>
            <a:r>
              <a:rPr lang="ru-RU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школи</a:t>
            </a:r>
            <a:r>
              <a:rPr lang="ru-RU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№ 17 </a:t>
            </a:r>
            <a:br>
              <a:rPr lang="ru-RU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з </a:t>
            </a:r>
            <a:r>
              <a:rPr lang="ru-RU" sz="16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поглибленим</a:t>
            </a:r>
            <a:r>
              <a:rPr lang="ru-RU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вивченням</a:t>
            </a:r>
            <a:r>
              <a:rPr lang="ru-RU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математики»</a:t>
            </a:r>
            <a:r>
              <a:rPr lang="uk-UA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, </a:t>
            </a:r>
          </a:p>
          <a:p>
            <a:r>
              <a:rPr lang="uk-UA" sz="16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Подільського р-ну м. Києва</a:t>
            </a:r>
            <a:endParaRPr lang="ru-RU" sz="1600" dirty="0">
              <a:solidFill>
                <a:schemeClr val="bg1"/>
              </a:solidFill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143000"/>
          </a:xfrm>
        </p:spPr>
        <p:txBody>
          <a:bodyPr>
            <a:normAutofit/>
          </a:bodyPr>
          <a:lstStyle/>
          <a:p>
            <a:r>
              <a:rPr lang="uk-UA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Малюнок 5 — Кулька з захованим в неї мобільним </a:t>
            </a:r>
            <a:r>
              <a:rPr lang="uk-UA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телефоном, усічений конус яким </a:t>
            </a:r>
            <a:r>
              <a:rPr lang="uk-UA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буде накрито кульку та другий мобільний телефон для встановлення </a:t>
            </a:r>
            <a:r>
              <a:rPr lang="uk-UA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зв</a:t>
            </a:r>
            <a:r>
              <a:rPr lang="en-US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’</a:t>
            </a:r>
            <a:r>
              <a:rPr lang="uk-UA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язку</a:t>
            </a:r>
            <a:r>
              <a:rPr lang="uk-UA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.</a:t>
            </a:r>
            <a:endParaRPr lang="ru-RU" sz="1700" dirty="0">
              <a:solidFill>
                <a:schemeClr val="bg1"/>
              </a:solidFill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" b="2029"/>
          <a:stretch/>
        </p:blipFill>
        <p:spPr>
          <a:xfrm>
            <a:off x="457200" y="461451"/>
            <a:ext cx="8219256" cy="5199797"/>
          </a:xfrm>
        </p:spPr>
      </p:pic>
    </p:spTree>
    <p:extLst>
      <p:ext uri="{BB962C8B-B14F-4D97-AF65-F5344CB8AC3E}">
        <p14:creationId xmlns:p14="http://schemas.microsoft.com/office/powerpoint/2010/main" val="226941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715" y="1124744"/>
            <a:ext cx="8229600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   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Зв’язок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між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мобільними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телефонами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здійснюється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за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допомогою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дециметрових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радіохвиль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. Ми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знаємо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що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вони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мають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здатність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проникати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через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деякі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перешкоди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та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оминати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їх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. Але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деякі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перешкоди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спричинюють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згасання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радіохвиль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. Для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цього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фокусу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було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побудовано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таку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перешкоду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, 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яку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радіохвилі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не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можуть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подолати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.  </a:t>
            </a:r>
          </a:p>
          <a:p>
            <a:pPr marL="0" indent="0">
              <a:buNone/>
            </a:pP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/>
            </a:r>
            <a:b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endParaRPr lang="ru-RU" sz="1700" dirty="0"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3449" y="488353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Roboto Medium" pitchFamily="2" charset="0"/>
                <a:ea typeface="Roboto Medium" pitchFamily="2" charset="0"/>
                <a:cs typeface="Roboto Medium" pitchFamily="2" charset="0"/>
              </a:rPr>
              <a:t>Пояснення</a:t>
            </a:r>
            <a:r>
              <a:rPr lang="ru-RU" dirty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 </a:t>
            </a:r>
            <a:r>
              <a:rPr lang="ru-RU" dirty="0" err="1">
                <a:latin typeface="Roboto Medium" pitchFamily="2" charset="0"/>
                <a:ea typeface="Roboto Medium" pitchFamily="2" charset="0"/>
                <a:cs typeface="Roboto Medium" pitchFamily="2" charset="0"/>
              </a:rPr>
              <a:t>природи</a:t>
            </a:r>
            <a:r>
              <a:rPr lang="ru-RU" dirty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 </a:t>
            </a:r>
            <a:r>
              <a:rPr lang="ru-RU" dirty="0" smtClean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фокуса:</a:t>
            </a:r>
            <a:endParaRPr lang="ru-RU" dirty="0"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145" y="2564904"/>
            <a:ext cx="9144000" cy="2585323"/>
          </a:xfrm>
          <a:prstGeom prst="rect">
            <a:avLst/>
          </a:prstGeom>
          <a:solidFill>
            <a:srgbClr val="16496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            </a:t>
            </a:r>
          </a:p>
          <a:p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      </a:t>
            </a:r>
            <a:r>
              <a:rPr lang="ru-RU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Алюміній</a:t>
            </a:r>
            <a:r>
              <a:rPr lang="ru-RU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з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якого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зроблена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фольга є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електричним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провідником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тобто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він</a:t>
            </a:r>
            <a:endParaRPr lang="ru-RU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      добре проводить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електричний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струм.</a:t>
            </a:r>
          </a:p>
          <a:p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   </a:t>
            </a:r>
            <a:r>
              <a:rPr lang="ru-RU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   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Для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електромагнітних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хвиль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спостерігається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такий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скін-ефект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, коли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під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час</a:t>
            </a:r>
          </a:p>
          <a:p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      </a:t>
            </a:r>
            <a:r>
              <a:rPr lang="ru-RU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проникнення</a:t>
            </a:r>
            <a:r>
              <a:rPr lang="ru-RU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 через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перешкоду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побудовану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матеріалу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є </a:t>
            </a:r>
            <a:r>
              <a:rPr lang="ru-RU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провідником</a:t>
            </a:r>
            <a:r>
              <a:rPr lang="ru-RU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,</a:t>
            </a:r>
          </a:p>
          <a:p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      </a:t>
            </a:r>
            <a:r>
              <a:rPr lang="ru-RU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амплітуда</a:t>
            </a:r>
            <a:r>
              <a:rPr lang="ru-RU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хвиль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зменшується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і вони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можуть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навіть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зовсім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згаснути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оскільки</a:t>
            </a:r>
            <a:endParaRPr lang="ru-RU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      струм 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буде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проходити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не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тільки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скрізь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перешкоду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, а і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розподілятися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по </a:t>
            </a:r>
            <a:r>
              <a:rPr lang="ru-RU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її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       </a:t>
            </a:r>
            <a:r>
              <a:rPr lang="ru-RU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поверхні</a:t>
            </a:r>
            <a:r>
              <a:rPr lang="ru-RU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. </a:t>
            </a:r>
            <a:endParaRPr lang="ru-RU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  <a:p>
            <a:endParaRPr lang="ru-RU" dirty="0">
              <a:solidFill>
                <a:schemeClr val="bg1"/>
              </a:solidFill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209" y="5203497"/>
            <a:ext cx="8280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Щоб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побудувати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надійну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перешкоду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необхідно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визначити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достатню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товщину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шару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алюмінія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. </a:t>
            </a:r>
          </a:p>
          <a:p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Вчені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вважають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,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що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хвиля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згасає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,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якщо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товщина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перешкоди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в 2-3 рази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менша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за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її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довжину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2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548681"/>
                <a:ext cx="8208912" cy="590465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uk-UA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    Отже необхідно визначити довжину хвилі під час її проходження через алюміній. 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З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підручників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з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фізики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можна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дізнатися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,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що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довжина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хвилі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залежить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не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лише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від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її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частоти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( в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нашому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випадку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 2 ГГц, 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але і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від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швидкості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розповсюдження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в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середовищі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, 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та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розраховується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за такою 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формулою:</a:t>
                </a:r>
              </a:p>
              <a:p>
                <a:pPr marL="0" indent="0">
                  <a:buNone/>
                </a:pPr>
                <a:endParaRPr lang="ru-RU" sz="1700" dirty="0" smtClean="0">
                  <a:solidFill>
                    <a:schemeClr val="tx1"/>
                  </a:solidFill>
                  <a:latin typeface="Roboto Light" pitchFamily="2" charset="0"/>
                  <a:ea typeface="Roboto Light" pitchFamily="2" charset="0"/>
                  <a:cs typeface="Roboto Light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solidFill>
                            <a:schemeClr val="tx1"/>
                          </a:solidFill>
                          <a:latin typeface="Cambria Math"/>
                          <a:ea typeface="Roboto Light" pitchFamily="2" charset="0"/>
                          <a:cs typeface="Roboto Light" pitchFamily="2" charset="0"/>
                        </a:rPr>
                        <m:t>𝑳</m:t>
                      </m:r>
                      <m:r>
                        <a:rPr lang="en-US" sz="1700" b="1" i="1">
                          <a:solidFill>
                            <a:schemeClr val="tx1"/>
                          </a:solidFill>
                          <a:latin typeface="Cambria Math"/>
                          <a:ea typeface="Roboto Light" pitchFamily="2" charset="0"/>
                          <a:cs typeface="Roboto Light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1700" b="1" i="1">
                              <a:solidFill>
                                <a:schemeClr val="tx1"/>
                              </a:solidFill>
                              <a:latin typeface="Cambria Math"/>
                              <a:ea typeface="Roboto Light" pitchFamily="2" charset="0"/>
                              <a:cs typeface="Roboto Light" pitchFamily="2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solidFill>
                                <a:schemeClr val="tx1"/>
                              </a:solidFill>
                              <a:latin typeface="Cambria Math"/>
                              <a:ea typeface="Roboto Light" pitchFamily="2" charset="0"/>
                              <a:cs typeface="Roboto Light" pitchFamily="2" charset="0"/>
                            </a:rPr>
                            <m:t>𝒗</m:t>
                          </m:r>
                        </m:num>
                        <m:den>
                          <m:r>
                            <a:rPr lang="en-US" sz="1700" b="1" i="1">
                              <a:solidFill>
                                <a:schemeClr val="tx1"/>
                              </a:solidFill>
                              <a:latin typeface="Cambria Math"/>
                              <a:ea typeface="Roboto Light" pitchFamily="2" charset="0"/>
                              <a:cs typeface="Roboto Light" pitchFamily="2" charset="0"/>
                            </a:rPr>
                            <m:t>𝒇</m:t>
                          </m:r>
                        </m:den>
                      </m:f>
                    </m:oMath>
                  </m:oMathPara>
                </a14:m>
                <a:endParaRPr lang="uk-UA" sz="1700" b="1" dirty="0" smtClean="0">
                  <a:solidFill>
                    <a:schemeClr val="tx1"/>
                  </a:solidFill>
                  <a:latin typeface="Roboto Light" pitchFamily="2" charset="0"/>
                  <a:ea typeface="Roboto Light" pitchFamily="2" charset="0"/>
                  <a:cs typeface="Roboto Light" pitchFamily="2" charset="0"/>
                </a:endParaRPr>
              </a:p>
              <a:p>
                <a:pPr marL="0" indent="0">
                  <a:buNone/>
                </a:pPr>
                <a:r>
                  <a:rPr lang="uk-UA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/>
                        <a:ea typeface="Roboto Light" pitchFamily="2" charset="0"/>
                        <a:cs typeface="Roboto Light" pitchFamily="2" charset="0"/>
                      </a:rPr>
                      <m:t>𝐿</m:t>
                    </m:r>
                  </m:oMath>
                </a14:m>
                <a:r>
                  <a:rPr lang="en-US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— </a:t>
                </a:r>
                <a:r>
                  <a:rPr lang="uk-UA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довжина хвилі;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700" i="1">
                        <a:latin typeface="Cambria Math"/>
                        <a:ea typeface="Roboto Light" pitchFamily="2" charset="0"/>
                        <a:cs typeface="Roboto Light" pitchFamily="2" charset="0"/>
                      </a:rPr>
                      <m:t>𝑣</m:t>
                    </m:r>
                  </m:oMath>
                </a14:m>
                <a:r>
                  <a:rPr lang="uk-UA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— швидкість розповсюдження у </a:t>
                </a:r>
                <a:r>
                  <a:rPr lang="uk-UA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середовищі (в нашому випадку алюмінії)</a:t>
                </a:r>
                <a:endParaRPr lang="uk-UA" sz="1700" dirty="0">
                  <a:latin typeface="Roboto Light" pitchFamily="2" charset="0"/>
                  <a:ea typeface="Roboto Light" pitchFamily="2" charset="0"/>
                  <a:cs typeface="Roboto Light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700" i="1">
                        <a:latin typeface="Cambria Math"/>
                        <a:ea typeface="Roboto Light" pitchFamily="2" charset="0"/>
                        <a:cs typeface="Roboto Light" pitchFamily="2" charset="0"/>
                      </a:rPr>
                      <m:t>𝑓</m:t>
                    </m:r>
                  </m:oMath>
                </a14:m>
                <a:r>
                  <a:rPr lang="uk-UA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— частота хвилі</a:t>
                </a:r>
                <a:r>
                  <a:rPr lang="uk-UA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    Ми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знаємо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що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у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вакуумі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радіохвилі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поширюються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зі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швидкістю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світла</a:t>
                </a:r>
                <a:endParaRPr lang="ru-RU" sz="1700" dirty="0">
                  <a:latin typeface="Roboto Light" pitchFamily="2" charset="0"/>
                  <a:ea typeface="Roboto Light" pitchFamily="2" charset="0"/>
                  <a:cs typeface="Roboto Light" pitchFamily="2" charset="0"/>
                </a:endParaRPr>
              </a:p>
              <a:p>
                <a:pPr marL="0" indent="0">
                  <a:buNone/>
                </a:pP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Але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щоб</a:t>
                </a:r>
                <a:r>
                  <a:rPr lang="ru-RU" sz="1700" b="1" strike="sngStrike" baseline="300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визначити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швидкість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розповсюдження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в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алюмінії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,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необхідно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скористатися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ще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однією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формулою, яку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також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можна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взяти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з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підручника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з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фізики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1" i="1">
                          <a:latin typeface="Cambria Math"/>
                          <a:ea typeface="Roboto Light" pitchFamily="2" charset="0"/>
                          <a:cs typeface="Roboto Light" pitchFamily="2" charset="0"/>
                        </a:rPr>
                        <m:t>𝒗</m:t>
                      </m:r>
                      <m:r>
                        <a:rPr lang="en-US" sz="1700" b="1" i="1">
                          <a:latin typeface="Cambria Math"/>
                          <a:ea typeface="Roboto Light" pitchFamily="2" charset="0"/>
                          <a:cs typeface="Roboto Light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700" b="1" i="1">
                              <a:latin typeface="Cambria Math"/>
                              <a:ea typeface="Roboto Light" pitchFamily="2" charset="0"/>
                              <a:cs typeface="Roboto Light" pitchFamily="2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700" b="1" i="1">
                                  <a:latin typeface="Cambria Math"/>
                                  <a:ea typeface="Roboto Light" pitchFamily="2" charset="0"/>
                                  <a:cs typeface="Roboto Light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1700" b="1" i="1">
                                  <a:latin typeface="Cambria Math"/>
                                  <a:ea typeface="Roboto Light" pitchFamily="2" charset="0"/>
                                  <a:cs typeface="Roboto Light" pitchFamily="2" charset="0"/>
                                </a:rPr>
                                <m:t>𝑮</m:t>
                              </m:r>
                            </m:num>
                            <m:den>
                              <m:r>
                                <a:rPr lang="en-US" sz="1700" b="1" i="1">
                                  <a:latin typeface="Cambria Math"/>
                                  <a:ea typeface="Cambria Math"/>
                                  <a:cs typeface="Roboto Light" pitchFamily="2" charset="0"/>
                                </a:rPr>
                                <m:t>𝝆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/>
                </a:r>
                <a:b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</a:b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/>
                </a:r>
                <a:b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</a:b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/>
                        <a:ea typeface="Roboto Light" pitchFamily="2" charset="0"/>
                        <a:cs typeface="Roboto Light" pitchFamily="2" charset="0"/>
                      </a:rPr>
                      <m:t>𝐺</m:t>
                    </m:r>
                  </m:oMath>
                </a14:m>
                <a:r>
                  <a:rPr lang="en-US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— 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модуль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зсуву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(для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алюмінія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він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uk-UA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становить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— 25,5 ГПа)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700" i="1">
                        <a:latin typeface="Cambria Math"/>
                        <a:ea typeface="Cambria Math"/>
                        <a:cs typeface="Roboto Light" pitchFamily="2" charset="0"/>
                      </a:rPr>
                      <m:t>𝜌</m:t>
                    </m:r>
                  </m:oMath>
                </a14:m>
                <a:r>
                  <a:rPr lang="en-US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—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густина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алюмінія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(2,698 кг/м</a:t>
                </a:r>
                <a:r>
                  <a:rPr lang="ru-RU" sz="1700" baseline="300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3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)</a:t>
                </a:r>
              </a:p>
              <a:p>
                <a:pPr marL="0" indent="0">
                  <a:buNone/>
                </a:pPr>
                <a:endParaRPr lang="uk-UA" sz="1800" dirty="0" smtClean="0">
                  <a:latin typeface="Roboto Light" pitchFamily="2" charset="0"/>
                  <a:ea typeface="Roboto Light" pitchFamily="2" charset="0"/>
                  <a:cs typeface="Roboto Light" pitchFamily="2" charset="0"/>
                </a:endParaRPr>
              </a:p>
              <a:p>
                <a:pPr marL="0" indent="0">
                  <a:buNone/>
                </a:pPr>
                <a:endParaRPr lang="uk-UA" sz="1800" dirty="0">
                  <a:latin typeface="Roboto Light" pitchFamily="2" charset="0"/>
                  <a:ea typeface="Roboto Light" pitchFamily="2" charset="0"/>
                  <a:cs typeface="Roboto Light" pitchFamily="2" charset="0"/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chemeClr val="tx1"/>
                  </a:solidFill>
                  <a:latin typeface="Roboto Medium" pitchFamily="2" charset="0"/>
                  <a:ea typeface="Roboto Medium" pitchFamily="2" charset="0"/>
                  <a:cs typeface="Roboto Medium" pitchFamily="2" charset="0"/>
                </a:endParaRPr>
              </a:p>
              <a:p>
                <a:pPr marL="0" indent="0">
                  <a:buNone/>
                </a:pPr>
                <a:endParaRPr lang="ru-RU" sz="1700" dirty="0">
                  <a:solidFill>
                    <a:schemeClr val="tx1"/>
                  </a:solidFill>
                  <a:latin typeface="Roboto Light" pitchFamily="2" charset="0"/>
                  <a:ea typeface="Roboto Light" pitchFamily="2" charset="0"/>
                  <a:cs typeface="Roboto Light" pitchFamily="2" charset="0"/>
                </a:endParaRPr>
              </a:p>
              <a:p>
                <a:pPr marL="0" indent="0">
                  <a:buNone/>
                </a:pPr>
                <a:endParaRPr lang="en-US" sz="1700" b="0" i="1" dirty="0" smtClean="0">
                  <a:latin typeface="Cambria Math"/>
                  <a:ea typeface="Roboto Light" pitchFamily="2" charset="0"/>
                  <a:cs typeface="Roboto Light" pitchFamily="2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548681"/>
                <a:ext cx="8208912" cy="5904655"/>
              </a:xfrm>
              <a:blipFill rotWithShape="1">
                <a:blip r:embed="rId2"/>
                <a:stretch>
                  <a:fillRect l="-520" t="-2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0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28869" y="1124744"/>
                <a:ext cx="8229600" cy="52565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700" b="1" i="1" smtClean="0">
                        <a:latin typeface="Cambria Math"/>
                        <a:ea typeface="Roboto Light" pitchFamily="2" charset="0"/>
                        <a:cs typeface="Roboto Light" pitchFamily="2" charset="0"/>
                      </a:rPr>
                      <m:t>𝒗</m:t>
                    </m:r>
                    <m:r>
                      <a:rPr lang="en-US" sz="1700" b="1" i="1" smtClean="0">
                        <a:latin typeface="Cambria Math"/>
                        <a:ea typeface="Roboto Light" pitchFamily="2" charset="0"/>
                        <a:cs typeface="Roboto Light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700" b="1" i="1">
                            <a:latin typeface="Cambria Math"/>
                            <a:ea typeface="Roboto Light" pitchFamily="2" charset="0"/>
                            <a:cs typeface="Roboto Light" pitchFamily="2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700" b="1" i="1">
                                <a:latin typeface="Cambria Math"/>
                                <a:ea typeface="Roboto Light" pitchFamily="2" charset="0"/>
                                <a:cs typeface="Roboto Light" pitchFamily="2" charset="0"/>
                              </a:rPr>
                            </m:ctrlPr>
                          </m:fPr>
                          <m:num>
                            <m:r>
                              <a:rPr lang="uk-UA" sz="1700" b="1" i="1" smtClean="0">
                                <a:latin typeface="Cambria Math"/>
                                <a:ea typeface="Roboto Light" pitchFamily="2" charset="0"/>
                                <a:cs typeface="Roboto Light" pitchFamily="2" charset="0"/>
                              </a:rPr>
                              <m:t>𝟐𝟓𝟓𝟎𝟎𝟎𝟎𝟎𝟎𝟎𝟎</m:t>
                            </m:r>
                          </m:num>
                          <m:den>
                            <m:r>
                              <a:rPr lang="uk-UA" sz="1700" b="1" i="1" smtClean="0">
                                <a:latin typeface="Cambria Math"/>
                                <a:ea typeface="Roboto Light" pitchFamily="2" charset="0"/>
                                <a:cs typeface="Roboto Light" pitchFamily="2" charset="0"/>
                              </a:rPr>
                              <m:t>𝟐</m:t>
                            </m:r>
                            <m:r>
                              <a:rPr lang="uk-UA" sz="1700" b="1" i="1" smtClean="0">
                                <a:latin typeface="Cambria Math"/>
                                <a:ea typeface="Roboto Light" pitchFamily="2" charset="0"/>
                                <a:cs typeface="Roboto Light" pitchFamily="2" charset="0"/>
                              </a:rPr>
                              <m:t>,</m:t>
                            </m:r>
                            <m:r>
                              <a:rPr lang="uk-UA" sz="1700" b="1" i="1" smtClean="0">
                                <a:latin typeface="Cambria Math"/>
                                <a:ea typeface="Roboto Light" pitchFamily="2" charset="0"/>
                                <a:cs typeface="Roboto Light" pitchFamily="2" charset="0"/>
                              </a:rPr>
                              <m:t>𝟔𝟗𝟖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=97218,55 м/с</a:t>
                </a:r>
              </a:p>
              <a:p>
                <a:pPr marL="0" indent="0">
                  <a:buNone/>
                </a:pPr>
                <a:endParaRPr lang="ru-RU" sz="1700" dirty="0">
                  <a:latin typeface="Roboto Light" pitchFamily="2" charset="0"/>
                  <a:ea typeface="Roboto Light" pitchFamily="2" charset="0"/>
                  <a:cs typeface="Roboto Light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700" b="1" i="1">
                        <a:latin typeface="Cambria Math"/>
                        <a:ea typeface="Roboto Light" pitchFamily="2" charset="0"/>
                        <a:cs typeface="Roboto Light" pitchFamily="2" charset="0"/>
                      </a:rPr>
                      <m:t>𝑳</m:t>
                    </m:r>
                    <m:r>
                      <a:rPr lang="en-US" sz="1700" b="1" i="1">
                        <a:latin typeface="Cambria Math"/>
                        <a:ea typeface="Roboto Light" pitchFamily="2" charset="0"/>
                        <a:cs typeface="Roboto Light" pitchFamily="2" charset="0"/>
                      </a:rPr>
                      <m:t>=</m:t>
                    </m:r>
                    <m:f>
                      <m:fPr>
                        <m:ctrlPr>
                          <a:rPr lang="en-US" sz="1700" b="1" i="1">
                            <a:latin typeface="Cambria Math"/>
                            <a:ea typeface="Roboto Light" pitchFamily="2" charset="0"/>
                            <a:cs typeface="Roboto Light" pitchFamily="2" charset="0"/>
                          </a:rPr>
                        </m:ctrlPr>
                      </m:fPr>
                      <m:num>
                        <m:r>
                          <a:rPr lang="uk-UA" sz="1700" b="1" i="1" smtClean="0">
                            <a:latin typeface="Cambria Math"/>
                            <a:ea typeface="Roboto Light" pitchFamily="2" charset="0"/>
                            <a:cs typeface="Roboto Light" pitchFamily="2" charset="0"/>
                          </a:rPr>
                          <m:t>𝟗𝟕𝟐𝟏𝟖</m:t>
                        </m:r>
                        <m:r>
                          <a:rPr lang="uk-UA" sz="1700" b="1" i="1" smtClean="0">
                            <a:latin typeface="Cambria Math"/>
                            <a:ea typeface="Roboto Light" pitchFamily="2" charset="0"/>
                            <a:cs typeface="Roboto Light" pitchFamily="2" charset="0"/>
                          </a:rPr>
                          <m:t>,</m:t>
                        </m:r>
                        <m:r>
                          <a:rPr lang="uk-UA" sz="1700" b="1" i="1" smtClean="0">
                            <a:latin typeface="Cambria Math"/>
                            <a:ea typeface="Roboto Light" pitchFamily="2" charset="0"/>
                            <a:cs typeface="Roboto Light" pitchFamily="2" charset="0"/>
                          </a:rPr>
                          <m:t>𝟓𝟓</m:t>
                        </m:r>
                      </m:num>
                      <m:den>
                        <m:r>
                          <a:rPr lang="uk-UA" sz="1700" b="1" i="1" smtClean="0">
                            <a:latin typeface="Cambria Math"/>
                            <a:ea typeface="Roboto Light" pitchFamily="2" charset="0"/>
                            <a:cs typeface="Roboto Light" pitchFamily="2" charset="0"/>
                          </a:rPr>
                          <m:t>𝟐𝟎𝟎𝟎𝟎𝟎𝟎𝟎𝟎𝟎</m:t>
                        </m:r>
                      </m:den>
                    </m:f>
                  </m:oMath>
                </a14:m>
                <a:r>
                  <a:rPr lang="uk-UA" sz="1700" b="1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=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0.000049 м=0,049 мм</a:t>
                </a:r>
              </a:p>
              <a:p>
                <a:pPr marL="0" indent="0" algn="ctr">
                  <a:buNone/>
                </a:pPr>
                <a:endParaRPr lang="uk-UA" sz="1700" b="1" dirty="0">
                  <a:latin typeface="Roboto Light" pitchFamily="2" charset="0"/>
                  <a:ea typeface="Roboto Light" pitchFamily="2" charset="0"/>
                  <a:cs typeface="Roboto Light" pitchFamily="2" charset="0"/>
                </a:endParaRPr>
              </a:p>
              <a:p>
                <a:pPr marL="0" indent="0">
                  <a:buNone/>
                </a:pP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0,049:2=0,025 мм —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товщина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перешкоди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, яка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менша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за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довжину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хвилі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в 2 рази</a:t>
                </a:r>
              </a:p>
              <a:p>
                <a:pPr marL="0" indent="0">
                  <a:buNone/>
                </a:pP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0,049:3=0,016 мм —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товщина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перешкоди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, яка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менша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за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довжину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хвилі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в 3 рази</a:t>
                </a:r>
                <a:b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</a:b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/>
                </a:r>
                <a:b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</a:b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Товщина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харчової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алюмінієвої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фольги становить 10 мкм,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що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дорівнює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— 0,01 мм</a:t>
                </a:r>
              </a:p>
              <a:p>
                <a:pPr marL="0" indent="0">
                  <a:buNone/>
                </a:pP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Отже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для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забезпечення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необхідної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товщини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перешкоди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нам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знадобиться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 2-3 шари фольги.</a:t>
                </a:r>
                <a:b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</a:br>
                <a:endParaRPr lang="ru-RU" sz="1700" dirty="0">
                  <a:latin typeface="Roboto Light" pitchFamily="2" charset="0"/>
                  <a:ea typeface="Roboto Light" pitchFamily="2" charset="0"/>
                  <a:cs typeface="Roboto Light" pitchFamily="2" charset="0"/>
                </a:endParaRPr>
              </a:p>
              <a:p>
                <a:pPr marL="0" indent="0">
                  <a:buNone/>
                </a:pPr>
                <a:endParaRPr lang="uk-UA" sz="1700" dirty="0" smtClean="0">
                  <a:latin typeface="Roboto Light" pitchFamily="2" charset="0"/>
                  <a:ea typeface="Roboto Light" pitchFamily="2" charset="0"/>
                  <a:cs typeface="Roboto Light" pitchFamily="2" charset="0"/>
                </a:endParaRPr>
              </a:p>
              <a:p>
                <a:pPr marL="0" indent="0">
                  <a:buNone/>
                </a:pPr>
                <a:endParaRPr lang="uk-UA" sz="1700" dirty="0">
                  <a:latin typeface="Roboto Light" pitchFamily="2" charset="0"/>
                  <a:ea typeface="Roboto Light" pitchFamily="2" charset="0"/>
                  <a:cs typeface="Roboto Light" pitchFamily="2" charset="0"/>
                </a:endParaRPr>
              </a:p>
              <a:p>
                <a:pPr marL="0" indent="0">
                  <a:buNone/>
                </a:pPr>
                <a:r>
                  <a:rPr lang="uk-UA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Примітка: Гиря використовується для того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, </a:t>
                </a:r>
                <a:r>
                  <a:rPr lang="ru-RU" sz="1700" dirty="0" err="1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аби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усічений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конус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щільно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притиснувся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до фольги і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радіохвиля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не мала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змоги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пройти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крізь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їх</a:t>
                </a:r>
                <a:r>
                  <a:rPr lang="ru-RU" sz="1700" dirty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 </a:t>
                </a:r>
                <a:r>
                  <a:rPr lang="ru-RU" sz="1700" dirty="0" err="1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стик</a:t>
                </a:r>
                <a:r>
                  <a:rPr lang="ru-RU" sz="1700" dirty="0" smtClean="0">
                    <a:latin typeface="Roboto Light" pitchFamily="2" charset="0"/>
                    <a:ea typeface="Roboto Light" pitchFamily="2" charset="0"/>
                    <a:cs typeface="Roboto Light" pitchFamily="2" charset="0"/>
                  </a:rPr>
                  <a:t>.</a:t>
                </a:r>
                <a:endParaRPr lang="ru-RU" sz="20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869" y="1124744"/>
                <a:ext cx="8229600" cy="5256584"/>
              </a:xfrm>
              <a:blipFill rotWithShape="1"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63449" y="488353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Розрахунки</a:t>
            </a:r>
            <a:r>
              <a:rPr lang="ru-RU" dirty="0" smtClean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:</a:t>
            </a:r>
            <a:endParaRPr lang="ru-RU" dirty="0"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8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uk-UA" sz="1700" dirty="0" smtClean="0"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  <a:p>
            <a:pPr marL="0" indent="0" algn="ctr">
              <a:buNone/>
            </a:pPr>
            <a:r>
              <a:rPr lang="uk-UA" sz="25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rPr>
              <a:t>Висновок</a:t>
            </a:r>
            <a:r>
              <a:rPr lang="uk-UA" sz="2500" dirty="0" smtClean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rPr>
              <a:t>:</a:t>
            </a:r>
          </a:p>
          <a:p>
            <a:pPr marL="0" indent="0" algn="ctr">
              <a:buNone/>
            </a:pPr>
            <a:endParaRPr lang="uk-UA" sz="250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uk-UA" sz="25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В результаті проведеного досліду ми встановили що: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uk-UA" sz="25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— дециметрові радіохвилі здатні долати лише певні перешкоди, отже в деяких випадках, в тому числі і в реальних умовах, встановити мобільний </a:t>
            </a:r>
            <a:r>
              <a:rPr lang="uk-UA" sz="25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зв</a:t>
            </a:r>
            <a:r>
              <a:rPr lang="en-US" sz="25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’</a:t>
            </a:r>
            <a:r>
              <a:rPr lang="uk-UA" sz="25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язок</a:t>
            </a:r>
            <a:r>
              <a:rPr lang="uk-UA" sz="25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буде неможливо;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uk-UA" sz="25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— при проходженні радіохвиль через матеріал який є провідником, дійсно спостерігається скін-ефект, в результаті якого інтенсивність хвиль зменшується, або вони можуть взагалі згаснути;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uk-UA" sz="25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— користуючись довідковими даними про параметри хвиль та матеріал провідника, а також відповідними формулами, можна розрахувати необхідну товщину матеріалу для побудови </a:t>
            </a:r>
            <a:r>
              <a:rPr lang="uk-UA" sz="25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надійної перешкоди</a:t>
            </a:r>
            <a:r>
              <a:rPr lang="uk-UA" sz="25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.</a:t>
            </a:r>
          </a:p>
          <a:p>
            <a:pPr marL="0" indent="0">
              <a:buNone/>
            </a:pPr>
            <a:endParaRPr lang="ru-RU" sz="1700" dirty="0"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63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404664"/>
            <a:ext cx="4402832" cy="5760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dirty="0" err="1" smtClean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Використані</a:t>
            </a:r>
            <a:r>
              <a:rPr lang="ru-RU" sz="2000" dirty="0" smtClean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 </a:t>
            </a:r>
            <a:r>
              <a:rPr lang="ru-RU" sz="2000" dirty="0" err="1">
                <a:latin typeface="Roboto Medium" pitchFamily="2" charset="0"/>
                <a:ea typeface="Roboto Medium" pitchFamily="2" charset="0"/>
                <a:cs typeface="Roboto Medium" pitchFamily="2" charset="0"/>
              </a:rPr>
              <a:t>джерела</a:t>
            </a:r>
            <a:r>
              <a:rPr lang="ru-RU" sz="2000" dirty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 </a:t>
            </a:r>
            <a:r>
              <a:rPr lang="ru-RU" sz="2000" dirty="0" err="1">
                <a:latin typeface="Roboto Medium" pitchFamily="2" charset="0"/>
                <a:ea typeface="Roboto Medium" pitchFamily="2" charset="0"/>
                <a:cs typeface="Roboto Medium" pitchFamily="2" charset="0"/>
              </a:rPr>
              <a:t>інформації</a:t>
            </a:r>
            <a:r>
              <a:rPr lang="ru-RU" sz="2000" dirty="0" smtClean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:</a:t>
            </a:r>
            <a:br>
              <a:rPr lang="ru-RU" sz="2000" dirty="0" smtClean="0">
                <a:latin typeface="Roboto Medium" pitchFamily="2" charset="0"/>
                <a:ea typeface="Roboto Medium" pitchFamily="2" charset="0"/>
                <a:cs typeface="Roboto Medium" pitchFamily="2" charset="0"/>
              </a:rPr>
            </a:br>
            <a:endParaRPr lang="ru-RU" sz="2000" dirty="0"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412776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 err="1" smtClean="0"/>
              <a:t>Хабрахабр</a:t>
            </a:r>
            <a:r>
              <a:rPr lang="uk-UA" dirty="0" smtClean="0"/>
              <a:t> — «</a:t>
            </a:r>
            <a:r>
              <a:rPr lang="ru-RU" dirty="0" smtClean="0"/>
              <a:t>Практика </a:t>
            </a:r>
            <a:r>
              <a:rPr lang="ru-RU" dirty="0" err="1" smtClean="0"/>
              <a:t>радіозв</a:t>
            </a:r>
            <a:r>
              <a:rPr lang="en-US" dirty="0" smtClean="0"/>
              <a:t>’</a:t>
            </a:r>
            <a:r>
              <a:rPr lang="uk-UA" dirty="0" err="1" smtClean="0"/>
              <a:t>язку</a:t>
            </a:r>
            <a:r>
              <a:rPr lang="uk-UA" dirty="0" smtClean="0"/>
              <a:t> як вона є</a:t>
            </a:r>
            <a:r>
              <a:rPr lang="ru-RU" dirty="0" smtClean="0"/>
              <a:t>»</a:t>
            </a:r>
            <a:r>
              <a:rPr lang="uk-UA" dirty="0" smtClean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://habrahabr.ru/post/127235</a:t>
            </a:r>
            <a:r>
              <a:rPr lang="en-US" dirty="0" smtClean="0">
                <a:hlinkClick r:id="rId2"/>
              </a:rPr>
              <a:t>/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uk-UA" dirty="0" err="1" smtClean="0"/>
              <a:t>Вікіпедія</a:t>
            </a:r>
            <a:r>
              <a:rPr lang="uk-UA" dirty="0" smtClean="0"/>
              <a:t> — «</a:t>
            </a:r>
            <a:r>
              <a:rPr lang="ru-RU" dirty="0" smtClean="0"/>
              <a:t>Е</a:t>
            </a:r>
            <a:r>
              <a:rPr lang="uk-UA" dirty="0" err="1" smtClean="0"/>
              <a:t>лектромагнітне</a:t>
            </a:r>
            <a:r>
              <a:rPr lang="uk-UA" dirty="0" smtClean="0"/>
              <a:t> випромінювання</a:t>
            </a:r>
            <a:r>
              <a:rPr lang="ru-RU" dirty="0" smtClean="0"/>
              <a:t>»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://ru.wikipedia.org/wiki/%D0%AD%D0%BB%D0%B5%D0%BA%D1%82%D1%80%D0%BE%D0%BC%D0%B0%D0%B3%D0%BD%D0%B8%D1%82%D0%BD%D0%BE%D0%B5_%</a:t>
            </a:r>
            <a:r>
              <a:rPr lang="en-US" dirty="0" smtClean="0">
                <a:hlinkClick r:id="rId3"/>
              </a:rPr>
              <a:t>D0%B8%D0%B7%D0%BB%D1%83%D1%87%D0%B5%D0%BD%D0%B8%D0%B5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uk-UA" dirty="0" err="1" smtClean="0"/>
              <a:t>Вікіпедія</a:t>
            </a:r>
            <a:r>
              <a:rPr lang="uk-UA" dirty="0" smtClean="0"/>
              <a:t> — Модуль зсуву </a:t>
            </a:r>
            <a:r>
              <a:rPr lang="en-US" dirty="0">
                <a:hlinkClick r:id="rId4"/>
              </a:rPr>
              <a:t>https://uk.wikipedia.org/wiki/%D0%9C%D0%BE%D0%B4%D1%83%D0%BB%D1%8C_%</a:t>
            </a:r>
            <a:r>
              <a:rPr lang="en-US" dirty="0" smtClean="0">
                <a:hlinkClick r:id="rId4"/>
              </a:rPr>
              <a:t>D0%B7%D1%81%D1%83%D0%B2%D1%83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err="1" smtClean="0"/>
              <a:t>Кругосв</a:t>
            </a:r>
            <a:r>
              <a:rPr lang="uk-UA" dirty="0" smtClean="0"/>
              <a:t>і</a:t>
            </a:r>
            <a:r>
              <a:rPr lang="ru-RU" dirty="0" smtClean="0"/>
              <a:t>т — «</a:t>
            </a:r>
            <a:r>
              <a:rPr lang="ru-RU" dirty="0" err="1" smtClean="0"/>
              <a:t>Исторія</a:t>
            </a:r>
            <a:r>
              <a:rPr lang="ru-RU" dirty="0" smtClean="0"/>
              <a:t> </a:t>
            </a:r>
            <a:r>
              <a:rPr lang="ru-RU" dirty="0" err="1" smtClean="0"/>
              <a:t>мобільного</a:t>
            </a:r>
            <a:r>
              <a:rPr lang="ru-RU" dirty="0" smtClean="0"/>
              <a:t> </a:t>
            </a:r>
            <a:r>
              <a:rPr lang="ru-RU" dirty="0" err="1" smtClean="0"/>
              <a:t>зв</a:t>
            </a:r>
            <a:r>
              <a:rPr lang="en-US" dirty="0" smtClean="0"/>
              <a:t>’</a:t>
            </a:r>
            <a:r>
              <a:rPr lang="ru-RU" dirty="0" err="1" smtClean="0"/>
              <a:t>язку</a:t>
            </a:r>
            <a:r>
              <a:rPr lang="ru-RU" dirty="0" smtClean="0"/>
              <a:t>»</a:t>
            </a:r>
            <a:r>
              <a:rPr lang="uk-UA" dirty="0" smtClean="0"/>
              <a:t> 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www.krugosvet.ru/enc/nauka_i_tehnika/tehnologiya_i_promyshlennost/MOBILNAYA_SVYAZ.html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uk-UA" dirty="0" smtClean="0"/>
              <a:t>Всі біографії — Біографія Джеймса Максвела та Генріха Герца </a:t>
            </a:r>
            <a:r>
              <a:rPr lang="en-US" dirty="0">
                <a:hlinkClick r:id="rId6"/>
              </a:rPr>
              <a:t>http://all-biography.ru</a:t>
            </a:r>
            <a:r>
              <a:rPr lang="en-US" dirty="0" smtClean="0">
                <a:hlinkClick r:id="rId6"/>
              </a:rPr>
              <a:t>/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3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r="5031"/>
          <a:stretch/>
        </p:blipFill>
        <p:spPr bwMode="auto">
          <a:xfrm>
            <a:off x="4572000" y="260649"/>
            <a:ext cx="4176215" cy="624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9" t="6813" r="34309" b="5056"/>
          <a:stretch/>
        </p:blipFill>
        <p:spPr>
          <a:xfrm>
            <a:off x="395536" y="497303"/>
            <a:ext cx="3528392" cy="5941282"/>
          </a:xfrm>
        </p:spPr>
      </p:pic>
    </p:spTree>
    <p:extLst>
      <p:ext uri="{BB962C8B-B14F-4D97-AF65-F5344CB8AC3E}">
        <p14:creationId xmlns:p14="http://schemas.microsoft.com/office/powerpoint/2010/main" val="311761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3168352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rPr>
              <a:t>Мета проекту:</a:t>
            </a:r>
            <a:br>
              <a:rPr lang="uk-UA" sz="2800" dirty="0" smtClean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rPr>
            </a:br>
            <a:r>
              <a:rPr lang="uk-UA" sz="28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Проведення дослідження та організація незвичайної демонстрації властивостей радіохвиль, які являють собою один з видів електромагнітного випромінювання</a:t>
            </a:r>
            <a:r>
              <a:rPr lang="uk-UA" sz="28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.</a:t>
            </a:r>
            <a:endParaRPr lang="ru-RU" sz="2800" dirty="0">
              <a:solidFill>
                <a:schemeClr val="bg1"/>
              </a:solidFill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53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4969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Базові</a:t>
            </a:r>
            <a:r>
              <a:rPr lang="ru-RU" dirty="0" smtClean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 </a:t>
            </a:r>
            <a:r>
              <a:rPr lang="ru-RU" dirty="0" err="1" smtClean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поняття</a:t>
            </a:r>
            <a:r>
              <a:rPr lang="ru-RU" dirty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 </a:t>
            </a:r>
            <a:r>
              <a:rPr lang="ru-RU" dirty="0" smtClean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про природу </a:t>
            </a:r>
            <a:r>
              <a:rPr lang="ru-RU" dirty="0" err="1" smtClean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електромагнітних</a:t>
            </a:r>
            <a:r>
              <a:rPr lang="ru-RU" dirty="0" smtClean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 </a:t>
            </a:r>
            <a:r>
              <a:rPr lang="ru-RU" dirty="0" err="1" smtClean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хвиль</a:t>
            </a:r>
            <a:r>
              <a:rPr lang="ru-RU" dirty="0" smtClean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:</a:t>
            </a:r>
            <a:endParaRPr lang="ru-RU" dirty="0" smtClean="0">
              <a:effectLst/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  <a:p>
            <a:r>
              <a:rPr lang="ru-RU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  <a:t/>
            </a:r>
            <a:br>
              <a:rPr lang="ru-RU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ru-RU" sz="1700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  <a:t>    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Електромагнітні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хвилі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являють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собою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процес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поширення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електромагнітного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поля в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середовищі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. </a:t>
            </a:r>
            <a:endParaRPr lang="ru-RU" sz="1700" b="0" dirty="0" smtClean="0">
              <a:effectLst/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  <a:p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    Першим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передбачив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їх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існування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англійський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фізик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Майкл Фарадей в 1832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році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. А практично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довів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це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—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німецький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фізик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Генріх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Герц в 1888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році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.</a:t>
            </a:r>
            <a:endParaRPr lang="ru-RU" sz="1700" b="0" dirty="0" smtClean="0">
              <a:effectLst/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48136"/>
            <a:ext cx="3624837" cy="3197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2381" y="2158722"/>
            <a:ext cx="472808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Одним 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з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різновидів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(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діапозонів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)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електромагнітних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хвиль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є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радіохвилі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за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допомогою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яких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здійснюється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мобільний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зв’язок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.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Сьогодні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ми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користуємося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3</a:t>
            </a:r>
            <a:r>
              <a:rPr lang="en-US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G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зв’язком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, частота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якого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приблизно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2ГГц.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Ця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частота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знаходиться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в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діапозоні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ультракоротких, а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саме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дециметрових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радіохвиль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.</a:t>
            </a:r>
          </a:p>
          <a:p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   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Дециметрові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радіохвилі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мають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здатність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проникати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через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деякі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перешкоди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та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оминати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їх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,</a:t>
            </a:r>
          </a:p>
          <a:p>
            <a:r>
              <a:rPr lang="uk-UA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    Під час досліду буде продемонстровано які перешкоди для дециметрових радіохвиль являються не суттєвими, а які можуть зупинити їх розповсюдження.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5651986"/>
            <a:ext cx="3768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Малюнок 1 — Схематичне </a:t>
            </a:r>
            <a:r>
              <a:rPr lang="uk-UA" sz="14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зображення розповсюдження радіохвилі.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218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65381"/>
            <a:ext cx="8496944" cy="5843939"/>
          </a:xfrm>
        </p:spPr>
        <p:txBody>
          <a:bodyPr>
            <a:noAutofit/>
          </a:bodyPr>
          <a:lstStyle/>
          <a:p>
            <a:pPr algn="l"/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/>
            </a:r>
            <a:b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Нам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знадобиться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:</a:t>
            </a:r>
            <a:r>
              <a:rPr lang="ru-RU" sz="1700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  <a:t/>
            </a:r>
            <a:br>
              <a:rPr lang="ru-RU" sz="1700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—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мобільний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телефон (2 штуки);                                 </a:t>
            </a:r>
            <a:r>
              <a:rPr lang="ru-RU" sz="1700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  <a:t/>
            </a:r>
            <a:br>
              <a:rPr lang="ru-RU" sz="1700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— картон;</a:t>
            </a:r>
            <a:r>
              <a:rPr lang="ru-RU" sz="1700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  <a:t/>
            </a:r>
            <a:br>
              <a:rPr lang="ru-RU" sz="1700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—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папір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(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звичайний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та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кольоровий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для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оздоблення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конусів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);</a:t>
            </a:r>
            <a:r>
              <a:rPr lang="ru-RU" sz="1700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  <a:t/>
            </a:r>
            <a:br>
              <a:rPr lang="ru-RU" sz="1700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— гиря вагою 1 кг;</a:t>
            </a:r>
            <a:r>
              <a:rPr lang="ru-RU" sz="1700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  <a:t/>
            </a:r>
            <a:br>
              <a:rPr lang="ru-RU" sz="1700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—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кухарська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алюмінієвна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фольга;</a:t>
            </a:r>
            <a:r>
              <a:rPr lang="ru-RU" sz="1700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  <a:t/>
            </a:r>
            <a:br>
              <a:rPr lang="ru-RU" sz="1700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—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теплоізоляційна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алюмінієва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фольга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;</a:t>
            </a:r>
            <a:r>
              <a:rPr lang="ru-RU" sz="1700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  <a:t/>
            </a:r>
            <a:br>
              <a:rPr lang="ru-RU" sz="1700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— клей, скотч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.</a:t>
            </a:r>
            <a:b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ru-RU" sz="1700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  <a:t/>
            </a:r>
            <a:br>
              <a:rPr lang="ru-RU" sz="1700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1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. За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допомогою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пап’є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-маше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виготовляємо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кульку, 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в яку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можна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сховати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мобільний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телефон.</a:t>
            </a:r>
            <a:r>
              <a:rPr lang="ru-RU" sz="1700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  <a:t/>
            </a:r>
            <a:br>
              <a:rPr lang="ru-RU" sz="1700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2.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Потім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робимо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усічений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конус з картону.</a:t>
            </a:r>
            <a:r>
              <a:rPr lang="ru-RU" sz="1700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  <a:t/>
            </a:r>
            <a:br>
              <a:rPr lang="ru-RU" sz="1700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3.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Другий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усічений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конус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робимо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такого 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же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розміру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, але в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верхній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частині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,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непомітно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,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встановлюємо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гирю для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збільшення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його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ваги. Весь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усічений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конус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обклеюємо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декількома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шарами 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алюмінієвої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фольги 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та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ще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одним шаром 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картону. (див. мал. 2)</a:t>
            </a:r>
            <a:r>
              <a:rPr lang="ru-RU" sz="1700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  <a:t/>
            </a:r>
            <a:br>
              <a:rPr lang="ru-RU" sz="1700" b="0" dirty="0" smtClean="0">
                <a:effectLst/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4.  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Вирізаємо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з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міцного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картону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прямокутник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і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наклеюємо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на </a:t>
            </a:r>
            <a:r>
              <a:rPr lang="ru-RU" sz="1700" dirty="0" err="1">
                <a:latin typeface="Roboto Light" pitchFamily="2" charset="0"/>
                <a:ea typeface="Roboto Light" pitchFamily="2" charset="0"/>
                <a:cs typeface="Roboto Light" pitchFamily="2" charset="0"/>
              </a:rPr>
              <a:t>нього</a:t>
            </a:r>
            <a:r>
              <a:rPr lang="ru-RU" sz="1700" dirty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декілька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шарів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звичайної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алюмінієвої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фольги та шар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теплоізоляційної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алюмінієвої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фольги (див. мал. 3).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Теплоїзоляційна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фольга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необхідна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для того,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аби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другий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конус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щільно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притискався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 до </a:t>
            </a:r>
            <a:r>
              <a:rPr lang="ru-RU" sz="1700" dirty="0" err="1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основи</a:t>
            </a:r>
            <a:r>
              <a:rPr lang="ru-RU" sz="17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.</a:t>
            </a:r>
            <a:endParaRPr lang="ru-RU" sz="1700" dirty="0"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36737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Roboto Medium" pitchFamily="2" charset="0"/>
                <a:ea typeface="Roboto Medium" pitchFamily="2" charset="0"/>
                <a:cs typeface="Roboto Medium" pitchFamily="2" charset="0"/>
              </a:rPr>
              <a:t>Підготовка</a:t>
            </a:r>
            <a:r>
              <a:rPr lang="ru-RU" dirty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 до </a:t>
            </a:r>
            <a:r>
              <a:rPr lang="ru-RU" dirty="0" err="1">
                <a:latin typeface="Roboto Medium" pitchFamily="2" charset="0"/>
                <a:ea typeface="Roboto Medium" pitchFamily="2" charset="0"/>
                <a:cs typeface="Roboto Medium" pitchFamily="2" charset="0"/>
              </a:rPr>
              <a:t>проведення</a:t>
            </a:r>
            <a:r>
              <a:rPr lang="ru-RU" dirty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 </a:t>
            </a:r>
            <a:r>
              <a:rPr lang="ru-RU" dirty="0" err="1" smtClean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досліда</a:t>
            </a:r>
            <a:r>
              <a:rPr lang="ru-RU" dirty="0" smtClean="0">
                <a:latin typeface="Roboto Medium" pitchFamily="2" charset="0"/>
                <a:ea typeface="Roboto Medium" pitchFamily="2" charset="0"/>
                <a:cs typeface="Roboto Medium" pitchFamily="2" charset="0"/>
              </a:rPr>
              <a:t>-фокуса:</a:t>
            </a:r>
            <a:endParaRPr lang="ru-RU" dirty="0"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9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445224"/>
            <a:ext cx="8219256" cy="432048"/>
          </a:xfrm>
        </p:spPr>
        <p:txBody>
          <a:bodyPr>
            <a:normAutofit/>
          </a:bodyPr>
          <a:lstStyle/>
          <a:p>
            <a:pPr algn="ctr"/>
            <a:r>
              <a:rPr lang="uk-UA" sz="1700" b="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Малюнок 2 — </a:t>
            </a:r>
            <a:r>
              <a:rPr lang="uk-UA" sz="1700" b="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У</a:t>
            </a:r>
            <a:r>
              <a:rPr lang="uk-UA" sz="1700" b="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січений конус з прихованою гирею. Вид зсередини та зверху.</a:t>
            </a:r>
            <a:endParaRPr lang="ru-RU" sz="1700" b="0" dirty="0">
              <a:solidFill>
                <a:schemeClr val="bg1"/>
              </a:solidFill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r="19710"/>
          <a:stretch/>
        </p:blipFill>
        <p:spPr>
          <a:xfrm>
            <a:off x="467544" y="932023"/>
            <a:ext cx="4026090" cy="432609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6" r="56559" b="13085"/>
          <a:stretch/>
        </p:blipFill>
        <p:spPr>
          <a:xfrm>
            <a:off x="4784495" y="908720"/>
            <a:ext cx="3891961" cy="4326109"/>
          </a:xfrm>
        </p:spPr>
      </p:pic>
    </p:spTree>
    <p:extLst>
      <p:ext uri="{BB962C8B-B14F-4D97-AF65-F5344CB8AC3E}">
        <p14:creationId xmlns:p14="http://schemas.microsoft.com/office/powerpoint/2010/main" val="285393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7" b="3606"/>
          <a:stretch/>
        </p:blipFill>
        <p:spPr>
          <a:xfrm>
            <a:off x="467544" y="477672"/>
            <a:ext cx="8208912" cy="5172502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7544" y="5733256"/>
            <a:ext cx="8208912" cy="639762"/>
          </a:xfrm>
        </p:spPr>
        <p:txBody>
          <a:bodyPr>
            <a:normAutofit/>
          </a:bodyPr>
          <a:lstStyle/>
          <a:p>
            <a:pPr algn="ctr"/>
            <a:r>
              <a:rPr lang="uk-UA" sz="1700" b="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Малюнок 3 — Основа з </a:t>
            </a:r>
            <a:r>
              <a:rPr lang="uk-UA" sz="1700" b="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двома </a:t>
            </a:r>
            <a:r>
              <a:rPr lang="uk-UA" sz="1700" b="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шарами звичайної алюмінієвої фольги та одним шаром теплоізоляційної алюмінієвої фольги.</a:t>
            </a:r>
            <a:endParaRPr lang="ru-RU" sz="1700" b="0" dirty="0">
              <a:solidFill>
                <a:schemeClr val="bg1"/>
              </a:solidFill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5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196752"/>
            <a:ext cx="8298605" cy="580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1. </a:t>
            </a:r>
            <a:r>
              <a:rPr lang="ru-RU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Заздалегіть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помістимо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мобільний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телефон у 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кульку (див. мал. 4). </a:t>
            </a:r>
            <a:endParaRPr lang="ru-RU" sz="1700" dirty="0" smtClean="0">
              <a:solidFill>
                <a:schemeClr val="bg1"/>
              </a:solidFill>
              <a:effectLst/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2.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Встановимо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обидва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усічених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конуси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на </a:t>
            </a:r>
            <a:r>
              <a:rPr lang="ru-RU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підставку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та </a:t>
            </a:r>
            <a:r>
              <a:rPr lang="ru-RU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покажемо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що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вони </a:t>
            </a:r>
            <a:r>
              <a:rPr lang="ru-RU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однакові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.</a:t>
            </a:r>
            <a:endParaRPr lang="ru-RU" sz="1700" dirty="0" smtClean="0">
              <a:solidFill>
                <a:schemeClr val="bg1"/>
              </a:solidFill>
              <a:effectLst/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3. </a:t>
            </a:r>
            <a:r>
              <a:rPr lang="ru-RU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Покладемо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кульку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під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один з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усічених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конусів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.</a:t>
            </a:r>
            <a:endParaRPr lang="ru-RU" sz="1700" dirty="0" smtClean="0">
              <a:solidFill>
                <a:schemeClr val="bg1"/>
              </a:solidFill>
              <a:effectLst/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4.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Візьмемо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другий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мобільний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телефон та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спробуємо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встановити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зв’язок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з 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телефоном, </a:t>
            </a:r>
            <a:r>
              <a:rPr lang="ru-RU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який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знаходиться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у </a:t>
            </a:r>
            <a:r>
              <a:rPr lang="ru-RU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кульці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.</a:t>
            </a:r>
            <a:endParaRPr lang="ru-RU" sz="1700" dirty="0" smtClean="0">
              <a:solidFill>
                <a:schemeClr val="bg1"/>
              </a:solidFill>
              <a:effectLst/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5. Телефон у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кульці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почне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дзвонити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.</a:t>
            </a:r>
            <a:endParaRPr lang="ru-RU" sz="1700" dirty="0" smtClean="0">
              <a:solidFill>
                <a:schemeClr val="bg1"/>
              </a:solidFill>
              <a:effectLst/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6.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Перервемо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сигнал.</a:t>
            </a:r>
            <a:endParaRPr lang="ru-RU" sz="1700" dirty="0" smtClean="0">
              <a:solidFill>
                <a:schemeClr val="bg1"/>
              </a:solidFill>
              <a:effectLst/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7.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Виймемо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кульку та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накриємо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її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другим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усіченим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конусом,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який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є 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«</a:t>
            </a:r>
            <a:r>
              <a:rPr lang="ru-RU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магічним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».</a:t>
            </a:r>
            <a:endParaRPr lang="ru-RU" sz="1700" dirty="0" smtClean="0">
              <a:solidFill>
                <a:schemeClr val="bg1"/>
              </a:solidFill>
              <a:effectLst/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8. </a:t>
            </a:r>
            <a:r>
              <a:rPr lang="ru-RU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Промовимо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магічні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слова: 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«</a:t>
            </a:r>
            <a:r>
              <a:rPr lang="ru-RU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макачка-амахахачка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абра-заказябра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».</a:t>
            </a:r>
            <a:endParaRPr lang="ru-RU" sz="1700" dirty="0" smtClean="0">
              <a:solidFill>
                <a:schemeClr val="bg1"/>
              </a:solidFill>
              <a:effectLst/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9.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Спробуємо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встановити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зв’язок</a:t>
            </a: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знову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.</a:t>
            </a:r>
            <a:endParaRPr lang="ru-RU" sz="1700" dirty="0" smtClean="0">
              <a:solidFill>
                <a:schemeClr val="bg1"/>
              </a:solidFill>
              <a:effectLst/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70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10. 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Телефон, </a:t>
            </a:r>
            <a:r>
              <a:rPr lang="ru-RU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що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знаходиться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у </a:t>
            </a:r>
            <a:r>
              <a:rPr lang="ru-RU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кульці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, </a:t>
            </a:r>
            <a:r>
              <a:rPr lang="ru-RU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під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другим </a:t>
            </a:r>
            <a:r>
              <a:rPr lang="ru-RU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усіченим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конусом, не </a:t>
            </a:r>
            <a:r>
              <a:rPr lang="ru-RU" sz="170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задзвонить</a:t>
            </a:r>
            <a:r>
              <a:rPr lang="ru-RU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.</a:t>
            </a:r>
            <a:endParaRPr lang="ru-RU" sz="1700" dirty="0" smtClean="0">
              <a:solidFill>
                <a:schemeClr val="bg1"/>
              </a:solidFill>
              <a:effectLst/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  <a:p>
            <a:r>
              <a:rPr lang="ru-RU" sz="20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/>
            </a:r>
            <a:br>
              <a:rPr lang="ru-RU" sz="200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</a:br>
            <a:endParaRPr lang="ru-RU" sz="2000" dirty="0"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4718" y="4286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rPr>
              <a:t>Хід досліду-фокусу</a:t>
            </a:r>
            <a:endParaRPr lang="ru-RU" dirty="0">
              <a:solidFill>
                <a:schemeClr val="bg1"/>
              </a:solidFill>
              <a:latin typeface="Roboto Medium" pitchFamily="2" charset="0"/>
              <a:ea typeface="Roboto Medium" pitchFamily="2" charset="0"/>
              <a:cs typeface="Robot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3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648072"/>
          </a:xfrm>
        </p:spPr>
        <p:txBody>
          <a:bodyPr>
            <a:normAutofit/>
          </a:bodyPr>
          <a:lstStyle/>
          <a:p>
            <a:r>
              <a:rPr lang="uk-UA" sz="17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Малюнок 4 — Мобільний телефон поміщений в кульку.</a:t>
            </a:r>
            <a:endParaRPr lang="ru-RU" sz="1700" dirty="0">
              <a:solidFill>
                <a:schemeClr val="bg1"/>
              </a:solidFill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7769"/>
            <a:ext cx="8219256" cy="5479503"/>
          </a:xfrm>
        </p:spPr>
      </p:pic>
    </p:spTree>
    <p:extLst>
      <p:ext uri="{BB962C8B-B14F-4D97-AF65-F5344CB8AC3E}">
        <p14:creationId xmlns:p14="http://schemas.microsoft.com/office/powerpoint/2010/main" val="4225342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770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Всеукраїнський відкритий інтерактивний конкурс «МАН-Юніор Дослідник» Номінація: «Технік–Юніор»    Тема:  Оригінальні досліди-фокуси — дослідження властивостей радіохвиль</vt:lpstr>
      <vt:lpstr>Презентация PowerPoint</vt:lpstr>
      <vt:lpstr>Мета проекту: Проведення дослідження та організація незвичайної демонстрації властивостей радіохвиль, які являють собою один з видів електромагнітного випромінювання.</vt:lpstr>
      <vt:lpstr>Презентация PowerPoint</vt:lpstr>
      <vt:lpstr> Нам знадобиться: — мобільний телефон (2 штуки);                                  — картон; — папір (звичайний та кольоровий для оздоблення конусів); — гиря вагою 1 кг; — кухарська алюмінієвна фольга; — теплоізоляційна алюмінієва фольга; — клей, скотч.  1. За допомогою пап’є-маше виготовляємо кульку, в яку можна сховати мобільний телефон. 2. Потім робимо усічений конус з картону. 3. Другий усічений конус робимо такого же розміру, але в верхній частині, непомітно, встановлюємо гирю для збільшення його ваги. Весь усічений конус обклеюємо декількома шарами  алюмінієвої фольги та ще одним шаром картону. (див. мал. 2) 4.  Вирізаємо з міцного картону прямокутник і наклеюємо на нього декілька шарів звичайної алюмінієвої фольги та шар теплоізоляційної алюмінієвої фольги (див. мал. 3). Теплоїзоляційна фольга необхідна для того, аби другий конус щільно притискався до основи.</vt:lpstr>
      <vt:lpstr>Презентация PowerPoint</vt:lpstr>
      <vt:lpstr>Презентация PowerPoint</vt:lpstr>
      <vt:lpstr>Презентация PowerPoint</vt:lpstr>
      <vt:lpstr>Малюнок 4 — Мобільний телефон поміщений в кульку.</vt:lpstr>
      <vt:lpstr>Малюнок 5 — Кулька з захованим в неї мобільним телефоном, усічений конус яким буде накрито кульку та другий мобільний телефон для встановлення зв’язку.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відкритий інтерактивний конкурс “МАН – Юніор Дослідник ”    Номінація “ Технік – Юніор”  Тема:  “досліди – фокуси“</dc:title>
  <dc:creator>K1</dc:creator>
  <cp:lastModifiedBy>K1</cp:lastModifiedBy>
  <cp:revision>40</cp:revision>
  <dcterms:created xsi:type="dcterms:W3CDTF">2016-04-10T18:58:18Z</dcterms:created>
  <dcterms:modified xsi:type="dcterms:W3CDTF">2016-04-12T22:13:04Z</dcterms:modified>
</cp:coreProperties>
</file>