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sldIdLst>
    <p:sldId id="256" r:id="rId2"/>
    <p:sldId id="257" r:id="rId3"/>
    <p:sldId id="270" r:id="rId4"/>
    <p:sldId id="268" r:id="rId5"/>
    <p:sldId id="263" r:id="rId6"/>
    <p:sldId id="265" r:id="rId7"/>
    <p:sldId id="269" r:id="rId8"/>
    <p:sldId id="260" r:id="rId9"/>
    <p:sldId id="259" r:id="rId10"/>
    <p:sldId id="262" r:id="rId11"/>
    <p:sldId id="264" r:id="rId12"/>
    <p:sldId id="261" r:id="rId13"/>
    <p:sldId id="271" r:id="rId14"/>
    <p:sldId id="266"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62" autoAdjust="0"/>
  </p:normalViewPr>
  <p:slideViewPr>
    <p:cSldViewPr>
      <p:cViewPr varScale="1">
        <p:scale>
          <a:sx n="74" d="100"/>
          <a:sy n="74" d="100"/>
        </p:scale>
        <p:origin x="-12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1D2CDC11-22E4-4120-B64D-36D25F9936BB}" type="datetimeFigureOut">
              <a:rPr lang="ru-RU"/>
              <a:pPr>
                <a:defRPr/>
              </a:pPr>
              <a:t>10.04.2016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8260BB0-313F-48A5-B330-EA966FBB6C7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B2066C3-E782-434D-8FD7-5A9AFAF4276A}" type="datetimeFigureOut">
              <a:rPr lang="ru-RU"/>
              <a:pPr>
                <a:defRPr/>
              </a:pPr>
              <a:t>10.04.2016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B60AF48-D100-4F3F-AC57-B1188F7FFE6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9AD0583-1BE7-4797-AAD4-B19F09874267}" type="datetimeFigureOut">
              <a:rPr lang="ru-RU"/>
              <a:pPr>
                <a:defRPr/>
              </a:pPr>
              <a:t>10.04.2016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A0ABCCE-DDF9-44BA-A96C-1F5FF20B2C7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05D846E-8FF5-4931-BD78-326B9BAF8BCF}" type="datetimeFigureOut">
              <a:rPr lang="ru-RU"/>
              <a:pPr>
                <a:defRPr/>
              </a:pPr>
              <a:t>10.04.2016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AFDCC20-5383-4DDA-98C5-2769076DB44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EC833DB-78B2-4BF9-928D-4A4B498ACC4F}" type="datetimeFigureOut">
              <a:rPr lang="ru-RU"/>
              <a:pPr>
                <a:defRPr/>
              </a:pPr>
              <a:t>10.04.2016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48A7BC6-5889-40E8-A9A3-04AF5B337EC3}"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1B877419-9F44-4624-9359-AA7112EC235C}" type="datetimeFigureOut">
              <a:rPr lang="ru-RU"/>
              <a:pPr>
                <a:defRPr/>
              </a:pPr>
              <a:t>10.04.2016</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5BE16F95-D519-4F23-B17A-6B6920385DD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CC1200BF-EA0F-4D10-9CCE-D96B8ADFFFAE}" type="datetimeFigureOut">
              <a:rPr lang="ru-RU"/>
              <a:pPr>
                <a:defRPr/>
              </a:pPr>
              <a:t>10.04.2016</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04F75323-A10D-4AEB-B12C-0C654530178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249112C3-EADA-43DB-88FF-36F16A864FA3}" type="datetimeFigureOut">
              <a:rPr lang="ru-RU"/>
              <a:pPr>
                <a:defRPr/>
              </a:pPr>
              <a:t>10.04.2016</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9B60A0F0-51D7-420B-8EE7-3A34460C6E0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74920225-6D64-4205-AAE9-3DF38AA4A910}" type="datetimeFigureOut">
              <a:rPr lang="ru-RU"/>
              <a:pPr>
                <a:defRPr/>
              </a:pPr>
              <a:t>10.04.2016</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A771D22B-5BFC-4961-B13A-06F5ABE99DC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58FBFF28-14B1-47C6-A9F3-32E5A344BB9D}" type="datetimeFigureOut">
              <a:rPr lang="ru-RU"/>
              <a:pPr>
                <a:defRPr/>
              </a:pPr>
              <a:t>10.04.2016</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0E1943B-731E-4FD5-90BB-399D86B980F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F302AFB5-E8AB-4201-9F81-8344322EB909}" type="datetimeFigureOut">
              <a:rPr lang="ru-RU"/>
              <a:pPr>
                <a:defRPr/>
              </a:pPr>
              <a:t>10.04.2016</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F709C0C4-C802-477F-BFDE-9FA84D60F4D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Голокост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FD0DF852-703F-4CCD-A18C-C4F635B85645}" type="datetimeFigureOut">
              <a:rPr lang="ru-RU"/>
              <a:pPr>
                <a:defRPr/>
              </a:pPr>
              <a:t>10.04.2016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E5BBC95B-270B-4661-985E-550D92135537}"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23" r:id="rId1"/>
    <p:sldLayoutId id="2147483724" r:id="rId2"/>
    <p:sldLayoutId id="2147483733"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ctrTitle"/>
          </p:nvPr>
        </p:nvSpPr>
        <p:spPr bwMode="auto">
          <a:xfrm>
            <a:off x="755650" y="260350"/>
            <a:ext cx="7772400" cy="1470025"/>
          </a:xfrm>
        </p:spPr>
        <p:txBody>
          <a:bodyPr wrap="square" lIns="91440" tIns="45720" rIns="91440" bIns="45720" numCol="1" anchor="ctr" anchorCtr="0" compatLnSpc="1">
            <a:prstTxWarp prst="textNoShape">
              <a:avLst/>
            </a:prstTxWarp>
          </a:bodyPr>
          <a:lstStyle/>
          <a:p>
            <a:pPr>
              <a:defRPr/>
            </a:pPr>
            <a:r>
              <a:rPr lang="uk-UA" sz="2800" cap="none" smtClean="0">
                <a:ln>
                  <a:noFill/>
                </a:ln>
                <a:solidFill>
                  <a:schemeClr val="tx1"/>
                </a:solidFill>
                <a:effectLst/>
              </a:rPr>
              <a:t>Всеукраїнський інтерактивний конкурс</a:t>
            </a:r>
            <a:r>
              <a:rPr lang="uk-UA" sz="4100" cap="none" smtClean="0">
                <a:ln>
                  <a:noFill/>
                </a:ln>
                <a:solidFill>
                  <a:schemeClr val="tx1"/>
                </a:solidFill>
                <a:effectLst/>
              </a:rPr>
              <a:t> </a:t>
            </a:r>
            <a:br>
              <a:rPr lang="uk-UA" sz="4100" cap="none" smtClean="0">
                <a:ln>
                  <a:noFill/>
                </a:ln>
                <a:solidFill>
                  <a:schemeClr val="tx1"/>
                </a:solidFill>
                <a:effectLst/>
              </a:rPr>
            </a:br>
            <a:r>
              <a:rPr lang="uk-UA" sz="4100" cap="none" smtClean="0">
                <a:ln>
                  <a:noFill/>
                </a:ln>
                <a:solidFill>
                  <a:schemeClr val="tx1"/>
                </a:solidFill>
                <a:effectLst/>
              </a:rPr>
              <a:t>“МАН-Юніор Дослідник”</a:t>
            </a:r>
            <a:endParaRPr lang="ru-RU" sz="4100" cap="none" smtClean="0">
              <a:ln>
                <a:noFill/>
              </a:ln>
              <a:solidFill>
                <a:schemeClr val="tx1"/>
              </a:solidFill>
              <a:effectLst/>
            </a:endParaRPr>
          </a:p>
        </p:txBody>
      </p:sp>
      <p:sp>
        <p:nvSpPr>
          <p:cNvPr id="13314" name="Rectangle 3"/>
          <p:cNvSpPr>
            <a:spLocks noGrp="1"/>
          </p:cNvSpPr>
          <p:nvPr>
            <p:ph type="subTitle" idx="1"/>
          </p:nvPr>
        </p:nvSpPr>
        <p:spPr>
          <a:xfrm>
            <a:off x="2555875" y="1773238"/>
            <a:ext cx="6400800" cy="1055687"/>
          </a:xfrm>
        </p:spPr>
        <p:txBody>
          <a:bodyPr/>
          <a:lstStyle/>
          <a:p>
            <a:pPr marL="136525"/>
            <a:r>
              <a:rPr lang="uk-UA" smtClean="0">
                <a:latin typeface="Arial" charset="0"/>
              </a:rPr>
              <a:t>Номінація: Історик-Юніор</a:t>
            </a:r>
          </a:p>
          <a:p>
            <a:pPr marL="136525"/>
            <a:r>
              <a:rPr lang="uk-UA" b="1" smtClean="0">
                <a:latin typeface="Arial" charset="0"/>
              </a:rPr>
              <a:t>Геноцид як феномен ХХ сторіччя</a:t>
            </a:r>
            <a:endParaRPr lang="ru-RU" b="1" smtClean="0">
              <a:latin typeface="Arial" charset="0"/>
            </a:endParaRPr>
          </a:p>
        </p:txBody>
      </p:sp>
      <p:sp>
        <p:nvSpPr>
          <p:cNvPr id="13315" name="Rectangle 4"/>
          <p:cNvSpPr>
            <a:spLocks noChangeArrowheads="1"/>
          </p:cNvSpPr>
          <p:nvPr/>
        </p:nvSpPr>
        <p:spPr bwMode="auto">
          <a:xfrm>
            <a:off x="250825" y="3260725"/>
            <a:ext cx="8569325" cy="2101850"/>
          </a:xfrm>
          <a:prstGeom prst="rect">
            <a:avLst/>
          </a:prstGeom>
          <a:noFill/>
          <a:ln w="9525">
            <a:noFill/>
            <a:miter lim="800000"/>
            <a:headEnd/>
            <a:tailEnd/>
          </a:ln>
        </p:spPr>
        <p:txBody>
          <a:bodyPr anchor="ctr">
            <a:spAutoFit/>
          </a:bodyPr>
          <a:lstStyle/>
          <a:p>
            <a:pPr algn="ctr"/>
            <a:r>
              <a:rPr lang="uk-UA" sz="4400" b="1"/>
              <a:t>Масове знищення євреїв </a:t>
            </a:r>
          </a:p>
          <a:p>
            <a:pPr algn="ctr"/>
            <a:r>
              <a:rPr lang="uk-UA" sz="4400" b="1"/>
              <a:t>у Дніпропетровську </a:t>
            </a:r>
          </a:p>
          <a:p>
            <a:pPr algn="ctr"/>
            <a:r>
              <a:rPr lang="uk-UA" sz="4400" b="1"/>
              <a:t>у 1941-1943 роках</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p:cNvSpPr>
          <p:nvPr>
            <p:ph type="title"/>
          </p:nvPr>
        </p:nvSpPr>
        <p:spPr bwMode="auto"/>
        <p:txBody>
          <a:bodyPr wrap="square" lIns="91440" tIns="45720" rIns="91440" bIns="45720" numCol="1" anchorCtr="0" compatLnSpc="1">
            <a:prstTxWarp prst="textNoShape">
              <a:avLst/>
            </a:prstTxWarp>
          </a:bodyPr>
          <a:lstStyle/>
          <a:p>
            <a:pPr algn="r">
              <a:defRPr/>
            </a:pPr>
            <a:r>
              <a:rPr lang="uk-UA" sz="2000" smtClean="0">
                <a:ln>
                  <a:noFill/>
                </a:ln>
                <a:solidFill>
                  <a:schemeClr val="tx1"/>
                </a:solidFill>
                <a:effectLst/>
              </a:rPr>
              <a:t>З такого кулемета німці розстрілювали мирних мешканців Дніпропетровська</a:t>
            </a:r>
            <a:endParaRPr lang="ru-RU" sz="2000" smtClean="0">
              <a:ln>
                <a:noFill/>
              </a:ln>
              <a:solidFill>
                <a:schemeClr val="tx1"/>
              </a:solidFill>
              <a:effectLst/>
            </a:endParaRPr>
          </a:p>
        </p:txBody>
      </p:sp>
      <p:pic>
        <p:nvPicPr>
          <p:cNvPr id="22530" name="Picture 5" descr="З такого кулемета стріляли німці"/>
          <p:cNvPicPr>
            <a:picLocks noChangeAspect="1" noChangeArrowheads="1"/>
          </p:cNvPicPr>
          <p:nvPr/>
        </p:nvPicPr>
        <p:blipFill>
          <a:blip r:embed="rId2"/>
          <a:srcRect/>
          <a:stretch>
            <a:fillRect/>
          </a:stretch>
        </p:blipFill>
        <p:spPr bwMode="auto">
          <a:xfrm>
            <a:off x="1763713" y="1844675"/>
            <a:ext cx="5527675" cy="43275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descr="DSCN6574"/>
          <p:cNvPicPr>
            <a:picLocks noChangeAspect="1" noChangeArrowheads="1"/>
          </p:cNvPicPr>
          <p:nvPr/>
        </p:nvPicPr>
        <p:blipFill>
          <a:blip r:embed="rId2"/>
          <a:srcRect b="9810"/>
          <a:stretch>
            <a:fillRect/>
          </a:stretch>
        </p:blipFill>
        <p:spPr bwMode="auto">
          <a:xfrm>
            <a:off x="395288" y="333375"/>
            <a:ext cx="7632700" cy="5162550"/>
          </a:xfrm>
          <a:prstGeom prst="rect">
            <a:avLst/>
          </a:prstGeom>
          <a:noFill/>
          <a:ln w="9525">
            <a:noFill/>
            <a:miter lim="800000"/>
            <a:headEnd/>
            <a:tailEnd/>
          </a:ln>
        </p:spPr>
      </p:pic>
      <p:sp>
        <p:nvSpPr>
          <p:cNvPr id="23556" name="Rectangle 4"/>
          <p:cNvSpPr>
            <a:spLocks noGrp="1"/>
          </p:cNvSpPr>
          <p:nvPr>
            <p:ph type="title"/>
          </p:nvPr>
        </p:nvSpPr>
        <p:spPr bwMode="auto">
          <a:xfrm>
            <a:off x="914400" y="3644900"/>
            <a:ext cx="8229600" cy="3009900"/>
          </a:xfrm>
        </p:spPr>
        <p:txBody>
          <a:bodyPr wrap="square" lIns="91440" tIns="45720" rIns="91440" bIns="45720" numCol="1" anchorCtr="0" compatLnSpc="1">
            <a:prstTxWarp prst="textNoShape">
              <a:avLst/>
            </a:prstTxWarp>
          </a:bodyPr>
          <a:lstStyle/>
          <a:p>
            <a:pPr algn="l">
              <a:defRPr/>
            </a:pPr>
            <a:r>
              <a:rPr lang="uk-UA" sz="2400" smtClean="0">
                <a:ln>
                  <a:noFill/>
                </a:ln>
                <a:solidFill>
                  <a:schemeClr val="tx1"/>
                </a:solidFill>
                <a:effectLst/>
              </a:rPr>
              <a:t>Фельдкомендатура 240 у Дніпропетровську склала звіт (19.10.1941), в якому зазначила: «Єврейське питання, оскільки мова йде лише про місто Дніпропетровськ, можна вважати розв’язаним. До початку окупації ще було 35 тисяч євреїв. Заходами СД було охоплено близько 15 тисяч євреїв, близько 15 тисяч євреїв втекли у зв’язку із цими заходами, і ще є залишок з 5 тисяч євреїв…»</a:t>
            </a:r>
            <a:r>
              <a:rPr lang="ru-RU" sz="3700" smtClean="0">
                <a:ln>
                  <a:noFill/>
                </a:ln>
                <a:solidFill>
                  <a:schemeClr val="tx1"/>
                </a:solidFill>
                <a:effectLst/>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5" descr="На Янгеля"/>
          <p:cNvPicPr>
            <a:picLocks noChangeAspect="1" noChangeArrowheads="1"/>
          </p:cNvPicPr>
          <p:nvPr/>
        </p:nvPicPr>
        <p:blipFill>
          <a:blip r:embed="rId2"/>
          <a:srcRect/>
          <a:stretch>
            <a:fillRect/>
          </a:stretch>
        </p:blipFill>
        <p:spPr bwMode="auto">
          <a:xfrm>
            <a:off x="2124075" y="2565400"/>
            <a:ext cx="6586538" cy="3917950"/>
          </a:xfrm>
          <a:prstGeom prst="rect">
            <a:avLst/>
          </a:prstGeom>
          <a:noFill/>
          <a:ln w="9525">
            <a:noFill/>
            <a:miter lim="800000"/>
            <a:headEnd/>
            <a:tailEnd/>
          </a:ln>
        </p:spPr>
      </p:pic>
      <p:pic>
        <p:nvPicPr>
          <p:cNvPr id="24578" name="Picture 6" descr="Речі страчених на Янгеля"/>
          <p:cNvPicPr>
            <a:picLocks noChangeAspect="1" noChangeArrowheads="1"/>
          </p:cNvPicPr>
          <p:nvPr/>
        </p:nvPicPr>
        <p:blipFill>
          <a:blip r:embed="rId3"/>
          <a:srcRect/>
          <a:stretch>
            <a:fillRect/>
          </a:stretch>
        </p:blipFill>
        <p:spPr bwMode="auto">
          <a:xfrm>
            <a:off x="468313" y="1628775"/>
            <a:ext cx="3743325" cy="2808288"/>
          </a:xfrm>
          <a:prstGeom prst="rect">
            <a:avLst/>
          </a:prstGeom>
          <a:noFill/>
          <a:ln w="9525">
            <a:noFill/>
            <a:miter lim="800000"/>
            <a:headEnd/>
            <a:tailEnd/>
          </a:ln>
        </p:spPr>
      </p:pic>
      <p:sp>
        <p:nvSpPr>
          <p:cNvPr id="21509" name="Rectangle 5"/>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uk-UA" sz="2400" smtClean="0">
                <a:ln>
                  <a:noFill/>
                </a:ln>
                <a:solidFill>
                  <a:schemeClr val="tx1"/>
                </a:solidFill>
                <a:effectLst/>
              </a:rPr>
              <a:t>На розі вулиць Янгеля та Енергетичної</a:t>
            </a:r>
            <a:r>
              <a:rPr lang="ru-RU" sz="2400" smtClean="0">
                <a:ln>
                  <a:noFill/>
                </a:ln>
                <a:solidFill>
                  <a:schemeClr val="tx1"/>
                </a:solidFill>
                <a:effectLst/>
              </a:rPr>
              <a:t> встановлений пам</a:t>
            </a:r>
            <a:r>
              <a:rPr lang="en-US" sz="2400" smtClean="0">
                <a:ln>
                  <a:noFill/>
                </a:ln>
                <a:solidFill>
                  <a:schemeClr val="tx1"/>
                </a:solidFill>
                <a:effectLst/>
                <a:latin typeface="Arial" charset="0"/>
              </a:rPr>
              <a:t>’</a:t>
            </a:r>
            <a:r>
              <a:rPr lang="ru-RU" sz="2400" smtClean="0">
                <a:ln>
                  <a:noFill/>
                </a:ln>
                <a:solidFill>
                  <a:schemeClr val="tx1"/>
                </a:solidFill>
                <a:effectLst/>
              </a:rPr>
              <a:t>ятний знак на місці поховання </a:t>
            </a:r>
            <a:br>
              <a:rPr lang="ru-RU" sz="2400" smtClean="0">
                <a:ln>
                  <a:noFill/>
                </a:ln>
                <a:solidFill>
                  <a:schemeClr val="tx1"/>
                </a:solidFill>
                <a:effectLst/>
              </a:rPr>
            </a:br>
            <a:r>
              <a:rPr lang="ru-RU" sz="2400" smtClean="0">
                <a:ln>
                  <a:noFill/>
                </a:ln>
                <a:solidFill>
                  <a:schemeClr val="tx1"/>
                </a:solidFill>
                <a:effectLst/>
              </a:rPr>
              <a:t>20 тисяч мирних мешканців Дніпропетровська</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p:cNvSpPr>
          <p:nvPr>
            <p:ph type="title"/>
          </p:nvPr>
        </p:nvSpPr>
        <p:spPr bwMode="auto"/>
        <p:txBody>
          <a:bodyPr wrap="square" lIns="91440" tIns="45720" rIns="91440" bIns="45720" numCol="1" anchorCtr="0" compatLnSpc="1">
            <a:prstTxWarp prst="textNoShape">
              <a:avLst/>
            </a:prstTxWarp>
          </a:bodyPr>
          <a:lstStyle/>
          <a:p>
            <a:pPr algn="l">
              <a:defRPr/>
            </a:pPr>
            <a:r>
              <a:rPr lang="uk-UA" sz="2800" smtClean="0">
                <a:ln>
                  <a:noFill/>
                </a:ln>
                <a:solidFill>
                  <a:schemeClr val="tx1"/>
                </a:solidFill>
                <a:effectLst/>
              </a:rPr>
              <a:t>На кінець окупації у Дніпропетровську практично не залишилося єврейського населення</a:t>
            </a:r>
            <a:r>
              <a:rPr lang="uk-UA" sz="3700" smtClean="0">
                <a:ln>
                  <a:noFill/>
                </a:ln>
                <a:solidFill>
                  <a:schemeClr val="tx1"/>
                </a:solidFill>
                <a:effectLst/>
              </a:rPr>
              <a:t>.</a:t>
            </a:r>
            <a:endParaRPr lang="ru-RU" sz="3700" smtClean="0">
              <a:ln>
                <a:noFill/>
              </a:ln>
              <a:solidFill>
                <a:schemeClr val="tx1"/>
              </a:solidFill>
              <a:effectLst/>
            </a:endParaRPr>
          </a:p>
        </p:txBody>
      </p:sp>
      <p:pic>
        <p:nvPicPr>
          <p:cNvPr id="25602" name="Picture 5" descr="DSCN6602"/>
          <p:cNvPicPr>
            <a:picLocks noChangeAspect="1" noChangeArrowheads="1"/>
          </p:cNvPicPr>
          <p:nvPr/>
        </p:nvPicPr>
        <p:blipFill>
          <a:blip r:embed="rId2"/>
          <a:srcRect b="33313"/>
          <a:stretch>
            <a:fillRect/>
          </a:stretch>
        </p:blipFill>
        <p:spPr bwMode="auto">
          <a:xfrm>
            <a:off x="250825" y="1557338"/>
            <a:ext cx="5400675" cy="2701925"/>
          </a:xfrm>
          <a:prstGeom prst="rect">
            <a:avLst/>
          </a:prstGeom>
          <a:noFill/>
          <a:ln w="9525">
            <a:noFill/>
            <a:miter lim="800000"/>
            <a:headEnd/>
            <a:tailEnd/>
          </a:ln>
        </p:spPr>
      </p:pic>
      <p:pic>
        <p:nvPicPr>
          <p:cNvPr id="25603" name="Picture 6" descr="DSCN6601"/>
          <p:cNvPicPr>
            <a:picLocks noChangeAspect="1" noChangeArrowheads="1"/>
          </p:cNvPicPr>
          <p:nvPr/>
        </p:nvPicPr>
        <p:blipFill>
          <a:blip r:embed="rId3"/>
          <a:srcRect b="23421"/>
          <a:stretch>
            <a:fillRect/>
          </a:stretch>
        </p:blipFill>
        <p:spPr bwMode="auto">
          <a:xfrm>
            <a:off x="4427538" y="4005263"/>
            <a:ext cx="4356100" cy="2501900"/>
          </a:xfrm>
          <a:prstGeom prst="rect">
            <a:avLst/>
          </a:prstGeom>
          <a:noFill/>
          <a:ln w="9525">
            <a:noFill/>
            <a:miter lim="800000"/>
            <a:headEnd/>
            <a:tailEnd/>
          </a:ln>
        </p:spPr>
      </p:pic>
      <p:pic>
        <p:nvPicPr>
          <p:cNvPr id="25604" name="Picture 7" descr="DSCN6565"/>
          <p:cNvPicPr>
            <a:picLocks noChangeAspect="1" noChangeArrowheads="1"/>
          </p:cNvPicPr>
          <p:nvPr/>
        </p:nvPicPr>
        <p:blipFill>
          <a:blip r:embed="rId4"/>
          <a:srcRect/>
          <a:stretch>
            <a:fillRect/>
          </a:stretch>
        </p:blipFill>
        <p:spPr bwMode="auto">
          <a:xfrm rot="-1020922">
            <a:off x="1684338" y="3798888"/>
            <a:ext cx="3168650" cy="23764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8_b"/>
          <p:cNvPicPr>
            <a:picLocks noChangeAspect="1" noChangeArrowheads="1"/>
          </p:cNvPicPr>
          <p:nvPr/>
        </p:nvPicPr>
        <p:blipFill>
          <a:blip r:embed="rId2"/>
          <a:srcRect/>
          <a:stretch>
            <a:fillRect/>
          </a:stretch>
        </p:blipFill>
        <p:spPr bwMode="auto">
          <a:xfrm>
            <a:off x="0" y="0"/>
            <a:ext cx="9144000" cy="6859588"/>
          </a:xfrm>
          <a:prstGeom prst="rect">
            <a:avLst/>
          </a:prstGeom>
          <a:noFill/>
          <a:ln w="9525">
            <a:noFill/>
            <a:miter lim="800000"/>
            <a:headEnd/>
            <a:tailEnd/>
          </a:ln>
        </p:spPr>
      </p:pic>
      <p:pic>
        <p:nvPicPr>
          <p:cNvPr id="26626" name="Picture 6" descr="i?id=8a30bce46026af6eac1746249c81ec33&amp;n=33&amp;h=215&amp;w=430"/>
          <p:cNvPicPr>
            <a:picLocks noChangeAspect="1" noChangeArrowheads="1"/>
          </p:cNvPicPr>
          <p:nvPr/>
        </p:nvPicPr>
        <p:blipFill>
          <a:blip r:embed="rId3"/>
          <a:srcRect t="14806" b="18372"/>
          <a:stretch>
            <a:fillRect/>
          </a:stretch>
        </p:blipFill>
        <p:spPr bwMode="auto">
          <a:xfrm>
            <a:off x="0" y="4941888"/>
            <a:ext cx="6011863" cy="2008187"/>
          </a:xfrm>
          <a:prstGeom prst="rect">
            <a:avLst/>
          </a:prstGeom>
          <a:noFill/>
          <a:ln w="9525">
            <a:noFill/>
            <a:miter lim="800000"/>
            <a:headEnd/>
            <a:tailEnd/>
          </a:ln>
        </p:spPr>
      </p:pic>
      <p:sp>
        <p:nvSpPr>
          <p:cNvPr id="24583" name="Rectangle 7"/>
          <p:cNvSpPr>
            <a:spLocks noGrp="1"/>
          </p:cNvSpPr>
          <p:nvPr>
            <p:ph type="title" idx="4294967295"/>
          </p:nvPr>
        </p:nvSpPr>
        <p:spPr bwMode="auto">
          <a:xfrm>
            <a:off x="468313" y="260350"/>
            <a:ext cx="8229600" cy="1512888"/>
          </a:xfrm>
        </p:spPr>
        <p:txBody>
          <a:bodyPr wrap="square" lIns="91440" tIns="45720" rIns="91440" bIns="45720" numCol="1" anchorCtr="0" compatLnSpc="1">
            <a:prstTxWarp prst="textNoShape">
              <a:avLst/>
            </a:prstTxWarp>
          </a:bodyPr>
          <a:lstStyle/>
          <a:p>
            <a:pPr>
              <a:defRPr/>
            </a:pPr>
            <a:r>
              <a:rPr lang="uk-UA" sz="2000" smtClean="0">
                <a:ln>
                  <a:noFill/>
                </a:ln>
                <a:solidFill>
                  <a:schemeClr val="tx1"/>
                </a:solidFill>
                <a:effectLst/>
              </a:rPr>
              <a:t>У жовтні 2012 року у місті Дніпропетровську було відкрито Музей «Пам’ять єврейського народу та Голокост в Україні», який покликаний відображати глибину трагедії Голокосту, а також дивовижну й багату єврейську цивілізацію, що майже повністю була знищена нацистами на окупованих територіях.</a:t>
            </a:r>
            <a:endParaRPr lang="ru-RU" sz="2000" smtClean="0">
              <a:ln>
                <a:noFill/>
              </a:ln>
              <a:solidFill>
                <a:schemeClr val="tx1"/>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p:cNvSpPr>
          <p:nvPr>
            <p:ph type="ctrTitle"/>
          </p:nvPr>
        </p:nvSpPr>
        <p:spPr bwMode="auto">
          <a:xfrm>
            <a:off x="403225" y="413763"/>
            <a:ext cx="5180013" cy="2071899"/>
          </a:xfrm>
        </p:spPr>
        <p:txBody>
          <a:bodyPr wrap="square" lIns="91440" tIns="45720" rIns="91440" bIns="45720" numCol="1" anchor="ctr" anchorCtr="0" compatLnSpc="1">
            <a:prstTxWarp prst="textNoShape">
              <a:avLst/>
            </a:prstTxWarp>
          </a:bodyPr>
          <a:lstStyle/>
          <a:p>
            <a:pPr algn="r">
              <a:defRPr/>
            </a:pPr>
            <a:r>
              <a:rPr lang="uk-UA" sz="2400" cap="none" smtClean="0">
                <a:ln>
                  <a:noFill/>
                </a:ln>
                <a:solidFill>
                  <a:schemeClr val="tx1"/>
                </a:solidFill>
                <a:effectLst/>
              </a:rPr>
              <a:t>Штепка Анастасія Павлівна</a:t>
            </a:r>
            <a:r>
              <a:rPr lang="uk-UA" sz="2000" cap="none" smtClean="0">
                <a:ln>
                  <a:noFill/>
                </a:ln>
                <a:solidFill>
                  <a:schemeClr val="tx1"/>
                </a:solidFill>
                <a:effectLst/>
              </a:rPr>
              <a:t>, </a:t>
            </a:r>
            <a:br>
              <a:rPr lang="uk-UA" sz="2000" cap="none" smtClean="0">
                <a:ln>
                  <a:noFill/>
                </a:ln>
                <a:solidFill>
                  <a:schemeClr val="tx1"/>
                </a:solidFill>
                <a:effectLst/>
              </a:rPr>
            </a:br>
            <a:r>
              <a:rPr lang="uk-UA" sz="2000" cap="none" smtClean="0">
                <a:ln>
                  <a:noFill/>
                </a:ln>
                <a:solidFill>
                  <a:schemeClr val="tx1"/>
                </a:solidFill>
                <a:effectLst/>
              </a:rPr>
              <a:t>учениця 8-А</a:t>
            </a:r>
            <a:r>
              <a:rPr lang="en-US" sz="2000" cap="none" smtClean="0">
                <a:ln>
                  <a:noFill/>
                </a:ln>
                <a:solidFill>
                  <a:schemeClr val="tx1"/>
                </a:solidFill>
                <a:effectLst/>
                <a:latin typeface="Arial" charset="0"/>
              </a:rPr>
              <a:t>’ </a:t>
            </a:r>
            <a:r>
              <a:rPr lang="uk-UA" sz="2000" cap="none" smtClean="0">
                <a:ln>
                  <a:noFill/>
                </a:ln>
                <a:solidFill>
                  <a:schemeClr val="tx1"/>
                </a:solidFill>
                <a:effectLst/>
              </a:rPr>
              <a:t>класу </a:t>
            </a:r>
            <a:br>
              <a:rPr lang="uk-UA" sz="2000" cap="none" smtClean="0">
                <a:ln>
                  <a:noFill/>
                </a:ln>
                <a:solidFill>
                  <a:schemeClr val="tx1"/>
                </a:solidFill>
                <a:effectLst/>
              </a:rPr>
            </a:br>
            <a:r>
              <a:rPr lang="uk-UA" sz="2000" cap="none" smtClean="0">
                <a:ln>
                  <a:noFill/>
                </a:ln>
                <a:solidFill>
                  <a:schemeClr val="tx1"/>
                </a:solidFill>
                <a:effectLst/>
              </a:rPr>
              <a:t>НВК-ТЕЛ №61 </a:t>
            </a:r>
            <a:br>
              <a:rPr lang="uk-UA" sz="2000" cap="none" smtClean="0">
                <a:ln>
                  <a:noFill/>
                </a:ln>
                <a:solidFill>
                  <a:schemeClr val="tx1"/>
                </a:solidFill>
                <a:effectLst/>
              </a:rPr>
            </a:br>
            <a:r>
              <a:rPr lang="uk-UA" sz="2000" cap="none" smtClean="0">
                <a:ln>
                  <a:noFill/>
                </a:ln>
                <a:solidFill>
                  <a:schemeClr val="tx1"/>
                </a:solidFill>
                <a:effectLst/>
              </a:rPr>
              <a:t>м. Дніпропетровська</a:t>
            </a:r>
            <a:endParaRPr lang="ru-RU" sz="2000" cap="none" smtClean="0">
              <a:ln>
                <a:noFill/>
              </a:ln>
              <a:solidFill>
                <a:schemeClr val="tx1"/>
              </a:solidFill>
              <a:effectLst/>
            </a:endParaRPr>
          </a:p>
        </p:txBody>
      </p:sp>
      <p:sp>
        <p:nvSpPr>
          <p:cNvPr id="14338" name="Rectangle 5"/>
          <p:cNvSpPr>
            <a:spLocks noGrp="1"/>
          </p:cNvSpPr>
          <p:nvPr>
            <p:ph type="subTitle" idx="1"/>
          </p:nvPr>
        </p:nvSpPr>
        <p:spPr>
          <a:xfrm>
            <a:off x="2987675" y="3886200"/>
            <a:ext cx="5761038" cy="2422525"/>
          </a:xfrm>
        </p:spPr>
        <p:txBody>
          <a:bodyPr/>
          <a:lstStyle/>
          <a:p>
            <a:pPr marL="136525" algn="l"/>
            <a:r>
              <a:rPr lang="uk-UA" sz="2400" b="1" smtClean="0">
                <a:latin typeface="Arial" charset="0"/>
              </a:rPr>
              <a:t>Малишевська Олеся Вікторівна</a:t>
            </a:r>
            <a:r>
              <a:rPr lang="uk-UA" sz="2400" smtClean="0">
                <a:latin typeface="Arial" charset="0"/>
              </a:rPr>
              <a:t>, </a:t>
            </a:r>
          </a:p>
          <a:p>
            <a:pPr marL="136525" algn="l"/>
            <a:r>
              <a:rPr lang="uk-UA" sz="2400" smtClean="0">
                <a:latin typeface="Arial" charset="0"/>
              </a:rPr>
              <a:t>учитель історії </a:t>
            </a:r>
          </a:p>
          <a:p>
            <a:pPr marL="136525" algn="l"/>
            <a:r>
              <a:rPr lang="uk-UA" sz="2400" smtClean="0">
                <a:latin typeface="Arial" charset="0"/>
              </a:rPr>
              <a:t>навчально-виховного комплексу </a:t>
            </a:r>
          </a:p>
          <a:p>
            <a:pPr marL="136525" algn="l"/>
            <a:r>
              <a:rPr lang="uk-UA" sz="2400" smtClean="0">
                <a:latin typeface="Arial" charset="0"/>
              </a:rPr>
              <a:t>“Техніко-економічний ліцей № 61” </a:t>
            </a:r>
          </a:p>
          <a:p>
            <a:pPr marL="136525" algn="l"/>
            <a:r>
              <a:rPr lang="uk-UA" sz="2400" smtClean="0">
                <a:latin typeface="Arial" charset="0"/>
              </a:rPr>
              <a:t>м.Дніпропетровська</a:t>
            </a:r>
            <a:endParaRPr lang="ru-RU" sz="2400" smtClean="0">
              <a:latin typeface="Arial" charset="0"/>
            </a:endParaRPr>
          </a:p>
        </p:txBody>
      </p:sp>
      <p:pic>
        <p:nvPicPr>
          <p:cNvPr id="14339" name="Picture 6" descr="Леся Вікторівна"/>
          <p:cNvPicPr>
            <a:picLocks noChangeAspect="1" noChangeArrowheads="1"/>
          </p:cNvPicPr>
          <p:nvPr/>
        </p:nvPicPr>
        <p:blipFill>
          <a:blip r:embed="rId2"/>
          <a:srcRect/>
          <a:stretch>
            <a:fillRect/>
          </a:stretch>
        </p:blipFill>
        <p:spPr bwMode="auto">
          <a:xfrm>
            <a:off x="755650" y="3789363"/>
            <a:ext cx="2133600" cy="2519362"/>
          </a:xfrm>
          <a:prstGeom prst="rect">
            <a:avLst/>
          </a:prstGeom>
          <a:noFill/>
          <a:ln w="9525">
            <a:noFill/>
            <a:miter lim="800000"/>
            <a:headEnd/>
            <a:tailEnd/>
          </a:ln>
        </p:spPr>
      </p:pic>
      <p:pic>
        <p:nvPicPr>
          <p:cNvPr id="14340" name="Picture 5" descr="Анастасія у Музеї, 27"/>
          <p:cNvPicPr>
            <a:picLocks noChangeAspect="1" noChangeArrowheads="1"/>
          </p:cNvPicPr>
          <p:nvPr/>
        </p:nvPicPr>
        <p:blipFill>
          <a:blip r:embed="rId3"/>
          <a:srcRect/>
          <a:stretch>
            <a:fillRect/>
          </a:stretch>
        </p:blipFill>
        <p:spPr bwMode="auto">
          <a:xfrm>
            <a:off x="5937250" y="260350"/>
            <a:ext cx="2838450" cy="33845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p:cNvSpPr>
          <p:nvPr>
            <p:ph type="title"/>
          </p:nvPr>
        </p:nvSpPr>
        <p:spPr bwMode="auto">
          <a:xfrm>
            <a:off x="457200" y="274638"/>
            <a:ext cx="8229600" cy="5459412"/>
          </a:xfrm>
        </p:spPr>
        <p:txBody>
          <a:bodyPr wrap="square" lIns="91440" tIns="45720" rIns="91440" bIns="45720" numCol="1" anchorCtr="0" compatLnSpc="1">
            <a:prstTxWarp prst="textNoShape">
              <a:avLst/>
            </a:prstTxWarp>
          </a:bodyPr>
          <a:lstStyle/>
          <a:p>
            <a:pPr algn="l"/>
            <a:r>
              <a:rPr lang="uk-UA" sz="2800" smtClean="0">
                <a:ln>
                  <a:noFill/>
                </a:ln>
                <a:solidFill>
                  <a:schemeClr val="tx1"/>
                </a:solidFill>
                <a:effectLst/>
              </a:rPr>
              <a:t>Мета роботи: охарактеризувати місця масових знищень євреїв під час окупації міста Дніпропетровська німецько-фашистськими загарбниками.</a:t>
            </a:r>
            <a:br>
              <a:rPr lang="uk-UA" sz="2800" smtClean="0">
                <a:ln>
                  <a:noFill/>
                </a:ln>
                <a:solidFill>
                  <a:schemeClr val="tx1"/>
                </a:solidFill>
                <a:effectLst/>
              </a:rPr>
            </a:br>
            <a:r>
              <a:rPr lang="uk-UA" sz="2800" smtClean="0">
                <a:ln>
                  <a:noFill/>
                </a:ln>
                <a:solidFill>
                  <a:schemeClr val="tx1"/>
                </a:solidFill>
                <a:effectLst/>
              </a:rPr>
              <a:t/>
            </a:r>
            <a:br>
              <a:rPr lang="uk-UA" sz="2800" smtClean="0">
                <a:ln>
                  <a:noFill/>
                </a:ln>
                <a:solidFill>
                  <a:schemeClr val="tx1"/>
                </a:solidFill>
                <a:effectLst/>
              </a:rPr>
            </a:br>
            <a:r>
              <a:rPr lang="uk-UA" sz="2800" smtClean="0">
                <a:ln>
                  <a:noFill/>
                </a:ln>
                <a:solidFill>
                  <a:schemeClr val="tx1"/>
                </a:solidFill>
                <a:effectLst/>
              </a:rPr>
              <a:t>Завдання:</a:t>
            </a:r>
            <a:br>
              <a:rPr lang="uk-UA" sz="2800" smtClean="0">
                <a:ln>
                  <a:noFill/>
                </a:ln>
                <a:solidFill>
                  <a:schemeClr val="tx1"/>
                </a:solidFill>
                <a:effectLst/>
              </a:rPr>
            </a:br>
            <a:r>
              <a:rPr lang="uk-UA" sz="2800" smtClean="0">
                <a:ln>
                  <a:noFill/>
                </a:ln>
                <a:solidFill>
                  <a:schemeClr val="tx1"/>
                </a:solidFill>
                <a:effectLst/>
              </a:rPr>
              <a:t>- визначити місця масових страт євреїв у місті Дніпропетровську нацистською владою у 1941-1943 роках;</a:t>
            </a:r>
            <a:br>
              <a:rPr lang="uk-UA" sz="2800" smtClean="0">
                <a:ln>
                  <a:noFill/>
                </a:ln>
                <a:solidFill>
                  <a:schemeClr val="tx1"/>
                </a:solidFill>
                <a:effectLst/>
              </a:rPr>
            </a:br>
            <a:r>
              <a:rPr lang="uk-UA" sz="2800" smtClean="0">
                <a:ln>
                  <a:noFill/>
                </a:ln>
                <a:solidFill>
                  <a:schemeClr val="tx1"/>
                </a:solidFill>
                <a:effectLst/>
              </a:rPr>
              <a:t>- назвати, як єврейська громада міста вшановує пам'ять про Голокост.</a:t>
            </a:r>
            <a:endParaRPr lang="ru-RU" sz="2800" smtClean="0">
              <a:ln>
                <a:noFill/>
              </a:ln>
              <a:solidFill>
                <a:schemeClr val="tx1"/>
              </a:solidFill>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p:cNvSpPr>
          <p:nvPr>
            <p:ph type="title"/>
          </p:nvPr>
        </p:nvSpPr>
        <p:spPr bwMode="auto">
          <a:xfrm>
            <a:off x="179388" y="4581525"/>
            <a:ext cx="8229600" cy="1143000"/>
          </a:xfrm>
        </p:spPr>
        <p:txBody>
          <a:bodyPr wrap="square" lIns="91440" tIns="45720" rIns="91440" bIns="45720" numCol="1" anchorCtr="0" compatLnSpc="1">
            <a:prstTxWarp prst="textNoShape">
              <a:avLst/>
            </a:prstTxWarp>
          </a:bodyPr>
          <a:lstStyle/>
          <a:p>
            <a:pPr>
              <a:defRPr/>
            </a:pPr>
            <a:r>
              <a:rPr lang="uk-UA" sz="2400" smtClean="0">
                <a:ln>
                  <a:noFill/>
                </a:ln>
                <a:solidFill>
                  <a:schemeClr val="tx1"/>
                </a:solidFill>
                <a:effectLst/>
              </a:rPr>
              <a:t>Голокост - організоване та планомірне знищення єврейського населення нацистами та їхніми союзниками в роки Другої світової війни. Символом Голокосту в Україні є Бабін Яр у Києві.</a:t>
            </a:r>
            <a:r>
              <a:rPr lang="uk-UA" sz="3700" smtClean="0">
                <a:ln>
                  <a:noFill/>
                </a:ln>
                <a:solidFill>
                  <a:schemeClr val="tx1"/>
                </a:solidFill>
                <a:effectLst/>
              </a:rPr>
              <a:t> </a:t>
            </a:r>
            <a:endParaRPr lang="ru-RU" sz="3700" smtClean="0">
              <a:ln>
                <a:noFill/>
              </a:ln>
              <a:solidFill>
                <a:schemeClr val="tx1"/>
              </a:solidFill>
              <a:effectLst/>
            </a:endParaRPr>
          </a:p>
        </p:txBody>
      </p:sp>
      <p:pic>
        <p:nvPicPr>
          <p:cNvPr id="16386" name="Picture 5" descr="Бабин Яр"/>
          <p:cNvPicPr>
            <a:picLocks noChangeAspect="1" noChangeArrowheads="1"/>
          </p:cNvPicPr>
          <p:nvPr/>
        </p:nvPicPr>
        <p:blipFill>
          <a:blip r:embed="rId2"/>
          <a:srcRect/>
          <a:stretch>
            <a:fillRect/>
          </a:stretch>
        </p:blipFill>
        <p:spPr bwMode="auto">
          <a:xfrm>
            <a:off x="250825" y="188913"/>
            <a:ext cx="5400675" cy="40513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p:cNvSpPr>
          <p:nvPr>
            <p:ph type="title"/>
          </p:nvPr>
        </p:nvSpPr>
        <p:spPr bwMode="auto">
          <a:xfrm>
            <a:off x="4500563" y="274638"/>
            <a:ext cx="4186237" cy="5530850"/>
          </a:xfrm>
        </p:spPr>
        <p:txBody>
          <a:bodyPr wrap="square" lIns="91440" tIns="45720" rIns="91440" bIns="45720" numCol="1" anchorCtr="0" compatLnSpc="1">
            <a:prstTxWarp prst="textNoShape">
              <a:avLst/>
            </a:prstTxWarp>
          </a:bodyPr>
          <a:lstStyle/>
          <a:p>
            <a:pPr algn="l">
              <a:defRPr/>
            </a:pPr>
            <a:r>
              <a:rPr lang="uk-UA" sz="2400" smtClean="0">
                <a:ln>
                  <a:noFill/>
                </a:ln>
                <a:solidFill>
                  <a:schemeClr val="tx1"/>
                </a:solidFill>
                <a:effectLst/>
              </a:rPr>
              <a:t>Напередодні війни з Німеччиною (1941 рік) на території України, у її сучасних межах, проживало близько 2,7 мільйонів євреїв. У Дніпропетровській області їх було 129439.</a:t>
            </a:r>
            <a:br>
              <a:rPr lang="uk-UA" sz="2400" smtClean="0">
                <a:ln>
                  <a:noFill/>
                </a:ln>
                <a:solidFill>
                  <a:schemeClr val="tx1"/>
                </a:solidFill>
                <a:effectLst/>
              </a:rPr>
            </a:br>
            <a:r>
              <a:rPr lang="uk-UA" sz="2400" smtClean="0">
                <a:ln>
                  <a:noFill/>
                </a:ln>
                <a:solidFill>
                  <a:schemeClr val="tx1"/>
                </a:solidFill>
                <a:effectLst/>
              </a:rPr>
              <a:t>25 серпня 1941 року німецька армія захопила Дніпропетровськ. Більшість євреїв встигло евакуюватися. Євреї, які залишилися були відправленні в гетто.</a:t>
            </a:r>
            <a:r>
              <a:rPr lang="ru-RU" sz="3700" smtClean="0">
                <a:ln>
                  <a:noFill/>
                </a:ln>
                <a:solidFill>
                  <a:schemeClr val="tx1"/>
                </a:solidFill>
                <a:effectLst/>
              </a:rPr>
              <a:t> </a:t>
            </a:r>
            <a:r>
              <a:rPr lang="uk-UA" sz="3700" smtClean="0">
                <a:ln>
                  <a:noFill/>
                </a:ln>
                <a:solidFill>
                  <a:schemeClr val="tx1"/>
                </a:solidFill>
                <a:effectLst/>
              </a:rPr>
              <a:t> </a:t>
            </a:r>
            <a:endParaRPr lang="ru-RU" sz="3700" smtClean="0">
              <a:ln>
                <a:noFill/>
              </a:ln>
              <a:solidFill>
                <a:schemeClr val="tx1"/>
              </a:solidFill>
              <a:effectLst/>
            </a:endParaRPr>
          </a:p>
        </p:txBody>
      </p:sp>
      <p:pic>
        <p:nvPicPr>
          <p:cNvPr id="17410" name="Picture 3" descr="Оркестр"/>
          <p:cNvPicPr>
            <a:picLocks noChangeAspect="1" noChangeArrowheads="1"/>
          </p:cNvPicPr>
          <p:nvPr/>
        </p:nvPicPr>
        <p:blipFill>
          <a:blip r:embed="rId2"/>
          <a:srcRect/>
          <a:stretch>
            <a:fillRect/>
          </a:stretch>
        </p:blipFill>
        <p:spPr bwMode="auto">
          <a:xfrm>
            <a:off x="250825" y="549275"/>
            <a:ext cx="4105275" cy="30797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type="title" idx="4294967295"/>
          </p:nvPr>
        </p:nvSpPr>
        <p:spPr bwMode="auto">
          <a:xfrm>
            <a:off x="179388" y="188913"/>
            <a:ext cx="8785225" cy="2232025"/>
          </a:xfrm>
        </p:spPr>
        <p:txBody>
          <a:bodyPr wrap="square" lIns="91440" tIns="45720" rIns="91440" bIns="45720" numCol="1" anchorCtr="0" compatLnSpc="1">
            <a:prstTxWarp prst="textNoShape">
              <a:avLst/>
            </a:prstTxWarp>
          </a:bodyPr>
          <a:lstStyle/>
          <a:p>
            <a:pPr algn="r">
              <a:defRPr/>
            </a:pPr>
            <a:r>
              <a:rPr lang="uk-UA" sz="2000" smtClean="0">
                <a:ln>
                  <a:noFill/>
                </a:ln>
                <a:solidFill>
                  <a:schemeClr val="tx1"/>
                </a:solidFill>
                <a:effectLst/>
              </a:rPr>
              <a:t>13 жовтня 1941 року за наказом начальника поліції майора Вільгельма фон Мульде, польового коменданта полковника фон Альберті і коменданта міста майора Гольдермана під приводом переселення окупаційна влада зібрала біля універмагу «Люкс» на проспекті Карла Маркса близько 11 тисяч місцевих євреїв і там відібрала у них всі коштовні речі.</a:t>
            </a:r>
            <a:r>
              <a:rPr lang="uk-UA" sz="2400" smtClean="0">
                <a:ln>
                  <a:noFill/>
                </a:ln>
                <a:solidFill>
                  <a:schemeClr val="tx1"/>
                </a:solidFill>
                <a:effectLst/>
              </a:rPr>
              <a:t> </a:t>
            </a:r>
            <a:endParaRPr lang="ru-RU" sz="3700" smtClean="0">
              <a:ln>
                <a:noFill/>
              </a:ln>
              <a:solidFill>
                <a:schemeClr val="tx1"/>
              </a:solidFill>
              <a:effectLst/>
            </a:endParaRPr>
          </a:p>
        </p:txBody>
      </p:sp>
      <p:pic>
        <p:nvPicPr>
          <p:cNvPr id="18434" name="Picture 5" descr="Від ЦУМу розпочинався скорботний шлях"/>
          <p:cNvPicPr>
            <a:picLocks noChangeAspect="1" noChangeArrowheads="1"/>
          </p:cNvPicPr>
          <p:nvPr/>
        </p:nvPicPr>
        <p:blipFill>
          <a:blip r:embed="rId2"/>
          <a:srcRect t="7779"/>
          <a:stretch>
            <a:fillRect/>
          </a:stretch>
        </p:blipFill>
        <p:spPr bwMode="auto">
          <a:xfrm>
            <a:off x="250825" y="2420938"/>
            <a:ext cx="7737475" cy="4271962"/>
          </a:xfrm>
          <a:prstGeom prst="rect">
            <a:avLst/>
          </a:prstGeom>
          <a:noFill/>
          <a:ln w="9525">
            <a:noFill/>
            <a:miter lim="800000"/>
            <a:headEnd/>
            <a:tailEnd/>
          </a:ln>
        </p:spPr>
      </p:pic>
      <p:pic>
        <p:nvPicPr>
          <p:cNvPr id="18435" name="Rectangle 4"/>
          <p:cNvPicPr>
            <a:picLocks noChangeArrowheads="1"/>
          </p:cNvPicPr>
          <p:nvPr/>
        </p:nvPicPr>
        <p:blipFill>
          <a:blip r:embed="rId3"/>
          <a:srcRect/>
          <a:stretch>
            <a:fillRect/>
          </a:stretch>
        </p:blipFill>
        <p:spPr bwMode="auto">
          <a:xfrm>
            <a:off x="468313" y="5553075"/>
            <a:ext cx="8242300" cy="130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uk-UA" sz="2400" smtClean="0">
                <a:ln>
                  <a:noFill/>
                </a:ln>
                <a:solidFill>
                  <a:schemeClr val="tx1"/>
                </a:solidFill>
                <a:effectLst/>
              </a:rPr>
              <a:t>Далі колонами по 800-1000 людей євреїв погнали до великої балки, розташованої на території лісорозсадника навпроти Транспортного інституту</a:t>
            </a:r>
            <a:r>
              <a:rPr lang="ru-RU" sz="3700" smtClean="0">
                <a:ln>
                  <a:noFill/>
                </a:ln>
                <a:solidFill>
                  <a:schemeClr val="tx1"/>
                </a:solidFill>
                <a:effectLst/>
              </a:rPr>
              <a:t> </a:t>
            </a:r>
          </a:p>
        </p:txBody>
      </p:sp>
      <p:pic>
        <p:nvPicPr>
          <p:cNvPr id="19458" name="Picture 5" descr="Транспортний інститут"/>
          <p:cNvPicPr>
            <a:picLocks noChangeAspect="1" noChangeArrowheads="1"/>
          </p:cNvPicPr>
          <p:nvPr/>
        </p:nvPicPr>
        <p:blipFill>
          <a:blip r:embed="rId2"/>
          <a:srcRect r="17924"/>
          <a:stretch>
            <a:fillRect/>
          </a:stretch>
        </p:blipFill>
        <p:spPr bwMode="auto">
          <a:xfrm>
            <a:off x="4284663" y="1773238"/>
            <a:ext cx="4608512" cy="3427412"/>
          </a:xfrm>
          <a:prstGeom prst="rect">
            <a:avLst/>
          </a:prstGeom>
          <a:noFill/>
          <a:ln w="9525">
            <a:noFill/>
            <a:miter lim="800000"/>
            <a:headEnd/>
            <a:tailEnd/>
          </a:ln>
        </p:spPr>
      </p:pic>
      <p:pic>
        <p:nvPicPr>
          <p:cNvPr id="19459" name="Picture 6" descr="Гай"/>
          <p:cNvPicPr>
            <a:picLocks noChangeAspect="1" noChangeArrowheads="1"/>
          </p:cNvPicPr>
          <p:nvPr/>
        </p:nvPicPr>
        <p:blipFill>
          <a:blip r:embed="rId3"/>
          <a:srcRect/>
          <a:stretch>
            <a:fillRect/>
          </a:stretch>
        </p:blipFill>
        <p:spPr bwMode="auto">
          <a:xfrm>
            <a:off x="250825" y="3141663"/>
            <a:ext cx="4679950" cy="350996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p:cNvSpPr>
          <p:nvPr>
            <p:ph type="title"/>
          </p:nvPr>
        </p:nvSpPr>
        <p:spPr bwMode="auto">
          <a:xfrm>
            <a:off x="179388" y="274638"/>
            <a:ext cx="8713787" cy="1143000"/>
          </a:xfrm>
        </p:spPr>
        <p:txBody>
          <a:bodyPr wrap="square" lIns="91440" tIns="45720" rIns="91440" bIns="45720" numCol="1" anchorCtr="0" compatLnSpc="1">
            <a:prstTxWarp prst="textNoShape">
              <a:avLst/>
            </a:prstTxWarp>
          </a:bodyPr>
          <a:lstStyle/>
          <a:p>
            <a:pPr algn="r">
              <a:defRPr/>
            </a:pPr>
            <a:r>
              <a:rPr lang="uk-UA" sz="2000" smtClean="0">
                <a:ln>
                  <a:noFill/>
                </a:ln>
                <a:solidFill>
                  <a:schemeClr val="tx1"/>
                </a:solidFill>
                <a:effectLst/>
              </a:rPr>
              <a:t>Балку біля ботанічного саду в Дніпропетровську називають місцевим «Бабиним яром». Тут знайшли свій останній спокій близько 11 тисяч євреїв, розстріляних у 1941 році.</a:t>
            </a:r>
            <a:r>
              <a:rPr lang="ru-RU" sz="3700" smtClean="0">
                <a:ln>
                  <a:noFill/>
                </a:ln>
                <a:solidFill>
                  <a:schemeClr val="tx1"/>
                </a:solidFill>
                <a:effectLst/>
              </a:rPr>
              <a:t> </a:t>
            </a:r>
          </a:p>
        </p:txBody>
      </p:sp>
      <p:pic>
        <p:nvPicPr>
          <p:cNvPr id="20482" name="Picture 6" descr="Стадіон університету"/>
          <p:cNvPicPr>
            <a:picLocks noChangeAspect="1" noChangeArrowheads="1"/>
          </p:cNvPicPr>
          <p:nvPr/>
        </p:nvPicPr>
        <p:blipFill>
          <a:blip r:embed="rId2"/>
          <a:srcRect/>
          <a:stretch>
            <a:fillRect/>
          </a:stretch>
        </p:blipFill>
        <p:spPr bwMode="auto">
          <a:xfrm>
            <a:off x="323850" y="1412875"/>
            <a:ext cx="6696075" cy="2641600"/>
          </a:xfrm>
          <a:prstGeom prst="rect">
            <a:avLst/>
          </a:prstGeom>
          <a:noFill/>
          <a:ln w="9525">
            <a:noFill/>
            <a:miter lim="800000"/>
            <a:headEnd/>
            <a:tailEnd/>
          </a:ln>
        </p:spPr>
      </p:pic>
      <p:pic>
        <p:nvPicPr>
          <p:cNvPr id="20483" name="Picture 5" descr="Жертвам"/>
          <p:cNvPicPr>
            <a:picLocks noChangeAspect="1" noChangeArrowheads="1"/>
          </p:cNvPicPr>
          <p:nvPr/>
        </p:nvPicPr>
        <p:blipFill>
          <a:blip r:embed="rId3"/>
          <a:srcRect/>
          <a:stretch>
            <a:fillRect/>
          </a:stretch>
        </p:blipFill>
        <p:spPr bwMode="auto">
          <a:xfrm>
            <a:off x="4500563" y="3284538"/>
            <a:ext cx="4352925" cy="3263900"/>
          </a:xfrm>
          <a:prstGeom prst="rect">
            <a:avLst/>
          </a:prstGeom>
          <a:noFill/>
          <a:ln w="9525">
            <a:noFill/>
            <a:miter lim="800000"/>
            <a:headEnd/>
            <a:tailEnd/>
          </a:ln>
        </p:spPr>
      </p:pic>
      <p:sp>
        <p:nvSpPr>
          <p:cNvPr id="2" name="Rectangle 4"/>
          <p:cNvSpPr>
            <a:spLocks noChangeArrowheads="1"/>
          </p:cNvSpPr>
          <p:nvPr/>
        </p:nvSpPr>
        <p:spPr bwMode="auto">
          <a:xfrm>
            <a:off x="323850" y="4508500"/>
            <a:ext cx="3600450" cy="1465263"/>
          </a:xfrm>
          <a:prstGeom prst="rect">
            <a:avLst/>
          </a:prstGeom>
          <a:noFill/>
          <a:ln w="9525">
            <a:noFill/>
            <a:miter lim="800000"/>
            <a:headEnd/>
            <a:tailEnd/>
          </a:ln>
        </p:spPr>
        <p:txBody>
          <a:bodyPr anchor="ctr">
            <a:spAutoFit/>
          </a:bodyPr>
          <a:lstStyle/>
          <a:p>
            <a:r>
              <a:rPr lang="uk-UA"/>
              <a:t>У 70-ті роки на території Ботанічного саду встановили камінь з надписом «Мирним громадянам – жертвам фашизму».</a:t>
            </a:r>
            <a:r>
              <a:rPr lang="ru-RU"/>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uk-UA" sz="2000" smtClean="0">
                <a:ln>
                  <a:noFill/>
                </a:ln>
                <a:solidFill>
                  <a:schemeClr val="tx1"/>
                </a:solidFill>
                <a:effectLst/>
              </a:rPr>
              <a:t>На місці розстрілу німецькими окупантами 11 тисяч мирних жителів у Дніпропетровську у 2002 році на вершині пагорба установлена гранітна стела з меморіальним написом.</a:t>
            </a:r>
            <a:r>
              <a:rPr lang="uk-UA" sz="3700" smtClean="0">
                <a:ln>
                  <a:noFill/>
                </a:ln>
                <a:solidFill>
                  <a:schemeClr val="tx1"/>
                </a:solidFill>
                <a:effectLst/>
              </a:rPr>
              <a:t> </a:t>
            </a:r>
            <a:endParaRPr lang="ru-RU" sz="3700" smtClean="0">
              <a:ln>
                <a:noFill/>
              </a:ln>
              <a:solidFill>
                <a:schemeClr val="tx1"/>
              </a:solidFill>
              <a:effectLst/>
            </a:endParaRPr>
          </a:p>
        </p:txBody>
      </p:sp>
      <p:pic>
        <p:nvPicPr>
          <p:cNvPr id="21506" name="Picture 5" descr="На місці страти"/>
          <p:cNvPicPr>
            <a:picLocks noChangeAspect="1" noChangeArrowheads="1"/>
          </p:cNvPicPr>
          <p:nvPr/>
        </p:nvPicPr>
        <p:blipFill>
          <a:blip r:embed="rId2"/>
          <a:srcRect/>
          <a:stretch>
            <a:fillRect/>
          </a:stretch>
        </p:blipFill>
        <p:spPr bwMode="auto">
          <a:xfrm>
            <a:off x="4067175" y="1412875"/>
            <a:ext cx="4691063" cy="5149850"/>
          </a:xfrm>
          <a:prstGeom prst="rect">
            <a:avLst/>
          </a:prstGeom>
          <a:noFill/>
          <a:ln w="9525">
            <a:noFill/>
            <a:miter lim="800000"/>
            <a:headEnd/>
            <a:tailEnd/>
          </a:ln>
        </p:spPr>
      </p:pic>
      <p:pic>
        <p:nvPicPr>
          <p:cNvPr id="21507" name="Picture 4" descr="DSCN6598"/>
          <p:cNvPicPr>
            <a:picLocks noChangeAspect="1" noChangeArrowheads="1"/>
          </p:cNvPicPr>
          <p:nvPr/>
        </p:nvPicPr>
        <p:blipFill>
          <a:blip r:embed="rId3"/>
          <a:srcRect l="11717" t="35181" r="11092" b="977"/>
          <a:stretch>
            <a:fillRect/>
          </a:stretch>
        </p:blipFill>
        <p:spPr bwMode="auto">
          <a:xfrm>
            <a:off x="250825" y="3213100"/>
            <a:ext cx="4394200" cy="272573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78</Words>
  <Application>Microsoft Office PowerPoint</Application>
  <PresentationFormat>Экран (4:3)</PresentationFormat>
  <Paragraphs>12</Paragraphs>
  <Slides>14</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2</vt:i4>
      </vt:variant>
      <vt:variant>
        <vt:lpstr>Заголовки слайдов</vt:lpstr>
      </vt:variant>
      <vt:variant>
        <vt:i4>14</vt:i4>
      </vt:variant>
    </vt:vector>
  </HeadingPairs>
  <TitlesOfParts>
    <vt:vector size="22" baseType="lpstr">
      <vt:lpstr>Arial</vt:lpstr>
      <vt:lpstr>Times New Roman</vt:lpstr>
      <vt:lpstr>Wingdings 2</vt:lpstr>
      <vt:lpstr>Wingdings</vt:lpstr>
      <vt:lpstr>Wingdings 3</vt:lpstr>
      <vt:lpstr>Calibri</vt:lpstr>
      <vt:lpstr>Апекс</vt:lpstr>
      <vt:lpstr>Апекс</vt:lpstr>
      <vt:lpstr>Слайд 1</vt:lpstr>
      <vt:lpstr>Слайд 2</vt:lpstr>
      <vt:lpstr>Мета роботи: охарактеризувати місця масових знищень євреїв під час окупації міста Дніпропетровська німецько-фашистськими загарбниками.  Завдання: - визначити місця масових страт євреїв у місті Дніпропетровську нацистською владою у 1941-1943 роках; - назвати, як єврейська громада міста вшановує пам'ять про Голокост.</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Всеукраїнський інтерактивний конкурс  “МАН-Юніор Дослідник”</dc:title>
  <dc:creator>Admin</dc:creator>
  <cp:lastModifiedBy>Bulanov</cp:lastModifiedBy>
  <cp:revision>30</cp:revision>
  <dcterms:created xsi:type="dcterms:W3CDTF">2016-03-31T10:04:29Z</dcterms:created>
  <dcterms:modified xsi:type="dcterms:W3CDTF">2016-04-10T18:44:09Z</dcterms:modified>
</cp:coreProperties>
</file>