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sldIdLst>
    <p:sldId id="256" r:id="rId2"/>
    <p:sldId id="273" r:id="rId3"/>
    <p:sldId id="259" r:id="rId4"/>
    <p:sldId id="261" r:id="rId5"/>
    <p:sldId id="282" r:id="rId6"/>
    <p:sldId id="258" r:id="rId7"/>
    <p:sldId id="279" r:id="rId8"/>
    <p:sldId id="274" r:id="rId9"/>
    <p:sldId id="280" r:id="rId10"/>
    <p:sldId id="276" r:id="rId11"/>
    <p:sldId id="275" r:id="rId12"/>
    <p:sldId id="281" r:id="rId13"/>
    <p:sldId id="283" r:id="rId14"/>
    <p:sldId id="265" r:id="rId15"/>
    <p:sldId id="272"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onstantia" pitchFamily="18" charset="0"/>
        <a:ea typeface="+mn-ea"/>
        <a:cs typeface="Arial" charset="0"/>
      </a:defRPr>
    </a:lvl1pPr>
    <a:lvl2pPr marL="457200" algn="l" rtl="0" fontAlgn="base">
      <a:spcBef>
        <a:spcPct val="0"/>
      </a:spcBef>
      <a:spcAft>
        <a:spcPct val="0"/>
      </a:spcAft>
      <a:defRPr kern="1200">
        <a:solidFill>
          <a:schemeClr val="tx1"/>
        </a:solidFill>
        <a:latin typeface="Constantia" pitchFamily="18" charset="0"/>
        <a:ea typeface="+mn-ea"/>
        <a:cs typeface="Arial" charset="0"/>
      </a:defRPr>
    </a:lvl2pPr>
    <a:lvl3pPr marL="914400" algn="l" rtl="0" fontAlgn="base">
      <a:spcBef>
        <a:spcPct val="0"/>
      </a:spcBef>
      <a:spcAft>
        <a:spcPct val="0"/>
      </a:spcAft>
      <a:defRPr kern="1200">
        <a:solidFill>
          <a:schemeClr val="tx1"/>
        </a:solidFill>
        <a:latin typeface="Constantia" pitchFamily="18" charset="0"/>
        <a:ea typeface="+mn-ea"/>
        <a:cs typeface="Arial" charset="0"/>
      </a:defRPr>
    </a:lvl3pPr>
    <a:lvl4pPr marL="1371600" algn="l" rtl="0" fontAlgn="base">
      <a:spcBef>
        <a:spcPct val="0"/>
      </a:spcBef>
      <a:spcAft>
        <a:spcPct val="0"/>
      </a:spcAft>
      <a:defRPr kern="1200">
        <a:solidFill>
          <a:schemeClr val="tx1"/>
        </a:solidFill>
        <a:latin typeface="Constantia" pitchFamily="18" charset="0"/>
        <a:ea typeface="+mn-ea"/>
        <a:cs typeface="Arial" charset="0"/>
      </a:defRPr>
    </a:lvl4pPr>
    <a:lvl5pPr marL="1828800" algn="l" rtl="0" fontAlgn="base">
      <a:spcBef>
        <a:spcPct val="0"/>
      </a:spcBef>
      <a:spcAft>
        <a:spcPct val="0"/>
      </a:spcAft>
      <a:defRPr kern="1200">
        <a:solidFill>
          <a:schemeClr val="tx1"/>
        </a:solidFill>
        <a:latin typeface="Constantia" pitchFamily="18" charset="0"/>
        <a:ea typeface="+mn-ea"/>
        <a:cs typeface="Arial" charset="0"/>
      </a:defRPr>
    </a:lvl5pPr>
    <a:lvl6pPr marL="2286000" algn="l" defTabSz="914400" rtl="0" eaLnBrk="1" latinLnBrk="0" hangingPunct="1">
      <a:defRPr kern="1200">
        <a:solidFill>
          <a:schemeClr val="tx1"/>
        </a:solidFill>
        <a:latin typeface="Constantia" pitchFamily="18" charset="0"/>
        <a:ea typeface="+mn-ea"/>
        <a:cs typeface="Arial" charset="0"/>
      </a:defRPr>
    </a:lvl6pPr>
    <a:lvl7pPr marL="2743200" algn="l" defTabSz="914400" rtl="0" eaLnBrk="1" latinLnBrk="0" hangingPunct="1">
      <a:defRPr kern="1200">
        <a:solidFill>
          <a:schemeClr val="tx1"/>
        </a:solidFill>
        <a:latin typeface="Constantia" pitchFamily="18" charset="0"/>
        <a:ea typeface="+mn-ea"/>
        <a:cs typeface="Arial" charset="0"/>
      </a:defRPr>
    </a:lvl7pPr>
    <a:lvl8pPr marL="3200400" algn="l" defTabSz="914400" rtl="0" eaLnBrk="1" latinLnBrk="0" hangingPunct="1">
      <a:defRPr kern="1200">
        <a:solidFill>
          <a:schemeClr val="tx1"/>
        </a:solidFill>
        <a:latin typeface="Constantia" pitchFamily="18" charset="0"/>
        <a:ea typeface="+mn-ea"/>
        <a:cs typeface="Arial" charset="0"/>
      </a:defRPr>
    </a:lvl8pPr>
    <a:lvl9pPr marL="3657600" algn="l" defTabSz="914400" rtl="0" eaLnBrk="1" latinLnBrk="0" hangingPunct="1">
      <a:defRPr kern="1200">
        <a:solidFill>
          <a:schemeClr val="tx1"/>
        </a:solidFill>
        <a:latin typeface="Constantia"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112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lvl1pPr>
              <a:defRPr/>
            </a:lvl1pPr>
          </a:lstStyle>
          <a:p>
            <a:pPr>
              <a:defRPr/>
            </a:pPr>
            <a:fld id="{23CFC0DF-8AEB-4FFD-A921-8BCFC902B4B2}" type="datetimeFigureOut">
              <a:rPr lang="ru-RU"/>
              <a:pPr>
                <a:defRPr/>
              </a:pPr>
              <a:t>15.04.2016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01FCB793-BB42-4A15-99B7-CFF76FCA0F16}" type="slidenum">
              <a:rPr lang="ru-RU"/>
              <a:pPr>
                <a:defRPr/>
              </a:pPr>
              <a:t>‹#›</a:t>
            </a:fld>
            <a:endParaRPr lang="ru-RU" dirty="0"/>
          </a:p>
        </p:txBody>
      </p:sp>
    </p:spTree>
    <p:extLst>
      <p:ext uri="{BB962C8B-B14F-4D97-AF65-F5344CB8AC3E}">
        <p14:creationId xmlns:p14="http://schemas.microsoft.com/office/powerpoint/2010/main" val="4069182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A61E0E14-D183-413D-B2D0-74D37C870544}" type="datetimeFigureOut">
              <a:rPr lang="ru-RU"/>
              <a:pPr>
                <a:defRPr/>
              </a:pPr>
              <a:t>15.04.2016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CF4FAF68-CF94-403C-9F87-894DC399A171}" type="slidenum">
              <a:rPr lang="ru-RU"/>
              <a:pPr>
                <a:defRPr/>
              </a:pPr>
              <a:t>‹#›</a:t>
            </a:fld>
            <a:endParaRPr lang="ru-RU" dirty="0"/>
          </a:p>
        </p:txBody>
      </p:sp>
    </p:spTree>
    <p:extLst>
      <p:ext uri="{BB962C8B-B14F-4D97-AF65-F5344CB8AC3E}">
        <p14:creationId xmlns:p14="http://schemas.microsoft.com/office/powerpoint/2010/main" val="150931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2FE6AD2B-FFDF-4D48-A3A6-741D2A57FEC0}" type="datetimeFigureOut">
              <a:rPr lang="ru-RU"/>
              <a:pPr>
                <a:defRPr/>
              </a:pPr>
              <a:t>15.04.2016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DF12E62C-B4F0-447B-932F-2D91556BFB74}" type="slidenum">
              <a:rPr lang="ru-RU"/>
              <a:pPr>
                <a:defRPr/>
              </a:pPr>
              <a:t>‹#›</a:t>
            </a:fld>
            <a:endParaRPr lang="ru-RU" dirty="0"/>
          </a:p>
        </p:txBody>
      </p:sp>
    </p:spTree>
    <p:extLst>
      <p:ext uri="{BB962C8B-B14F-4D97-AF65-F5344CB8AC3E}">
        <p14:creationId xmlns:p14="http://schemas.microsoft.com/office/powerpoint/2010/main" val="142699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41690716-8C98-4C72-8EF4-2623159EDBBE}" type="datetimeFigureOut">
              <a:rPr lang="ru-RU"/>
              <a:pPr>
                <a:defRPr/>
              </a:pPr>
              <a:t>15.04.2016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E6F03E0F-BCFE-4564-A12C-16D8E254E1A7}" type="slidenum">
              <a:rPr lang="ru-RU"/>
              <a:pPr>
                <a:defRPr/>
              </a:pPr>
              <a:t>‹#›</a:t>
            </a:fld>
            <a:endParaRPr lang="ru-RU" dirty="0"/>
          </a:p>
        </p:txBody>
      </p:sp>
    </p:spTree>
    <p:extLst>
      <p:ext uri="{BB962C8B-B14F-4D97-AF65-F5344CB8AC3E}">
        <p14:creationId xmlns:p14="http://schemas.microsoft.com/office/powerpoint/2010/main" val="1548839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D0D4638-C27B-4C14-993D-45A5C7524303}" type="datetimeFigureOut">
              <a:rPr lang="ru-RU"/>
              <a:pPr>
                <a:defRPr/>
              </a:pPr>
              <a:t>15.04.2016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1204BF02-7C28-42DC-B21C-1B6E296A270A}" type="slidenum">
              <a:rPr lang="ru-RU"/>
              <a:pPr>
                <a:defRPr/>
              </a:pPr>
              <a:t>‹#›</a:t>
            </a:fld>
            <a:endParaRPr lang="ru-RU" dirty="0"/>
          </a:p>
        </p:txBody>
      </p:sp>
    </p:spTree>
    <p:extLst>
      <p:ext uri="{BB962C8B-B14F-4D97-AF65-F5344CB8AC3E}">
        <p14:creationId xmlns:p14="http://schemas.microsoft.com/office/powerpoint/2010/main" val="494822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3"/>
          <p:cNvSpPr>
            <a:spLocks noGrp="1"/>
          </p:cNvSpPr>
          <p:nvPr>
            <p:ph type="dt" sz="half" idx="10"/>
          </p:nvPr>
        </p:nvSpPr>
        <p:spPr/>
        <p:txBody>
          <a:bodyPr/>
          <a:lstStyle>
            <a:lvl1pPr>
              <a:defRPr/>
            </a:lvl1pPr>
          </a:lstStyle>
          <a:p>
            <a:pPr>
              <a:defRPr/>
            </a:pPr>
            <a:fld id="{6F87D278-D993-48E3-A592-C46F9FC76A2B}" type="datetimeFigureOut">
              <a:rPr lang="ru-RU"/>
              <a:pPr>
                <a:defRPr/>
              </a:pPr>
              <a:t>15.04.2016</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5A2EFC8E-6C4B-43A3-BCC7-5C35BF2D8D2A}" type="slidenum">
              <a:rPr lang="ru-RU"/>
              <a:pPr>
                <a:defRPr/>
              </a:pPr>
              <a:t>‹#›</a:t>
            </a:fld>
            <a:endParaRPr lang="ru-RU" dirty="0"/>
          </a:p>
        </p:txBody>
      </p:sp>
    </p:spTree>
    <p:extLst>
      <p:ext uri="{BB962C8B-B14F-4D97-AF65-F5344CB8AC3E}">
        <p14:creationId xmlns:p14="http://schemas.microsoft.com/office/powerpoint/2010/main" val="1222070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3"/>
          <p:cNvSpPr>
            <a:spLocks noGrp="1"/>
          </p:cNvSpPr>
          <p:nvPr>
            <p:ph type="dt" sz="half" idx="10"/>
          </p:nvPr>
        </p:nvSpPr>
        <p:spPr/>
        <p:txBody>
          <a:bodyPr/>
          <a:lstStyle>
            <a:lvl1pPr>
              <a:defRPr/>
            </a:lvl1pPr>
          </a:lstStyle>
          <a:p>
            <a:pPr>
              <a:defRPr/>
            </a:pPr>
            <a:fld id="{6C0484F8-42CB-472C-981A-A7F7B7881BB7}" type="datetimeFigureOut">
              <a:rPr lang="ru-RU"/>
              <a:pPr>
                <a:defRPr/>
              </a:pPr>
              <a:t>15.04.2016</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dirty="0"/>
          </a:p>
        </p:txBody>
      </p:sp>
      <p:sp>
        <p:nvSpPr>
          <p:cNvPr id="9" name="Номер слайда 5"/>
          <p:cNvSpPr>
            <a:spLocks noGrp="1"/>
          </p:cNvSpPr>
          <p:nvPr>
            <p:ph type="sldNum" sz="quarter" idx="12"/>
          </p:nvPr>
        </p:nvSpPr>
        <p:spPr/>
        <p:txBody>
          <a:bodyPr/>
          <a:lstStyle>
            <a:lvl1pPr>
              <a:defRPr/>
            </a:lvl1pPr>
          </a:lstStyle>
          <a:p>
            <a:pPr>
              <a:defRPr/>
            </a:pPr>
            <a:fld id="{2D12BE51-A7EF-4048-B94F-00DDC86EBFE2}" type="slidenum">
              <a:rPr lang="ru-RU"/>
              <a:pPr>
                <a:defRPr/>
              </a:pPr>
              <a:t>‹#›</a:t>
            </a:fld>
            <a:endParaRPr lang="ru-RU" dirty="0"/>
          </a:p>
        </p:txBody>
      </p:sp>
    </p:spTree>
    <p:extLst>
      <p:ext uri="{BB962C8B-B14F-4D97-AF65-F5344CB8AC3E}">
        <p14:creationId xmlns:p14="http://schemas.microsoft.com/office/powerpoint/2010/main" val="26010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3"/>
          <p:cNvSpPr>
            <a:spLocks noGrp="1"/>
          </p:cNvSpPr>
          <p:nvPr>
            <p:ph type="dt" sz="half" idx="10"/>
          </p:nvPr>
        </p:nvSpPr>
        <p:spPr/>
        <p:txBody>
          <a:bodyPr/>
          <a:lstStyle>
            <a:lvl1pPr>
              <a:defRPr/>
            </a:lvl1pPr>
          </a:lstStyle>
          <a:p>
            <a:pPr>
              <a:defRPr/>
            </a:pPr>
            <a:fld id="{63F00770-8687-44D3-A07C-2B549E59E6BC}" type="datetimeFigureOut">
              <a:rPr lang="ru-RU"/>
              <a:pPr>
                <a:defRPr/>
              </a:pPr>
              <a:t>15.04.2016</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dirty="0"/>
          </a:p>
        </p:txBody>
      </p:sp>
      <p:sp>
        <p:nvSpPr>
          <p:cNvPr id="5" name="Номер слайда 5"/>
          <p:cNvSpPr>
            <a:spLocks noGrp="1"/>
          </p:cNvSpPr>
          <p:nvPr>
            <p:ph type="sldNum" sz="quarter" idx="12"/>
          </p:nvPr>
        </p:nvSpPr>
        <p:spPr/>
        <p:txBody>
          <a:bodyPr/>
          <a:lstStyle>
            <a:lvl1pPr>
              <a:defRPr/>
            </a:lvl1pPr>
          </a:lstStyle>
          <a:p>
            <a:pPr>
              <a:defRPr/>
            </a:pPr>
            <a:fld id="{16804079-4719-4044-90DF-F7792A04BAD5}" type="slidenum">
              <a:rPr lang="ru-RU"/>
              <a:pPr>
                <a:defRPr/>
              </a:pPr>
              <a:t>‹#›</a:t>
            </a:fld>
            <a:endParaRPr lang="ru-RU" dirty="0"/>
          </a:p>
        </p:txBody>
      </p:sp>
    </p:spTree>
    <p:extLst>
      <p:ext uri="{BB962C8B-B14F-4D97-AF65-F5344CB8AC3E}">
        <p14:creationId xmlns:p14="http://schemas.microsoft.com/office/powerpoint/2010/main" val="865401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4D04B5D-BE09-46CE-AA34-DDEA7B65E78C}" type="datetimeFigureOut">
              <a:rPr lang="ru-RU"/>
              <a:pPr>
                <a:defRPr/>
              </a:pPr>
              <a:t>15.04.2016</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dirty="0"/>
          </a:p>
        </p:txBody>
      </p:sp>
      <p:sp>
        <p:nvSpPr>
          <p:cNvPr id="4" name="Номер слайда 5"/>
          <p:cNvSpPr>
            <a:spLocks noGrp="1"/>
          </p:cNvSpPr>
          <p:nvPr>
            <p:ph type="sldNum" sz="quarter" idx="12"/>
          </p:nvPr>
        </p:nvSpPr>
        <p:spPr/>
        <p:txBody>
          <a:bodyPr/>
          <a:lstStyle>
            <a:lvl1pPr>
              <a:defRPr/>
            </a:lvl1pPr>
          </a:lstStyle>
          <a:p>
            <a:pPr>
              <a:defRPr/>
            </a:pPr>
            <a:fld id="{663FEC50-0F3A-43F3-B6D7-F5FA12058383}" type="slidenum">
              <a:rPr lang="ru-RU"/>
              <a:pPr>
                <a:defRPr/>
              </a:pPr>
              <a:t>‹#›</a:t>
            </a:fld>
            <a:endParaRPr lang="ru-RU" dirty="0"/>
          </a:p>
        </p:txBody>
      </p:sp>
    </p:spTree>
    <p:extLst>
      <p:ext uri="{BB962C8B-B14F-4D97-AF65-F5344CB8AC3E}">
        <p14:creationId xmlns:p14="http://schemas.microsoft.com/office/powerpoint/2010/main" val="202012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966BFE2-0CC2-40EA-B520-1F827425A26B}" type="datetimeFigureOut">
              <a:rPr lang="ru-RU"/>
              <a:pPr>
                <a:defRPr/>
              </a:pPr>
              <a:t>15.04.2016</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FD092806-7795-49C3-9CB8-22FBA3D0D4EE}" type="slidenum">
              <a:rPr lang="ru-RU"/>
              <a:pPr>
                <a:defRPr/>
              </a:pPr>
              <a:t>‹#›</a:t>
            </a:fld>
            <a:endParaRPr lang="ru-RU" dirty="0"/>
          </a:p>
        </p:txBody>
      </p:sp>
    </p:spTree>
    <p:extLst>
      <p:ext uri="{BB962C8B-B14F-4D97-AF65-F5344CB8AC3E}">
        <p14:creationId xmlns:p14="http://schemas.microsoft.com/office/powerpoint/2010/main" val="3871914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27E8258-FFAE-480D-BBA9-C64F68367E49}" type="datetimeFigureOut">
              <a:rPr lang="ru-RU"/>
              <a:pPr>
                <a:defRPr/>
              </a:pPr>
              <a:t>15.04.2016</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0D75B09D-75B1-44D5-9240-03F12F978D2E}" type="slidenum">
              <a:rPr lang="ru-RU"/>
              <a:pPr>
                <a:defRPr/>
              </a:pPr>
              <a:t>‹#›</a:t>
            </a:fld>
            <a:endParaRPr lang="ru-RU" dirty="0"/>
          </a:p>
        </p:txBody>
      </p:sp>
    </p:spTree>
    <p:extLst>
      <p:ext uri="{BB962C8B-B14F-4D97-AF65-F5344CB8AC3E}">
        <p14:creationId xmlns:p14="http://schemas.microsoft.com/office/powerpoint/2010/main" val="4022288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smtClean="0"/>
              <a:t>Образец заголовка</a:t>
            </a:r>
            <a:endParaRPr lang="uk-UA" altLang="uk-UA" smtClean="0"/>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endParaRPr lang="uk-UA" altLang="uk-UA" smtClean="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8A355E93-962A-48D7-92BD-E9421AF9B73A}" type="datetimeFigureOut">
              <a:rPr lang="ru-RU"/>
              <a:pPr>
                <a:defRPr/>
              </a:pPr>
              <a:t>15.04.2016</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A6A830DA-2084-499C-BB52-9BA203B3DDF4}"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analitikaua.net/2016/evroparlament-prinyal-zhestkuyu-rezolyutsiyu-po-turtsii-potrebovav-priznat-genotsid-i-naladit-dipotnosheniya-s-armeniey/" TargetMode="External"/><Relationship Id="rId7" Type="http://schemas.openxmlformats.org/officeDocument/2006/relationships/image" Target="../media/image16.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www.genocide.ru/lib/nersisyan/204-231.htm" TargetMode="External"/><Relationship Id="rId5" Type="http://schemas.openxmlformats.org/officeDocument/2006/relationships/hyperlink" Target="http://zavantag.com/docs/3594/index-145445.html" TargetMode="External"/><Relationship Id="rId4" Type="http://schemas.openxmlformats.org/officeDocument/2006/relationships/hyperlink" Target="http://mfaua.org/2015/04/20/chas-viznannya-do-100-richchya-genocidu-virme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8000" r="-25000" b="-26000"/>
          </a:stretch>
        </a:blipFill>
        <a:effectLst/>
      </p:bgPr>
    </p:bg>
    <p:spTree>
      <p:nvGrpSpPr>
        <p:cNvPr id="1" name=""/>
        <p:cNvGrpSpPr/>
        <p:nvPr/>
      </p:nvGrpSpPr>
      <p:grpSpPr>
        <a:xfrm>
          <a:off x="0" y="0"/>
          <a:ext cx="0" cy="0"/>
          <a:chOff x="0" y="0"/>
          <a:chExt cx="0" cy="0"/>
        </a:xfrm>
      </p:grpSpPr>
      <p:sp>
        <p:nvSpPr>
          <p:cNvPr id="2051" name="Прямоугольник 5"/>
          <p:cNvSpPr>
            <a:spLocks noChangeArrowheads="1"/>
          </p:cNvSpPr>
          <p:nvPr/>
        </p:nvSpPr>
        <p:spPr bwMode="auto">
          <a:xfrm>
            <a:off x="4847146" y="4437112"/>
            <a:ext cx="428466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hangingPunct="1"/>
            <a:r>
              <a:rPr lang="uk-UA" altLang="uk-UA" sz="1400" i="1" dirty="0">
                <a:solidFill>
                  <a:srgbClr val="002060"/>
                </a:solidFill>
                <a:latin typeface="Times New Roman" pitchFamily="18" charset="0"/>
                <a:cs typeface="Times New Roman" pitchFamily="18" charset="0"/>
              </a:rPr>
              <a:t>Роботу виконала:</a:t>
            </a:r>
            <a:br>
              <a:rPr lang="uk-UA" altLang="uk-UA" sz="1400" i="1" dirty="0">
                <a:solidFill>
                  <a:srgbClr val="002060"/>
                </a:solidFill>
                <a:latin typeface="Times New Roman" pitchFamily="18" charset="0"/>
                <a:cs typeface="Times New Roman" pitchFamily="18" charset="0"/>
              </a:rPr>
            </a:br>
            <a:r>
              <a:rPr lang="uk-UA" altLang="uk-UA" sz="1400" i="1" dirty="0">
                <a:solidFill>
                  <a:srgbClr val="002060"/>
                </a:solidFill>
                <a:latin typeface="Times New Roman" pitchFamily="18" charset="0"/>
                <a:cs typeface="Times New Roman" pitchFamily="18" charset="0"/>
              </a:rPr>
              <a:t>Хромова Валентина Станіславівна</a:t>
            </a:r>
            <a:br>
              <a:rPr lang="uk-UA" altLang="uk-UA" sz="1400" i="1" dirty="0">
                <a:solidFill>
                  <a:srgbClr val="002060"/>
                </a:solidFill>
                <a:latin typeface="Times New Roman" pitchFamily="18" charset="0"/>
                <a:cs typeface="Times New Roman" pitchFamily="18" charset="0"/>
              </a:rPr>
            </a:br>
            <a:r>
              <a:rPr lang="uk-UA" altLang="uk-UA" sz="1400" i="1" dirty="0">
                <a:solidFill>
                  <a:srgbClr val="002060"/>
                </a:solidFill>
                <a:latin typeface="Times New Roman" pitchFamily="18" charset="0"/>
                <a:cs typeface="Times New Roman" pitchFamily="18" charset="0"/>
              </a:rPr>
              <a:t>учениця 10-А класу </a:t>
            </a:r>
          </a:p>
          <a:p>
            <a:pPr eaLnBrk="1" hangingPunct="1"/>
            <a:r>
              <a:rPr lang="uk-UA" altLang="uk-UA" sz="1400" i="1" dirty="0">
                <a:solidFill>
                  <a:srgbClr val="002060"/>
                </a:solidFill>
                <a:latin typeface="Times New Roman" pitchFamily="18" charset="0"/>
                <a:cs typeface="Times New Roman" pitchFamily="18" charset="0"/>
              </a:rPr>
              <a:t>Харківської загальноосвітньої</a:t>
            </a:r>
          </a:p>
          <a:p>
            <a:pPr eaLnBrk="1" hangingPunct="1"/>
            <a:r>
              <a:rPr lang="uk-UA" altLang="uk-UA" sz="1400" i="1" dirty="0">
                <a:solidFill>
                  <a:srgbClr val="002060"/>
                </a:solidFill>
                <a:latin typeface="Times New Roman" pitchFamily="18" charset="0"/>
                <a:cs typeface="Times New Roman" pitchFamily="18" charset="0"/>
              </a:rPr>
              <a:t>школи I-III ступенів № 103</a:t>
            </a:r>
            <a:br>
              <a:rPr lang="uk-UA" altLang="uk-UA" sz="1400" i="1" dirty="0">
                <a:solidFill>
                  <a:srgbClr val="002060"/>
                </a:solidFill>
                <a:latin typeface="Times New Roman" pitchFamily="18" charset="0"/>
                <a:cs typeface="Times New Roman" pitchFamily="18" charset="0"/>
              </a:rPr>
            </a:br>
            <a:r>
              <a:rPr lang="uk-UA" altLang="uk-UA" sz="1400" i="1" dirty="0">
                <a:solidFill>
                  <a:srgbClr val="002060"/>
                </a:solidFill>
                <a:latin typeface="Times New Roman" pitchFamily="18" charset="0"/>
                <a:cs typeface="Times New Roman" pitchFamily="18" charset="0"/>
              </a:rPr>
              <a:t>Харківської міської ради </a:t>
            </a:r>
          </a:p>
          <a:p>
            <a:pPr eaLnBrk="1" hangingPunct="1"/>
            <a:r>
              <a:rPr lang="uk-UA" altLang="uk-UA" sz="1400" i="1" dirty="0">
                <a:solidFill>
                  <a:srgbClr val="002060"/>
                </a:solidFill>
                <a:latin typeface="Times New Roman" pitchFamily="18" charset="0"/>
                <a:cs typeface="Times New Roman" pitchFamily="18" charset="0"/>
              </a:rPr>
              <a:t>Харківської області</a:t>
            </a:r>
            <a:br>
              <a:rPr lang="uk-UA" altLang="uk-UA" sz="1400" i="1" dirty="0">
                <a:solidFill>
                  <a:srgbClr val="002060"/>
                </a:solidFill>
                <a:latin typeface="Times New Roman" pitchFamily="18" charset="0"/>
                <a:cs typeface="Times New Roman" pitchFamily="18" charset="0"/>
              </a:rPr>
            </a:br>
            <a:r>
              <a:rPr lang="uk-UA" altLang="uk-UA" sz="1400" i="1" dirty="0">
                <a:solidFill>
                  <a:srgbClr val="002060"/>
                </a:solidFill>
                <a:latin typeface="Times New Roman" pitchFamily="18" charset="0"/>
                <a:cs typeface="Times New Roman" pitchFamily="18" charset="0"/>
              </a:rPr>
              <a:t>Науковий керівник: </a:t>
            </a:r>
          </a:p>
          <a:p>
            <a:pPr eaLnBrk="1" hangingPunct="1"/>
            <a:r>
              <a:rPr lang="uk-UA" altLang="uk-UA" sz="1400" i="1" dirty="0">
                <a:solidFill>
                  <a:srgbClr val="002060"/>
                </a:solidFill>
                <a:latin typeface="Times New Roman" pitchFamily="18" charset="0"/>
                <a:cs typeface="Times New Roman" pitchFamily="18" charset="0"/>
              </a:rPr>
              <a:t>Гончарова Ірина Олегівна</a:t>
            </a:r>
            <a:br>
              <a:rPr lang="uk-UA" altLang="uk-UA" sz="1400" i="1" dirty="0">
                <a:solidFill>
                  <a:srgbClr val="002060"/>
                </a:solidFill>
                <a:latin typeface="Times New Roman" pitchFamily="18" charset="0"/>
                <a:cs typeface="Times New Roman" pitchFamily="18" charset="0"/>
              </a:rPr>
            </a:br>
            <a:r>
              <a:rPr lang="uk-UA" altLang="uk-UA" sz="1400" i="1" dirty="0">
                <a:solidFill>
                  <a:srgbClr val="002060"/>
                </a:solidFill>
                <a:latin typeface="Times New Roman" pitchFamily="18" charset="0"/>
                <a:cs typeface="Times New Roman" pitchFamily="18" charset="0"/>
              </a:rPr>
              <a:t>вчитель історії, спеціаліст І категорії</a:t>
            </a:r>
          </a:p>
        </p:txBody>
      </p:sp>
      <p:sp>
        <p:nvSpPr>
          <p:cNvPr id="3" name="Прямоугольник 2"/>
          <p:cNvSpPr/>
          <p:nvPr/>
        </p:nvSpPr>
        <p:spPr>
          <a:xfrm>
            <a:off x="2771800" y="3164009"/>
            <a:ext cx="6357720"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uk-UA" sz="2400" b="1" spc="50" dirty="0" smtClean="0">
                <a:ln w="11430"/>
                <a:solidFill>
                  <a:srgbClr val="002060"/>
                </a:solidFill>
                <a:effectLst>
                  <a:outerShdw blurRad="76200" dist="50800" dir="5400000" algn="tl" rotWithShape="0">
                    <a:srgbClr val="000000">
                      <a:alpha val="65000"/>
                    </a:srgbClr>
                  </a:outerShdw>
                </a:effectLst>
                <a:latin typeface="Century Schoolbook" pitchFamily="18" charset="0"/>
                <a:cs typeface="Times New Roman" pitchFamily="18" charset="0"/>
              </a:rPr>
              <a:t>Геноцид </a:t>
            </a:r>
            <a:r>
              <a:rPr lang="uk-UA" sz="2400" b="1" spc="50" dirty="0">
                <a:ln w="11430"/>
                <a:solidFill>
                  <a:srgbClr val="002060"/>
                </a:solidFill>
                <a:effectLst>
                  <a:outerShdw blurRad="76200" dist="50800" dir="5400000" algn="tl" rotWithShape="0">
                    <a:srgbClr val="000000">
                      <a:alpha val="65000"/>
                    </a:srgbClr>
                  </a:outerShdw>
                </a:effectLst>
                <a:latin typeface="Century Schoolbook" pitchFamily="18" charset="0"/>
                <a:cs typeface="Times New Roman" pitchFamily="18" charset="0"/>
              </a:rPr>
              <a:t>як феномен ХХ сторіччя</a:t>
            </a:r>
            <a:r>
              <a:rPr lang="uk-UA" sz="2400" b="1" spc="50" dirty="0">
                <a:ln w="11430"/>
                <a:solidFill>
                  <a:srgbClr val="002060"/>
                </a:solidFill>
                <a:effectLst>
                  <a:outerShdw blurRad="76200" dist="50800" dir="5400000" algn="tl" rotWithShape="0">
                    <a:srgbClr val="000000">
                      <a:alpha val="65000"/>
                    </a:srgbClr>
                  </a:outerShdw>
                </a:effectLst>
                <a:latin typeface="Century Schoolbook" pitchFamily="18" charset="0"/>
              </a:rPr>
              <a:t/>
            </a:r>
            <a:br>
              <a:rPr lang="uk-UA" sz="2400" b="1" spc="50" dirty="0">
                <a:ln w="11430"/>
                <a:solidFill>
                  <a:srgbClr val="002060"/>
                </a:solidFill>
                <a:effectLst>
                  <a:outerShdw blurRad="76200" dist="50800" dir="5400000" algn="tl" rotWithShape="0">
                    <a:srgbClr val="000000">
                      <a:alpha val="65000"/>
                    </a:srgbClr>
                  </a:outerShdw>
                </a:effectLst>
                <a:latin typeface="Century Schoolbook" pitchFamily="18" charset="0"/>
              </a:rPr>
            </a:br>
            <a:r>
              <a:rPr lang="uk-UA" sz="2400" b="1" spc="50" dirty="0">
                <a:ln w="11430"/>
                <a:solidFill>
                  <a:srgbClr val="002060"/>
                </a:solidFill>
                <a:effectLst>
                  <a:outerShdw blurRad="76200" dist="50800" dir="5400000" algn="tl" rotWithShape="0">
                    <a:srgbClr val="000000">
                      <a:alpha val="65000"/>
                    </a:srgbClr>
                  </a:outerShdw>
                </a:effectLst>
                <a:latin typeface="Century Schoolbook" pitchFamily="18" charset="0"/>
                <a:cs typeface="Times New Roman" pitchFamily="18" charset="0"/>
              </a:rPr>
              <a:t>Доля вірмен в Османській імперії  </a:t>
            </a:r>
            <a:br>
              <a:rPr lang="uk-UA" sz="2400" b="1" spc="50" dirty="0">
                <a:ln w="11430"/>
                <a:solidFill>
                  <a:srgbClr val="002060"/>
                </a:solidFill>
                <a:effectLst>
                  <a:outerShdw blurRad="76200" dist="50800" dir="5400000" algn="tl" rotWithShape="0">
                    <a:srgbClr val="000000">
                      <a:alpha val="65000"/>
                    </a:srgbClr>
                  </a:outerShdw>
                </a:effectLst>
                <a:latin typeface="Century Schoolbook" pitchFamily="18" charset="0"/>
                <a:cs typeface="Times New Roman" pitchFamily="18" charset="0"/>
              </a:rPr>
            </a:br>
            <a:r>
              <a:rPr lang="uk-UA" sz="2400" b="1" spc="50" dirty="0">
                <a:ln w="11430"/>
                <a:solidFill>
                  <a:srgbClr val="002060"/>
                </a:solidFill>
                <a:effectLst>
                  <a:outerShdw blurRad="76200" dist="50800" dir="5400000" algn="tl" rotWithShape="0">
                    <a:srgbClr val="000000">
                      <a:alpha val="65000"/>
                    </a:srgbClr>
                  </a:outerShdw>
                </a:effectLst>
                <a:latin typeface="Century Schoolbook" pitchFamily="18" charset="0"/>
                <a:cs typeface="Times New Roman" pitchFamily="18" charset="0"/>
              </a:rPr>
              <a:t>1894-1918 рр.</a:t>
            </a:r>
            <a:endParaRPr lang="uk-UA" sz="2400" b="1" spc="50" dirty="0">
              <a:ln w="11430"/>
              <a:solidFill>
                <a:srgbClr val="002060"/>
              </a:solidFill>
              <a:effectLst>
                <a:outerShdw blurRad="76200" dist="50800" dir="5400000" algn="tl" rotWithShape="0">
                  <a:srgbClr val="000000">
                    <a:alpha val="65000"/>
                  </a:srgbClr>
                </a:outerShdw>
              </a:effectLst>
              <a:latin typeface="Century Schoolbook" pitchFamily="18" charset="0"/>
            </a:endParaRPr>
          </a:p>
        </p:txBody>
      </p:sp>
      <p:sp>
        <p:nvSpPr>
          <p:cNvPr id="2" name="Прямоугольник 1"/>
          <p:cNvSpPr/>
          <p:nvPr/>
        </p:nvSpPr>
        <p:spPr>
          <a:xfrm>
            <a:off x="4357512" y="2348880"/>
            <a:ext cx="4249881" cy="369332"/>
          </a:xfrm>
          <a:prstGeom prst="rect">
            <a:avLst/>
          </a:prstGeom>
        </p:spPr>
        <p:txBody>
          <a:bodyPr wrap="none">
            <a:spAutoFit/>
          </a:bodyPr>
          <a:lstStyle/>
          <a:p>
            <a:r>
              <a:rPr lang="uk-UA" b="1" spc="50" dirty="0" smtClean="0">
                <a:ln w="11430"/>
                <a:solidFill>
                  <a:srgbClr val="002060"/>
                </a:solidFill>
                <a:effectLst>
                  <a:outerShdw blurRad="76200" dist="50800" dir="5400000" algn="tl" rotWithShape="0">
                    <a:srgbClr val="000000">
                      <a:alpha val="65000"/>
                    </a:srgbClr>
                  </a:outerShdw>
                </a:effectLst>
                <a:latin typeface="Century Schoolbook" pitchFamily="18" charset="0"/>
                <a:cs typeface="Times New Roman" pitchFamily="18" charset="0"/>
              </a:rPr>
              <a:t>МАН Історик-Юніор Дослідник</a:t>
            </a:r>
            <a:endParaRPr lang="uk-UA" dirty="0"/>
          </a:p>
        </p:txBody>
      </p:sp>
      <p:pic>
        <p:nvPicPr>
          <p:cNvPr id="2054" name="Picture 6" descr="C:\Users\Guest\Desktop\Створити папку (6)\893545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35982">
            <a:off x="432736" y="4269526"/>
            <a:ext cx="3528392" cy="22535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21000" b="-30000"/>
          </a:stretch>
        </a:blipFill>
        <a:effectLst/>
      </p:bgPr>
    </p:bg>
    <p:spTree>
      <p:nvGrpSpPr>
        <p:cNvPr id="1" name=""/>
        <p:cNvGrpSpPr/>
        <p:nvPr/>
      </p:nvGrpSpPr>
      <p:grpSpPr>
        <a:xfrm>
          <a:off x="0" y="0"/>
          <a:ext cx="0" cy="0"/>
          <a:chOff x="0" y="0"/>
          <a:chExt cx="0" cy="0"/>
        </a:xfrm>
      </p:grpSpPr>
      <p:sp>
        <p:nvSpPr>
          <p:cNvPr id="11266" name="Заголовок 2"/>
          <p:cNvSpPr>
            <a:spLocks noGrp="1"/>
          </p:cNvSpPr>
          <p:nvPr>
            <p:ph type="title"/>
          </p:nvPr>
        </p:nvSpPr>
        <p:spPr>
          <a:xfrm>
            <a:off x="-108520" y="-99392"/>
            <a:ext cx="8229600" cy="1143000"/>
          </a:xfrm>
        </p:spPr>
        <p:txBody>
          <a:bodyPr/>
          <a:lstStyle/>
          <a:p>
            <a:r>
              <a:rPr lang="uk-UA" altLang="uk-UA" dirty="0" smtClean="0">
                <a:solidFill>
                  <a:schemeClr val="bg1"/>
                </a:solidFill>
                <a:latin typeface="Times New Roman" pitchFamily="18" charset="0"/>
                <a:cs typeface="Times New Roman" pitchFamily="18" charset="0"/>
              </a:rPr>
              <a:t>Причини геноциду вірмен</a:t>
            </a:r>
          </a:p>
        </p:txBody>
      </p:sp>
      <p:sp>
        <p:nvSpPr>
          <p:cNvPr id="16386" name="Объект 1"/>
          <p:cNvSpPr>
            <a:spLocks noGrp="1"/>
          </p:cNvSpPr>
          <p:nvPr>
            <p:ph idx="1"/>
          </p:nvPr>
        </p:nvSpPr>
        <p:spPr>
          <a:xfrm>
            <a:off x="251520" y="980728"/>
            <a:ext cx="3779912" cy="5112568"/>
          </a:xfrm>
        </p:spPr>
        <p:txBody>
          <a:bodyPr rtlCol="0">
            <a:normAutofit/>
          </a:bodyPr>
          <a:lstStyle/>
          <a:p>
            <a:pPr marL="514350" indent="-514350" fontAlgn="auto">
              <a:spcAft>
                <a:spcPts val="0"/>
              </a:spcAft>
              <a:buFont typeface="Constantia" pitchFamily="18" charset="0"/>
              <a:buAutoNum type="arabicPeriod"/>
              <a:defRPr/>
            </a:pPr>
            <a:r>
              <a:rPr lang="uk-UA" sz="2000" dirty="0" smtClean="0">
                <a:solidFill>
                  <a:schemeClr val="bg1"/>
                </a:solidFill>
                <a:latin typeface="Times New Roman" pitchFamily="18" charset="0"/>
                <a:cs typeface="Times New Roman" pitchFamily="18" charset="0"/>
              </a:rPr>
              <a:t>Бажання Османської імперії силою утримати поневоленні народи.</a:t>
            </a:r>
          </a:p>
          <a:p>
            <a:pPr marL="514350" indent="-514350" fontAlgn="auto">
              <a:spcAft>
                <a:spcPts val="0"/>
              </a:spcAft>
              <a:buFont typeface="Constantia" pitchFamily="18" charset="0"/>
              <a:buAutoNum type="arabicPeriod"/>
              <a:defRPr/>
            </a:pPr>
            <a:r>
              <a:rPr lang="uk-UA" sz="2000" dirty="0" smtClean="0">
                <a:solidFill>
                  <a:schemeClr val="bg1"/>
                </a:solidFill>
                <a:latin typeface="Times New Roman" pitchFamily="18" charset="0"/>
                <a:cs typeface="Times New Roman" pitchFamily="18" charset="0"/>
              </a:rPr>
              <a:t>Ідеологія панісламізму і пантюркізму, для яких характерна ненависть до не мусульман та гасло    « земля для турків».</a:t>
            </a:r>
          </a:p>
          <a:p>
            <a:pPr marL="514350" indent="-514350" fontAlgn="auto">
              <a:spcAft>
                <a:spcPts val="0"/>
              </a:spcAft>
              <a:buFont typeface="Constantia" pitchFamily="18" charset="0"/>
              <a:buAutoNum type="arabicPeriod"/>
              <a:defRPr/>
            </a:pPr>
            <a:r>
              <a:rPr lang="uk-UA" sz="2000" dirty="0" smtClean="0">
                <a:solidFill>
                  <a:schemeClr val="bg1"/>
                </a:solidFill>
                <a:latin typeface="Times New Roman" pitchFamily="18" charset="0"/>
                <a:cs typeface="Times New Roman" pitchFamily="18" charset="0"/>
              </a:rPr>
              <a:t>Західна Вірменія була перешкодою для створення «Всетурецької»  держави. </a:t>
            </a:r>
          </a:p>
          <a:p>
            <a:pPr marL="514350" indent="-514350" fontAlgn="auto">
              <a:spcAft>
                <a:spcPts val="0"/>
              </a:spcAft>
              <a:buFont typeface="Constantia" pitchFamily="18" charset="0"/>
              <a:buAutoNum type="arabicPeriod"/>
              <a:defRPr/>
            </a:pPr>
            <a:r>
              <a:rPr lang="uk-UA" sz="2000" dirty="0" smtClean="0">
                <a:solidFill>
                  <a:schemeClr val="bg1"/>
                </a:solidFill>
                <a:latin typeface="Times New Roman" pitchFamily="18" charset="0"/>
                <a:cs typeface="Times New Roman" pitchFamily="18" charset="0"/>
              </a:rPr>
              <a:t>Проросійська орієнтація вірменського народу</a:t>
            </a:r>
          </a:p>
          <a:p>
            <a:pPr marL="514350" indent="-514350" fontAlgn="auto">
              <a:spcAft>
                <a:spcPts val="0"/>
              </a:spcAft>
              <a:buFont typeface="Constantia" pitchFamily="18" charset="0"/>
              <a:buAutoNum type="arabicPeriod"/>
              <a:defRPr/>
            </a:pPr>
            <a:r>
              <a:rPr lang="uk-UA" sz="2000" dirty="0" smtClean="0">
                <a:solidFill>
                  <a:schemeClr val="bg1"/>
                </a:solidFill>
                <a:latin typeface="Times New Roman" pitchFamily="18" charset="0"/>
                <a:cs typeface="Times New Roman" pitchFamily="18" charset="0"/>
              </a:rPr>
              <a:t>Національно-визвольний рух вірмен. </a:t>
            </a:r>
          </a:p>
        </p:txBody>
      </p:sp>
      <p:pic>
        <p:nvPicPr>
          <p:cNvPr id="11269" name="Picture 5" descr="C:\Users\Guest\Desktop\Створити папку (6)\73642620_GENOCID_ARMY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2026" y="908720"/>
            <a:ext cx="5112568" cy="5256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21000" b="-30000"/>
          </a:stretch>
        </a:blip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900464394"/>
              </p:ext>
            </p:extLst>
          </p:nvPr>
        </p:nvGraphicFramePr>
        <p:xfrm>
          <a:off x="395536" y="1916832"/>
          <a:ext cx="5832450" cy="4582838"/>
        </p:xfrm>
        <a:graphic>
          <a:graphicData uri="http://schemas.openxmlformats.org/drawingml/2006/table">
            <a:tbl>
              <a:tblPr firstRow="1" bandRow="1">
                <a:tableStyleId>{D7AC3CCA-C797-4891-BE02-D94E43425B78}</a:tableStyleId>
              </a:tblPr>
              <a:tblGrid>
                <a:gridCol w="2916225"/>
                <a:gridCol w="2916225"/>
              </a:tblGrid>
              <a:tr h="828371">
                <a:tc>
                  <a:txBody>
                    <a:bodyPr/>
                    <a:lstStyle/>
                    <a:p>
                      <a:r>
                        <a:rPr lang="uk-UA" sz="1800" dirty="0" smtClean="0">
                          <a:solidFill>
                            <a:schemeClr val="bg1"/>
                          </a:solidFill>
                        </a:rPr>
                        <a:t>Хронологічні</a:t>
                      </a:r>
                      <a:r>
                        <a:rPr lang="uk-UA" sz="1800" baseline="0" dirty="0" smtClean="0">
                          <a:solidFill>
                            <a:schemeClr val="bg1"/>
                          </a:solidFill>
                        </a:rPr>
                        <a:t> межі періоду</a:t>
                      </a:r>
                      <a:endParaRPr lang="uk-UA" sz="1800" dirty="0">
                        <a:solidFill>
                          <a:schemeClr val="bg1"/>
                        </a:solidFill>
                      </a:endParaRPr>
                    </a:p>
                  </a:txBody>
                  <a:tcPr marL="91445" marR="91445" marT="45724" marB="4572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uk-UA" sz="1800" dirty="0" smtClean="0">
                          <a:solidFill>
                            <a:schemeClr val="bg1"/>
                          </a:solidFill>
                        </a:rPr>
                        <a:t>Масштаби геноциду вірмен</a:t>
                      </a:r>
                      <a:endParaRPr lang="uk-UA" sz="1800" dirty="0">
                        <a:solidFill>
                          <a:schemeClr val="bg1"/>
                        </a:solidFill>
                      </a:endParaRPr>
                    </a:p>
                  </a:txBody>
                  <a:tcPr marL="91445" marR="91445" marT="45724" marB="4572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877426">
                <a:tc>
                  <a:txBody>
                    <a:bodyPr/>
                    <a:lstStyle/>
                    <a:p>
                      <a:r>
                        <a:rPr lang="uk-UA" sz="1800" dirty="0" smtClean="0">
                          <a:solidFill>
                            <a:schemeClr val="bg1"/>
                          </a:solidFill>
                        </a:rPr>
                        <a:t>1894-1896рр.</a:t>
                      </a:r>
                      <a:endParaRPr lang="uk-UA" sz="1800" dirty="0">
                        <a:solidFill>
                          <a:schemeClr val="bg1"/>
                        </a:solidFill>
                      </a:endParaRPr>
                    </a:p>
                  </a:txBody>
                  <a:tcPr marL="91445" marR="91445" marT="45724" marB="4572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uk-UA" sz="1800" dirty="0" smtClean="0">
                          <a:solidFill>
                            <a:schemeClr val="bg1"/>
                          </a:solidFill>
                        </a:rPr>
                        <a:t>300000 вбито,500000</a:t>
                      </a:r>
                      <a:r>
                        <a:rPr lang="uk-UA" sz="1800" baseline="0" dirty="0" smtClean="0">
                          <a:solidFill>
                            <a:schemeClr val="bg1"/>
                          </a:solidFill>
                        </a:rPr>
                        <a:t> залишається без даху над головою</a:t>
                      </a:r>
                      <a:endParaRPr lang="uk-UA" sz="1800" dirty="0">
                        <a:solidFill>
                          <a:schemeClr val="bg1"/>
                        </a:solidFill>
                      </a:endParaRPr>
                    </a:p>
                  </a:txBody>
                  <a:tcPr marL="91445" marR="91445" marT="45724" marB="4572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828371">
                <a:tc>
                  <a:txBody>
                    <a:bodyPr/>
                    <a:lstStyle/>
                    <a:p>
                      <a:r>
                        <a:rPr lang="uk-UA" sz="1800" dirty="0" smtClean="0">
                          <a:solidFill>
                            <a:schemeClr val="bg1"/>
                          </a:solidFill>
                        </a:rPr>
                        <a:t>1908-1909рр.</a:t>
                      </a:r>
                      <a:endParaRPr lang="uk-UA" sz="1800" dirty="0">
                        <a:solidFill>
                          <a:schemeClr val="bg1"/>
                        </a:solidFill>
                      </a:endParaRPr>
                    </a:p>
                  </a:txBody>
                  <a:tcPr marL="91445" marR="91445" marT="45724" marB="4572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uk-UA" sz="1800" dirty="0" smtClean="0">
                          <a:solidFill>
                            <a:schemeClr val="bg1"/>
                          </a:solidFill>
                        </a:rPr>
                        <a:t>30000</a:t>
                      </a:r>
                      <a:endParaRPr lang="uk-UA" sz="1800" dirty="0">
                        <a:solidFill>
                          <a:schemeClr val="bg1"/>
                        </a:solidFill>
                      </a:endParaRPr>
                    </a:p>
                  </a:txBody>
                  <a:tcPr marL="91445" marR="91445" marT="45724" marB="4572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930328">
                <a:tc>
                  <a:txBody>
                    <a:bodyPr/>
                    <a:lstStyle/>
                    <a:p>
                      <a:r>
                        <a:rPr lang="ru-RU" sz="1800" dirty="0" smtClean="0">
                          <a:solidFill>
                            <a:schemeClr val="bg1"/>
                          </a:solidFill>
                        </a:rPr>
                        <a:t>1) 1 листопада 1914 по 20 квітня 1915 р. </a:t>
                      </a:r>
                    </a:p>
                    <a:p>
                      <a:r>
                        <a:rPr lang="ru-RU" sz="1800" dirty="0" smtClean="0">
                          <a:solidFill>
                            <a:schemeClr val="bg1"/>
                          </a:solidFill>
                        </a:rPr>
                        <a:t>2) з 20-24 квітня до грудня 1915р.</a:t>
                      </a:r>
                    </a:p>
                    <a:p>
                      <a:r>
                        <a:rPr lang="ru-RU" sz="1800" dirty="0" smtClean="0">
                          <a:solidFill>
                            <a:schemeClr val="bg1"/>
                          </a:solidFill>
                        </a:rPr>
                        <a:t>3) грудень 1915 по жовтень 1918 р. </a:t>
                      </a:r>
                    </a:p>
                    <a:p>
                      <a:endParaRPr lang="uk-UA" sz="1800" dirty="0" smtClean="0">
                        <a:solidFill>
                          <a:schemeClr val="bg1"/>
                        </a:solidFill>
                      </a:endParaRPr>
                    </a:p>
                  </a:txBody>
                  <a:tcPr marL="91445" marR="91445" marT="45724" marB="4572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uk-UA" sz="1800" dirty="0" smtClean="0">
                          <a:solidFill>
                            <a:schemeClr val="bg1"/>
                          </a:solidFill>
                        </a:rPr>
                        <a:t>1,500000 вбито,</a:t>
                      </a:r>
                    </a:p>
                    <a:p>
                      <a:r>
                        <a:rPr lang="uk-UA" sz="1800" dirty="0" smtClean="0">
                          <a:solidFill>
                            <a:schemeClr val="bg1"/>
                          </a:solidFill>
                        </a:rPr>
                        <a:t>600000 біженців</a:t>
                      </a:r>
                      <a:endParaRPr lang="uk-UA" sz="1800" dirty="0">
                        <a:solidFill>
                          <a:schemeClr val="bg1"/>
                        </a:solidFill>
                      </a:endParaRPr>
                    </a:p>
                  </a:txBody>
                  <a:tcPr marL="91445" marR="91445" marT="45724" marB="4572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sp>
        <p:nvSpPr>
          <p:cNvPr id="12307" name="TextBox 4"/>
          <p:cNvSpPr txBox="1">
            <a:spLocks noChangeArrowheads="1"/>
          </p:cNvSpPr>
          <p:nvPr/>
        </p:nvSpPr>
        <p:spPr bwMode="auto">
          <a:xfrm>
            <a:off x="985838" y="515938"/>
            <a:ext cx="75466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algn="ctr" eaLnBrk="1" hangingPunct="1"/>
            <a:r>
              <a:rPr lang="uk-UA" altLang="uk-UA" sz="3600" dirty="0">
                <a:solidFill>
                  <a:schemeClr val="bg1"/>
                </a:solidFill>
                <a:latin typeface="Times New Roman" pitchFamily="18" charset="0"/>
                <a:cs typeface="Times New Roman" pitchFamily="18" charset="0"/>
              </a:rPr>
              <a:t>Масштаби геноциду вірмен в Османській імперії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21000" b="-30000"/>
          </a:stretch>
        </a:blip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6552"/>
            <a:ext cx="91630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21000" b="-30000"/>
          </a:stretch>
        </a:blipFill>
        <a:effectLst/>
      </p:bgPr>
    </p:bg>
    <p:spTree>
      <p:nvGrpSpPr>
        <p:cNvPr id="1" name=""/>
        <p:cNvGrpSpPr/>
        <p:nvPr/>
      </p:nvGrpSpPr>
      <p:grpSpPr>
        <a:xfrm>
          <a:off x="0" y="0"/>
          <a:ext cx="0" cy="0"/>
          <a:chOff x="0" y="0"/>
          <a:chExt cx="0" cy="0"/>
        </a:xfrm>
      </p:grpSpPr>
      <p:sp>
        <p:nvSpPr>
          <p:cNvPr id="14338" name="Заголовок 2"/>
          <p:cNvSpPr>
            <a:spLocks noGrp="1"/>
          </p:cNvSpPr>
          <p:nvPr>
            <p:ph type="title"/>
          </p:nvPr>
        </p:nvSpPr>
        <p:spPr>
          <a:xfrm>
            <a:off x="383721" y="116632"/>
            <a:ext cx="8496175" cy="1219200"/>
          </a:xfrm>
        </p:spPr>
        <p:txBody>
          <a:bodyPr/>
          <a:lstStyle/>
          <a:p>
            <a:pPr algn="just"/>
            <a:r>
              <a:rPr lang="uk-UA" altLang="uk-UA" sz="2400" b="1" dirty="0" smtClean="0">
                <a:solidFill>
                  <a:schemeClr val="bg1"/>
                </a:solidFill>
                <a:latin typeface="Times New Roman" pitchFamily="18" charset="0"/>
                <a:cs typeface="Times New Roman" pitchFamily="18" charset="0"/>
              </a:rPr>
              <a:t>15 квітня 2015 року Європейський парламент прийняв резолюцію, в якій оголосив 24 квітня Днем пам'яті жертв Геноциду вірмен.</a:t>
            </a:r>
          </a:p>
        </p:txBody>
      </p:sp>
      <p:sp>
        <p:nvSpPr>
          <p:cNvPr id="2" name="Объект 1"/>
          <p:cNvSpPr>
            <a:spLocks noGrp="1"/>
          </p:cNvSpPr>
          <p:nvPr>
            <p:ph idx="1"/>
          </p:nvPr>
        </p:nvSpPr>
        <p:spPr>
          <a:xfrm>
            <a:off x="323528" y="1484784"/>
            <a:ext cx="5688632" cy="3240087"/>
          </a:xfrm>
        </p:spPr>
        <p:txBody>
          <a:bodyPr rtlCol="0">
            <a:normAutofit/>
          </a:bodyPr>
          <a:lstStyle/>
          <a:p>
            <a:pPr marL="0" indent="0" algn="just" fontAlgn="auto">
              <a:spcAft>
                <a:spcPts val="0"/>
              </a:spcAft>
              <a:buFont typeface="Wingdings 2"/>
              <a:buNone/>
              <a:defRPr/>
            </a:pPr>
            <a:r>
              <a:rPr lang="ru-RU" sz="2400" dirty="0">
                <a:solidFill>
                  <a:schemeClr val="bg1"/>
                </a:solidFill>
                <a:latin typeface="Times New Roman" panose="02020603050405020304" pitchFamily="18" charset="0"/>
                <a:cs typeface="Times New Roman" panose="02020603050405020304" pitchFamily="18" charset="0"/>
              </a:rPr>
              <a:t>В Україні вшановують жертв вірменської трагедії </a:t>
            </a:r>
            <a:r>
              <a:rPr lang="ru-RU" sz="2400" dirty="0" smtClean="0">
                <a:solidFill>
                  <a:schemeClr val="bg1"/>
                </a:solidFill>
                <a:latin typeface="Times New Roman" panose="02020603050405020304" pitchFamily="18" charset="0"/>
                <a:cs typeface="Times New Roman" panose="02020603050405020304" pitchFamily="18" charset="0"/>
              </a:rPr>
              <a:t>, </a:t>
            </a:r>
            <a:r>
              <a:rPr lang="ru-RU" sz="2400" dirty="0">
                <a:solidFill>
                  <a:schemeClr val="bg1"/>
                </a:solidFill>
                <a:latin typeface="Times New Roman" panose="02020603050405020304" pitchFamily="18" charset="0"/>
                <a:cs typeface="Times New Roman" panose="02020603050405020304" pitchFamily="18" charset="0"/>
              </a:rPr>
              <a:t>однак офіційно не визнають її геноцидом. </a:t>
            </a:r>
            <a:endParaRPr lang="ru-RU" sz="2400" dirty="0" smtClean="0">
              <a:solidFill>
                <a:schemeClr val="bg1"/>
              </a:solidFill>
              <a:latin typeface="Times New Roman" panose="02020603050405020304" pitchFamily="18" charset="0"/>
              <a:cs typeface="Times New Roman" panose="02020603050405020304" pitchFamily="18" charset="0"/>
            </a:endParaRPr>
          </a:p>
          <a:p>
            <a:pPr marL="0" indent="0" algn="just" fontAlgn="auto">
              <a:spcAft>
                <a:spcPts val="0"/>
              </a:spcAft>
              <a:buFont typeface="Wingdings 2"/>
              <a:buNone/>
              <a:defRPr/>
            </a:pPr>
            <a:r>
              <a:rPr lang="ru-RU" sz="2400" dirty="0" smtClean="0">
                <a:solidFill>
                  <a:schemeClr val="bg1"/>
                </a:solidFill>
                <a:latin typeface="Times New Roman" panose="02020603050405020304" pitchFamily="18" charset="0"/>
                <a:cs typeface="Times New Roman" panose="02020603050405020304" pitchFamily="18" charset="0"/>
              </a:rPr>
              <a:t> Але у нашому місті у храмі </a:t>
            </a:r>
            <a:r>
              <a:rPr lang="ru-RU" sz="2400" dirty="0">
                <a:solidFill>
                  <a:schemeClr val="bg1"/>
                </a:solidFill>
                <a:latin typeface="Times New Roman" panose="02020603050405020304" pitchFamily="18" charset="0"/>
                <a:cs typeface="Times New Roman" panose="02020603050405020304" pitchFamily="18" charset="0"/>
              </a:rPr>
              <a:t>Вірменської Апостольної церкви Святого Воскресіння </a:t>
            </a:r>
            <a:r>
              <a:rPr lang="ru-RU" sz="2400" dirty="0" smtClean="0">
                <a:solidFill>
                  <a:schemeClr val="bg1"/>
                </a:solidFill>
                <a:latin typeface="Times New Roman" panose="02020603050405020304" pitchFamily="18" charset="0"/>
                <a:cs typeface="Times New Roman" panose="02020603050405020304" pitchFamily="18" charset="0"/>
              </a:rPr>
              <a:t> 24 квітня 2015 р. відкрили Меморіал Жертвам  </a:t>
            </a:r>
            <a:r>
              <a:rPr lang="ru-RU" sz="2400" dirty="0">
                <a:solidFill>
                  <a:schemeClr val="bg1"/>
                </a:solidFill>
                <a:latin typeface="Times New Roman" panose="02020603050405020304" pitchFamily="18" charset="0"/>
                <a:cs typeface="Times New Roman" panose="02020603050405020304" pitchFamily="18" charset="0"/>
              </a:rPr>
              <a:t>геноциду </a:t>
            </a:r>
            <a:r>
              <a:rPr lang="ru-RU" sz="2400" dirty="0" smtClean="0">
                <a:solidFill>
                  <a:schemeClr val="bg1"/>
                </a:solidFill>
                <a:latin typeface="Times New Roman" panose="02020603050405020304" pitchFamily="18" charset="0"/>
                <a:cs typeface="Times New Roman" panose="02020603050405020304" pitchFamily="18" charset="0"/>
              </a:rPr>
              <a:t>вірменського народу.</a:t>
            </a:r>
            <a:endParaRPr lang="uk-UA" sz="2400" dirty="0">
              <a:solidFill>
                <a:schemeClr val="bg1"/>
              </a:solidFill>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320" y="1556792"/>
            <a:ext cx="2808312" cy="42124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21000" b="-30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7056784" cy="5721350"/>
          </a:xfrm>
        </p:spPr>
        <p:txBody>
          <a:bodyPr rtlCol="0">
            <a:normAutofit fontScale="70000" lnSpcReduction="20000"/>
          </a:bodyPr>
          <a:lstStyle/>
          <a:p>
            <a:pPr marL="0" indent="0" algn="ctr" fontAlgn="auto">
              <a:spcAft>
                <a:spcPts val="0"/>
              </a:spcAft>
              <a:buFont typeface="Wingdings 2"/>
              <a:buNone/>
              <a:defRPr/>
            </a:pPr>
            <a:r>
              <a:rPr lang="uk-UA" sz="3900" dirty="0" smtClean="0">
                <a:solidFill>
                  <a:schemeClr val="bg1"/>
                </a:solidFill>
                <a:latin typeface="Times New Roman" panose="02020603050405020304" pitchFamily="18" charset="0"/>
                <a:cs typeface="Times New Roman" panose="02020603050405020304" pitchFamily="18" charset="0"/>
              </a:rPr>
              <a:t>Висновок</a:t>
            </a:r>
          </a:p>
          <a:p>
            <a:pPr marL="0" indent="0" algn="just" fontAlgn="auto">
              <a:spcAft>
                <a:spcPts val="0"/>
              </a:spcAft>
              <a:buFont typeface="Wingdings 2"/>
              <a:buNone/>
              <a:defRPr/>
            </a:pPr>
            <a:endParaRPr lang="ru-RU" dirty="0">
              <a:solidFill>
                <a:schemeClr val="bg1"/>
              </a:solidFill>
            </a:endParaRPr>
          </a:p>
          <a:p>
            <a:pPr marL="0" indent="0" algn="just" fontAlgn="auto">
              <a:spcAft>
                <a:spcPts val="0"/>
              </a:spcAft>
              <a:buFont typeface="Wingdings 2"/>
              <a:buNone/>
              <a:defRPr/>
            </a:pPr>
            <a:r>
              <a:rPr lang="ru-RU" dirty="0">
                <a:solidFill>
                  <a:schemeClr val="bg1"/>
                </a:solidFill>
                <a:latin typeface="Times New Roman" panose="02020603050405020304" pitchFamily="18" charset="0"/>
                <a:cs typeface="Times New Roman" panose="02020603050405020304" pitchFamily="18" charset="0"/>
              </a:rPr>
              <a:t>Працюючи над даною темою я зрозуміла, що проблему Геноциду вивчати важко, описувати її ще важче. Коли вивчаєш трагічні сторінки історії вірмен </a:t>
            </a:r>
            <a:r>
              <a:rPr lang="ru-RU" dirty="0" smtClean="0">
                <a:solidFill>
                  <a:schemeClr val="bg1"/>
                </a:solidFill>
                <a:latin typeface="Times New Roman" panose="02020603050405020304" pitchFamily="18" charset="0"/>
                <a:cs typeface="Times New Roman" panose="02020603050405020304" pitchFamily="18" charset="0"/>
              </a:rPr>
              <a:t>мимоволі </a:t>
            </a:r>
            <a:r>
              <a:rPr lang="ru-RU" dirty="0">
                <a:solidFill>
                  <a:schemeClr val="bg1"/>
                </a:solidFill>
                <a:latin typeface="Times New Roman" panose="02020603050405020304" pitchFamily="18" charset="0"/>
                <a:cs typeface="Times New Roman" panose="02020603050405020304" pitchFamily="18" charset="0"/>
              </a:rPr>
              <a:t>жахаєшся, як це можна було пережити. Коли слухаєш розповіді очевидців, які бачили все своїми очима, не можеш повірити як це можна було винести. Мені важко уявити наше життя без прав людини, соціальної допомоги, охорони здоров’я. </a:t>
            </a:r>
            <a:endParaRPr lang="ru-RU" dirty="0" smtClean="0">
              <a:solidFill>
                <a:schemeClr val="bg1"/>
              </a:solidFill>
              <a:latin typeface="Times New Roman" panose="02020603050405020304" pitchFamily="18" charset="0"/>
              <a:cs typeface="Times New Roman" panose="02020603050405020304" pitchFamily="18" charset="0"/>
            </a:endParaRPr>
          </a:p>
          <a:p>
            <a:pPr marL="0" indent="0" algn="just" fontAlgn="auto">
              <a:spcAft>
                <a:spcPts val="0"/>
              </a:spcAft>
              <a:buFont typeface="Wingdings 2"/>
              <a:buNone/>
              <a:defRPr/>
            </a:pPr>
            <a:r>
              <a:rPr lang="ru-RU" dirty="0" smtClean="0">
                <a:solidFill>
                  <a:schemeClr val="bg1"/>
                </a:solidFill>
                <a:latin typeface="Times New Roman" panose="02020603050405020304" pitchFamily="18" charset="0"/>
                <a:cs typeface="Times New Roman" panose="02020603050405020304" pitchFamily="18" charset="0"/>
              </a:rPr>
              <a:t>Суть </a:t>
            </a:r>
            <a:r>
              <a:rPr lang="ru-RU" dirty="0">
                <a:solidFill>
                  <a:schemeClr val="bg1"/>
                </a:solidFill>
                <a:latin typeface="Times New Roman" panose="02020603050405020304" pitchFamily="18" charset="0"/>
                <a:cs typeface="Times New Roman" panose="02020603050405020304" pitchFamily="18" charset="0"/>
              </a:rPr>
              <a:t>геноциду вірмен </a:t>
            </a:r>
            <a:r>
              <a:rPr lang="ru-RU" dirty="0" smtClean="0">
                <a:solidFill>
                  <a:schemeClr val="bg1"/>
                </a:solidFill>
                <a:latin typeface="Times New Roman" panose="02020603050405020304" pitchFamily="18" charset="0"/>
                <a:cs typeface="Times New Roman" panose="02020603050405020304" pitchFamily="18" charset="0"/>
              </a:rPr>
              <a:t>- </a:t>
            </a:r>
            <a:r>
              <a:rPr lang="ru-RU" dirty="0">
                <a:solidFill>
                  <a:schemeClr val="bg1"/>
                </a:solidFill>
                <a:latin typeface="Times New Roman" panose="02020603050405020304" pitchFamily="18" charset="0"/>
                <a:cs typeface="Times New Roman" panose="02020603050405020304" pitchFamily="18" charset="0"/>
              </a:rPr>
              <a:t>це, безумовно, та крайність, до якої може призвести фанатизм і людиноненависництво. </a:t>
            </a:r>
            <a:r>
              <a:rPr lang="ru-RU" dirty="0" smtClean="0">
                <a:solidFill>
                  <a:schemeClr val="bg1"/>
                </a:solidFill>
                <a:latin typeface="Times New Roman" panose="02020603050405020304" pitchFamily="18" charset="0"/>
                <a:cs typeface="Times New Roman" panose="02020603050405020304" pitchFamily="18" charset="0"/>
              </a:rPr>
              <a:t>Тому </a:t>
            </a:r>
            <a:r>
              <a:rPr lang="ru-RU" dirty="0">
                <a:solidFill>
                  <a:schemeClr val="bg1"/>
                </a:solidFill>
                <a:latin typeface="Times New Roman" panose="02020603050405020304" pitchFamily="18" charset="0"/>
                <a:cs typeface="Times New Roman" panose="02020603050405020304" pitchFamily="18" charset="0"/>
              </a:rPr>
              <a:t>я вважаю, що нашим завданням є зберегти цю сторінку історії в пам’яті народів, в пам’яті націй, донести до нинішніх і майбутніх поколінь всю сувору правду, щоб в майбутньому ні один народ світу не зіткнувся з такою ж проблемою.</a:t>
            </a:r>
          </a:p>
          <a:p>
            <a:pPr marL="0" indent="0" algn="just" fontAlgn="auto">
              <a:spcAft>
                <a:spcPts val="0"/>
              </a:spcAft>
              <a:buFont typeface="Wingdings 2"/>
              <a:buNone/>
              <a:defRPr/>
            </a:pPr>
            <a:endParaRPr lang="ru-RU"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21000" b="-30000"/>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512" y="0"/>
            <a:ext cx="8064896" cy="1143000"/>
          </a:xfrm>
        </p:spPr>
        <p:txBody>
          <a:bodyPr rtlCol="0">
            <a:noAutofit/>
          </a:bodyPr>
          <a:lstStyle/>
          <a:p>
            <a:pPr algn="just" fontAlgn="auto">
              <a:spcAft>
                <a:spcPts val="0"/>
              </a:spcAft>
              <a:defRPr/>
            </a:pPr>
            <a:r>
              <a:rPr lang="uk-UA" sz="3200" dirty="0" smtClean="0">
                <a:solidFill>
                  <a:schemeClr val="bg1"/>
                </a:solidFill>
                <a:latin typeface="Times New Roman" panose="02020603050405020304" pitchFamily="18" charset="0"/>
                <a:cs typeface="Times New Roman" panose="02020603050405020304" pitchFamily="18" charset="0"/>
              </a:rPr>
              <a:t>Список використаних джерел та літератури</a:t>
            </a:r>
            <a:endParaRPr lang="uk-UA" sz="3200" dirty="0">
              <a:solidFill>
                <a:schemeClr val="bg1"/>
              </a:solidFill>
              <a:latin typeface="Times New Roman" panose="02020603050405020304" pitchFamily="18" charset="0"/>
              <a:cs typeface="Times New Roman" panose="02020603050405020304" pitchFamily="18" charset="0"/>
            </a:endParaRPr>
          </a:p>
        </p:txBody>
      </p:sp>
      <p:sp>
        <p:nvSpPr>
          <p:cNvPr id="2" name="Объект 1"/>
          <p:cNvSpPr>
            <a:spLocks noGrp="1"/>
          </p:cNvSpPr>
          <p:nvPr>
            <p:ph idx="1"/>
          </p:nvPr>
        </p:nvSpPr>
        <p:spPr>
          <a:xfrm>
            <a:off x="107504" y="1196752"/>
            <a:ext cx="5184576" cy="4896544"/>
          </a:xfrm>
        </p:spPr>
        <p:txBody>
          <a:bodyPr rtlCol="0">
            <a:normAutofit fontScale="25000" lnSpcReduction="20000"/>
          </a:bodyPr>
          <a:lstStyle/>
          <a:p>
            <a:pPr marL="274320" indent="-274320" fontAlgn="auto">
              <a:spcAft>
                <a:spcPts val="0"/>
              </a:spcAft>
              <a:buFont typeface="Wingdings 2"/>
              <a:buChar char=""/>
              <a:defRPr/>
            </a:pPr>
            <a:r>
              <a:rPr lang="ru-RU" sz="6400" dirty="0">
                <a:solidFill>
                  <a:schemeClr val="bg1"/>
                </a:solidFill>
                <a:latin typeface="Times New Roman" panose="02020603050405020304" pitchFamily="18" charset="0"/>
                <a:cs typeface="Times New Roman" panose="02020603050405020304" pitchFamily="18" charset="0"/>
              </a:rPr>
              <a:t>Геноцид армян в Османской империи: Сборник документов и </a:t>
            </a:r>
            <a:r>
              <a:rPr lang="ru-RU" sz="6400" dirty="0" smtClean="0">
                <a:solidFill>
                  <a:schemeClr val="bg1"/>
                </a:solidFill>
                <a:latin typeface="Times New Roman" panose="02020603050405020304" pitchFamily="18" charset="0"/>
                <a:cs typeface="Times New Roman" panose="02020603050405020304" pitchFamily="18" charset="0"/>
              </a:rPr>
              <a:t>материалов.Под </a:t>
            </a:r>
            <a:r>
              <a:rPr lang="ru-RU" sz="6400" dirty="0">
                <a:solidFill>
                  <a:schemeClr val="bg1"/>
                </a:solidFill>
                <a:latin typeface="Times New Roman" panose="02020603050405020304" pitchFamily="18" charset="0"/>
                <a:cs typeface="Times New Roman" panose="02020603050405020304" pitchFamily="18" charset="0"/>
              </a:rPr>
              <a:t>ред. М.Г. </a:t>
            </a:r>
            <a:r>
              <a:rPr lang="ru-RU" sz="6400" dirty="0" smtClean="0">
                <a:solidFill>
                  <a:schemeClr val="bg1"/>
                </a:solidFill>
                <a:latin typeface="Times New Roman" panose="02020603050405020304" pitchFamily="18" charset="0"/>
                <a:cs typeface="Times New Roman" panose="02020603050405020304" pitchFamily="18" charset="0"/>
              </a:rPr>
              <a:t>Нерсисяна.2-е</a:t>
            </a:r>
            <a:r>
              <a:rPr lang="ru-RU" sz="6400" dirty="0">
                <a:solidFill>
                  <a:schemeClr val="bg1"/>
                </a:solidFill>
                <a:latin typeface="Times New Roman" panose="02020603050405020304" pitchFamily="18" charset="0"/>
                <a:cs typeface="Times New Roman" panose="02020603050405020304" pitchFamily="18" charset="0"/>
              </a:rPr>
              <a:t>, доп. изд. Ереван «Айастан», 1983. </a:t>
            </a:r>
            <a:r>
              <a:rPr lang="ru-RU" sz="6400" dirty="0" smtClean="0">
                <a:solidFill>
                  <a:schemeClr val="bg1"/>
                </a:solidFill>
                <a:latin typeface="Times New Roman" panose="02020603050405020304" pitchFamily="18" charset="0"/>
                <a:cs typeface="Times New Roman" panose="02020603050405020304" pitchFamily="18" charset="0"/>
              </a:rPr>
              <a:t>–т.1.- с.36-37,65-68</a:t>
            </a:r>
            <a:endParaRPr lang="ru-RU" sz="6400" dirty="0">
              <a:solidFill>
                <a:schemeClr val="bg1"/>
              </a:solidFill>
              <a:latin typeface="Times New Roman" panose="02020603050405020304" pitchFamily="18" charset="0"/>
              <a:cs typeface="Times New Roman" panose="02020603050405020304" pitchFamily="18" charset="0"/>
            </a:endParaRPr>
          </a:p>
          <a:p>
            <a:pPr marL="274320" indent="-274320" fontAlgn="auto">
              <a:spcAft>
                <a:spcPts val="0"/>
              </a:spcAft>
              <a:buFont typeface="Wingdings 2"/>
              <a:buChar char=""/>
              <a:defRPr/>
            </a:pPr>
            <a:r>
              <a:rPr lang="ru-RU" sz="6400" dirty="0" smtClean="0">
                <a:solidFill>
                  <a:schemeClr val="bg1"/>
                </a:solidFill>
                <a:latin typeface="Times New Roman" panose="02020603050405020304" pitchFamily="18" charset="0"/>
                <a:cs typeface="Times New Roman" panose="02020603050405020304" pitchFamily="18" charset="0"/>
              </a:rPr>
              <a:t>Геноцид </a:t>
            </a:r>
            <a:r>
              <a:rPr lang="ru-RU" sz="6400" dirty="0">
                <a:solidFill>
                  <a:schemeClr val="bg1"/>
                </a:solidFill>
                <a:latin typeface="Times New Roman" panose="02020603050405020304" pitchFamily="18" charset="0"/>
                <a:cs typeface="Times New Roman" panose="02020603050405020304" pitchFamily="18" charset="0"/>
              </a:rPr>
              <a:t>армян в Османской империи. Сборник документов и мате­риалов. — Ереван, </a:t>
            </a:r>
            <a:r>
              <a:rPr lang="ru-RU" sz="6400" dirty="0" smtClean="0">
                <a:solidFill>
                  <a:schemeClr val="bg1"/>
                </a:solidFill>
                <a:latin typeface="Times New Roman" panose="02020603050405020304" pitchFamily="18" charset="0"/>
                <a:cs typeface="Times New Roman" panose="02020603050405020304" pitchFamily="18" charset="0"/>
              </a:rPr>
              <a:t>1966.-с.25-28</a:t>
            </a:r>
            <a:endParaRPr lang="uk-UA" sz="6400" dirty="0" smtClean="0">
              <a:solidFill>
                <a:schemeClr val="bg1"/>
              </a:solidFill>
              <a:latin typeface="Times New Roman" panose="02020603050405020304" pitchFamily="18" charset="0"/>
              <a:cs typeface="Times New Roman" panose="02020603050405020304" pitchFamily="18" charset="0"/>
            </a:endParaRPr>
          </a:p>
          <a:p>
            <a:pPr marL="274320" indent="-274320" fontAlgn="auto">
              <a:spcAft>
                <a:spcPts val="0"/>
              </a:spcAft>
              <a:buFont typeface="Wingdings 2"/>
              <a:buChar char=""/>
              <a:defRPr/>
            </a:pPr>
            <a:r>
              <a:rPr lang="uk-UA" sz="6400" dirty="0" smtClean="0">
                <a:solidFill>
                  <a:schemeClr val="bg1"/>
                </a:solidFill>
                <a:latin typeface="Times New Roman" panose="02020603050405020304" pitchFamily="18" charset="0"/>
                <a:cs typeface="Times New Roman" panose="02020603050405020304" pitchFamily="18" charset="0"/>
              </a:rPr>
              <a:t>Іоаннісян А.Г. </a:t>
            </a:r>
            <a:r>
              <a:rPr lang="uk-UA" sz="6400" dirty="0">
                <a:solidFill>
                  <a:schemeClr val="bg1"/>
                </a:solidFill>
                <a:latin typeface="Times New Roman" panose="02020603050405020304" pitchFamily="18" charset="0"/>
                <a:cs typeface="Times New Roman" panose="02020603050405020304" pitchFamily="18" charset="0"/>
              </a:rPr>
              <a:t>Історія вірменського </a:t>
            </a:r>
            <a:r>
              <a:rPr lang="uk-UA" sz="6400" dirty="0" smtClean="0">
                <a:solidFill>
                  <a:schemeClr val="bg1"/>
                </a:solidFill>
                <a:latin typeface="Times New Roman" panose="02020603050405020304" pitchFamily="18" charset="0"/>
                <a:cs typeface="Times New Roman" panose="02020603050405020304" pitchFamily="18" charset="0"/>
              </a:rPr>
              <a:t>народу .- Єреван, «Академія </a:t>
            </a:r>
            <a:r>
              <a:rPr lang="uk-UA" sz="6400" dirty="0">
                <a:solidFill>
                  <a:schemeClr val="bg1"/>
                </a:solidFill>
                <a:latin typeface="Times New Roman" panose="02020603050405020304" pitchFamily="18" charset="0"/>
                <a:cs typeface="Times New Roman" panose="02020603050405020304" pitchFamily="18" charset="0"/>
              </a:rPr>
              <a:t>наук вірменської </a:t>
            </a:r>
            <a:r>
              <a:rPr lang="uk-UA" sz="6400" dirty="0" smtClean="0">
                <a:solidFill>
                  <a:schemeClr val="bg1"/>
                </a:solidFill>
                <a:latin typeface="Times New Roman" panose="02020603050405020304" pitchFamily="18" charset="0"/>
                <a:cs typeface="Times New Roman" panose="02020603050405020304" pitchFamily="18" charset="0"/>
              </a:rPr>
              <a:t>РСР», 1967.-с.126-150</a:t>
            </a:r>
            <a:endParaRPr lang="uk-UA" sz="6400" dirty="0">
              <a:solidFill>
                <a:schemeClr val="bg1"/>
              </a:solidFill>
              <a:latin typeface="Times New Roman" panose="02020603050405020304" pitchFamily="18" charset="0"/>
              <a:cs typeface="Times New Roman" panose="02020603050405020304" pitchFamily="18" charset="0"/>
            </a:endParaRPr>
          </a:p>
          <a:p>
            <a:pPr marL="274320" indent="-274320" fontAlgn="auto">
              <a:spcAft>
                <a:spcPts val="0"/>
              </a:spcAft>
              <a:buFont typeface="Wingdings 2"/>
              <a:buChar char=""/>
              <a:defRPr/>
            </a:pPr>
            <a:r>
              <a:rPr lang="uk-UA" sz="6400" dirty="0" smtClean="0">
                <a:solidFill>
                  <a:schemeClr val="bg1"/>
                </a:solidFill>
                <a:latin typeface="Times New Roman" panose="02020603050405020304" pitchFamily="18" charset="0"/>
                <a:cs typeface="Times New Roman" panose="02020603050405020304" pitchFamily="18" charset="0"/>
              </a:rPr>
              <a:t>Саргсян </a:t>
            </a:r>
            <a:r>
              <a:rPr lang="uk-UA" sz="6400" dirty="0">
                <a:solidFill>
                  <a:schemeClr val="bg1"/>
                </a:solidFill>
                <a:latin typeface="Times New Roman" panose="02020603050405020304" pitchFamily="18" charset="0"/>
                <a:cs typeface="Times New Roman" panose="02020603050405020304" pitchFamily="18" charset="0"/>
              </a:rPr>
              <a:t>Г., Маргарян А., Історія Вірменії, Єреван </a:t>
            </a:r>
            <a:r>
              <a:rPr lang="uk-UA" sz="6400" dirty="0" smtClean="0">
                <a:solidFill>
                  <a:schemeClr val="bg1"/>
                </a:solidFill>
                <a:latin typeface="Times New Roman" panose="02020603050405020304" pitchFamily="18" charset="0"/>
                <a:cs typeface="Times New Roman" panose="02020603050405020304" pitchFamily="18" charset="0"/>
              </a:rPr>
              <a:t>«Луйс», 2002.-с.100-140</a:t>
            </a:r>
          </a:p>
          <a:p>
            <a:pPr marL="274320" indent="-274320" fontAlgn="auto">
              <a:spcAft>
                <a:spcPts val="0"/>
              </a:spcAft>
              <a:buFont typeface="Wingdings 2"/>
              <a:buChar char=""/>
              <a:defRPr/>
            </a:pPr>
            <a:r>
              <a:rPr lang="ru-RU" sz="6400" dirty="0">
                <a:solidFill>
                  <a:schemeClr val="bg1"/>
                </a:solidFill>
                <a:latin typeface="Times New Roman" panose="02020603050405020304" pitchFamily="18" charset="0"/>
                <a:cs typeface="Times New Roman" panose="02020603050405020304" pitchFamily="18" charset="0"/>
              </a:rPr>
              <a:t>Фирбюхер Г. Армения, 1915. Уничтожение Турцией культурного народа. — Ереван, 1991. — С. </a:t>
            </a:r>
            <a:r>
              <a:rPr lang="ru-RU" sz="6400" dirty="0" smtClean="0">
                <a:solidFill>
                  <a:schemeClr val="bg1"/>
                </a:solidFill>
                <a:latin typeface="Times New Roman" panose="02020603050405020304" pitchFamily="18" charset="0"/>
                <a:cs typeface="Times New Roman" panose="02020603050405020304" pitchFamily="18" charset="0"/>
              </a:rPr>
              <a:t>70</a:t>
            </a:r>
          </a:p>
          <a:p>
            <a:pPr marL="274320" indent="-274320" fontAlgn="auto">
              <a:spcAft>
                <a:spcPts val="0"/>
              </a:spcAft>
              <a:buFont typeface="Wingdings 2"/>
              <a:buChar char=""/>
              <a:defRPr/>
            </a:pPr>
            <a:r>
              <a:rPr lang="ru-RU" sz="6400" dirty="0">
                <a:solidFill>
                  <a:schemeClr val="bg1"/>
                </a:solidFill>
                <a:latin typeface="Times New Roman" panose="02020603050405020304" pitchFamily="18" charset="0"/>
                <a:cs typeface="Times New Roman" panose="02020603050405020304" pitchFamily="18" charset="0"/>
              </a:rPr>
              <a:t>Гайк </a:t>
            </a:r>
            <a:r>
              <a:rPr lang="ru-RU" sz="6400" dirty="0" smtClean="0">
                <a:solidFill>
                  <a:schemeClr val="bg1"/>
                </a:solidFill>
                <a:latin typeface="Times New Roman" panose="02020603050405020304" pitchFamily="18" charset="0"/>
                <a:cs typeface="Times New Roman" panose="02020603050405020304" pitchFamily="18" charset="0"/>
              </a:rPr>
              <a:t>Казарян, «Геноцид </a:t>
            </a:r>
            <a:r>
              <a:rPr lang="ru-RU" sz="6400" dirty="0">
                <a:solidFill>
                  <a:schemeClr val="bg1"/>
                </a:solidFill>
                <a:latin typeface="Times New Roman" panose="02020603050405020304" pitchFamily="18" charset="0"/>
                <a:cs typeface="Times New Roman" panose="02020603050405020304" pitchFamily="18" charset="0"/>
              </a:rPr>
              <a:t>армянского народа в Османской </a:t>
            </a:r>
            <a:r>
              <a:rPr lang="ru-RU" sz="6400" dirty="0" smtClean="0">
                <a:solidFill>
                  <a:schemeClr val="bg1"/>
                </a:solidFill>
                <a:latin typeface="Times New Roman" panose="02020603050405020304" pitchFamily="18" charset="0"/>
                <a:cs typeface="Times New Roman" panose="02020603050405020304" pitchFamily="18" charset="0"/>
              </a:rPr>
              <a:t>империи», Издательство</a:t>
            </a:r>
            <a:r>
              <a:rPr lang="ru-RU" sz="6400" dirty="0">
                <a:solidFill>
                  <a:schemeClr val="bg1"/>
                </a:solidFill>
                <a:latin typeface="Times New Roman" panose="02020603050405020304" pitchFamily="18" charset="0"/>
                <a:cs typeface="Times New Roman" panose="02020603050405020304" pitchFamily="18" charset="0"/>
              </a:rPr>
              <a:t>: Тигран </a:t>
            </a:r>
            <a:r>
              <a:rPr lang="ru-RU" sz="6400" dirty="0" smtClean="0">
                <a:solidFill>
                  <a:schemeClr val="bg1"/>
                </a:solidFill>
                <a:latin typeface="Times New Roman" panose="02020603050405020304" pitchFamily="18" charset="0"/>
                <a:cs typeface="Times New Roman" panose="02020603050405020304" pitchFamily="18" charset="0"/>
              </a:rPr>
              <a:t>Мец</a:t>
            </a:r>
            <a:r>
              <a:rPr lang="ru-RU" sz="6400" dirty="0">
                <a:solidFill>
                  <a:schemeClr val="bg1"/>
                </a:solidFill>
                <a:latin typeface="Times New Roman" panose="02020603050405020304" pitchFamily="18" charset="0"/>
                <a:cs typeface="Times New Roman" panose="02020603050405020304" pitchFamily="18" charset="0"/>
              </a:rPr>
              <a:t>,</a:t>
            </a:r>
            <a:r>
              <a:rPr lang="ru-RU" sz="6400" dirty="0" smtClean="0">
                <a:solidFill>
                  <a:schemeClr val="bg1"/>
                </a:solidFill>
                <a:latin typeface="Times New Roman" panose="02020603050405020304" pitchFamily="18" charset="0"/>
                <a:cs typeface="Times New Roman" panose="02020603050405020304" pitchFamily="18" charset="0"/>
              </a:rPr>
              <a:t> </a:t>
            </a:r>
            <a:r>
              <a:rPr lang="ru-RU" sz="6400" dirty="0">
                <a:solidFill>
                  <a:schemeClr val="bg1"/>
                </a:solidFill>
                <a:latin typeface="Times New Roman" panose="02020603050405020304" pitchFamily="18" charset="0"/>
                <a:cs typeface="Times New Roman" panose="02020603050405020304" pitchFamily="18" charset="0"/>
              </a:rPr>
              <a:t>2004,</a:t>
            </a:r>
            <a:r>
              <a:rPr lang="ru-RU" sz="6400" dirty="0" smtClean="0">
                <a:solidFill>
                  <a:schemeClr val="bg1"/>
                </a:solidFill>
                <a:latin typeface="Times New Roman" panose="02020603050405020304" pitchFamily="18" charset="0"/>
                <a:cs typeface="Times New Roman" panose="02020603050405020304" pitchFamily="18" charset="0"/>
              </a:rPr>
              <a:t> – С. 13-18, 56-69</a:t>
            </a:r>
          </a:p>
          <a:p>
            <a:pPr marL="274320" indent="-274320" fontAlgn="auto">
              <a:spcAft>
                <a:spcPts val="0"/>
              </a:spcAft>
              <a:buFont typeface="Wingdings 2"/>
              <a:buChar char=""/>
              <a:defRPr/>
            </a:pPr>
            <a:r>
              <a:rPr lang="de-DE" sz="6400" dirty="0">
                <a:solidFill>
                  <a:schemeClr val="bg1"/>
                </a:solidFill>
                <a:latin typeface="Times New Roman" panose="02020603050405020304" pitchFamily="18" charset="0"/>
                <a:cs typeface="Times New Roman" panose="02020603050405020304" pitchFamily="18" charset="0"/>
                <a:hlinkClick r:id="rId3"/>
              </a:rPr>
              <a:t>http://analitikaua.net/2016/evroparlament-prinyal-zhestkuyu-rezolyutsiyu-po-turtsii-potrebovav-priznat-genotsid-i-naladit-dipotnosheniya-s-armeniey</a:t>
            </a:r>
            <a:r>
              <a:rPr lang="de-DE" sz="6400" dirty="0" smtClean="0">
                <a:solidFill>
                  <a:schemeClr val="bg1"/>
                </a:solidFill>
                <a:latin typeface="Times New Roman" panose="02020603050405020304" pitchFamily="18" charset="0"/>
                <a:cs typeface="Times New Roman" panose="02020603050405020304" pitchFamily="18" charset="0"/>
                <a:hlinkClick r:id="rId3"/>
              </a:rPr>
              <a:t>/</a:t>
            </a:r>
            <a:endParaRPr lang="ru-RU" sz="6400" dirty="0" smtClean="0">
              <a:solidFill>
                <a:schemeClr val="bg1"/>
              </a:solidFill>
              <a:latin typeface="Times New Roman" panose="02020603050405020304" pitchFamily="18" charset="0"/>
              <a:cs typeface="Times New Roman" panose="02020603050405020304" pitchFamily="18" charset="0"/>
            </a:endParaRPr>
          </a:p>
          <a:p>
            <a:pPr marL="274320" indent="-274320" fontAlgn="auto">
              <a:spcAft>
                <a:spcPts val="0"/>
              </a:spcAft>
              <a:buFont typeface="Wingdings 2"/>
              <a:buChar char=""/>
              <a:defRPr/>
            </a:pPr>
            <a:r>
              <a:rPr lang="de-DE" sz="6400" dirty="0">
                <a:solidFill>
                  <a:schemeClr val="bg1"/>
                </a:solidFill>
                <a:latin typeface="Times New Roman" panose="02020603050405020304" pitchFamily="18" charset="0"/>
                <a:cs typeface="Times New Roman" panose="02020603050405020304" pitchFamily="18" charset="0"/>
                <a:hlinkClick r:id="rId4"/>
              </a:rPr>
              <a:t>http://mfaua.org/2015/04/20/chas-viznannya-do-100-richchya-genocidu-virmen</a:t>
            </a:r>
            <a:r>
              <a:rPr lang="de-DE" sz="6400" dirty="0" smtClean="0">
                <a:solidFill>
                  <a:schemeClr val="bg1"/>
                </a:solidFill>
                <a:latin typeface="Times New Roman" panose="02020603050405020304" pitchFamily="18" charset="0"/>
                <a:cs typeface="Times New Roman" panose="02020603050405020304" pitchFamily="18" charset="0"/>
                <a:hlinkClick r:id="rId4"/>
              </a:rPr>
              <a:t>/</a:t>
            </a:r>
            <a:endParaRPr lang="ru-RU" sz="6400" dirty="0" smtClean="0">
              <a:solidFill>
                <a:schemeClr val="bg1"/>
              </a:solidFill>
              <a:latin typeface="Times New Roman" panose="02020603050405020304" pitchFamily="18" charset="0"/>
              <a:cs typeface="Times New Roman" panose="02020603050405020304" pitchFamily="18" charset="0"/>
            </a:endParaRPr>
          </a:p>
          <a:p>
            <a:pPr marL="274320" indent="-274320" fontAlgn="auto">
              <a:spcAft>
                <a:spcPts val="0"/>
              </a:spcAft>
              <a:buFont typeface="Wingdings 2"/>
              <a:buChar char=""/>
              <a:defRPr/>
            </a:pPr>
            <a:r>
              <a:rPr lang="de-DE" sz="6400" dirty="0">
                <a:solidFill>
                  <a:schemeClr val="bg1"/>
                </a:solidFill>
                <a:latin typeface="Times New Roman" panose="02020603050405020304" pitchFamily="18" charset="0"/>
                <a:cs typeface="Times New Roman" panose="02020603050405020304" pitchFamily="18" charset="0"/>
                <a:hlinkClick r:id="rId5"/>
              </a:rPr>
              <a:t>http://</a:t>
            </a:r>
            <a:r>
              <a:rPr lang="de-DE" sz="6400" dirty="0" smtClean="0">
                <a:solidFill>
                  <a:schemeClr val="bg1"/>
                </a:solidFill>
                <a:latin typeface="Times New Roman" panose="02020603050405020304" pitchFamily="18" charset="0"/>
                <a:cs typeface="Times New Roman" panose="02020603050405020304" pitchFamily="18" charset="0"/>
                <a:hlinkClick r:id="rId5"/>
              </a:rPr>
              <a:t>zavantag.com/docs/3594/index-145445.html</a:t>
            </a:r>
            <a:endParaRPr lang="ru-RU" sz="6400" dirty="0" smtClean="0">
              <a:solidFill>
                <a:schemeClr val="bg1"/>
              </a:solidFill>
              <a:latin typeface="Times New Roman" panose="02020603050405020304" pitchFamily="18" charset="0"/>
              <a:cs typeface="Times New Roman" panose="02020603050405020304" pitchFamily="18" charset="0"/>
            </a:endParaRPr>
          </a:p>
          <a:p>
            <a:pPr marL="274320" indent="-274320" fontAlgn="auto">
              <a:spcAft>
                <a:spcPts val="0"/>
              </a:spcAft>
              <a:buFont typeface="Wingdings 2"/>
              <a:buChar char=""/>
              <a:defRPr/>
            </a:pPr>
            <a:r>
              <a:rPr lang="de-DE" sz="6400" dirty="0">
                <a:solidFill>
                  <a:schemeClr val="bg1"/>
                </a:solidFill>
                <a:latin typeface="Times New Roman" panose="02020603050405020304" pitchFamily="18" charset="0"/>
                <a:cs typeface="Times New Roman" panose="02020603050405020304" pitchFamily="18" charset="0"/>
                <a:hlinkClick r:id="rId6"/>
              </a:rPr>
              <a:t>http://</a:t>
            </a:r>
            <a:r>
              <a:rPr lang="de-DE" sz="6400" dirty="0" smtClean="0">
                <a:solidFill>
                  <a:schemeClr val="bg1"/>
                </a:solidFill>
                <a:latin typeface="Times New Roman" panose="02020603050405020304" pitchFamily="18" charset="0"/>
                <a:cs typeface="Times New Roman" panose="02020603050405020304" pitchFamily="18" charset="0"/>
                <a:hlinkClick r:id="rId6"/>
              </a:rPr>
              <a:t>www.genocide.ru/lib/nersisyan/204-231.htm</a:t>
            </a:r>
            <a:endParaRPr lang="ru-RU" sz="6400" dirty="0" smtClean="0">
              <a:solidFill>
                <a:schemeClr val="bg1"/>
              </a:solidFill>
              <a:latin typeface="Times New Roman" panose="02020603050405020304" pitchFamily="18" charset="0"/>
              <a:cs typeface="Times New Roman" panose="02020603050405020304" pitchFamily="18" charset="0"/>
            </a:endParaRPr>
          </a:p>
          <a:p>
            <a:pPr marL="274320" indent="-274320" fontAlgn="auto">
              <a:spcAft>
                <a:spcPts val="0"/>
              </a:spcAft>
              <a:buFont typeface="Wingdings 2"/>
              <a:buChar char=""/>
              <a:defRPr/>
            </a:pPr>
            <a:endParaRPr lang="ru-RU" dirty="0" smtClean="0">
              <a:solidFill>
                <a:schemeClr val="bg1"/>
              </a:solidFill>
            </a:endParaRPr>
          </a:p>
          <a:p>
            <a:pPr marL="274320" indent="-274320" fontAlgn="auto">
              <a:spcAft>
                <a:spcPts val="0"/>
              </a:spcAft>
              <a:buFont typeface="Wingdings 2"/>
              <a:buChar char=""/>
              <a:defRPr/>
            </a:pPr>
            <a:endParaRPr lang="uk-UA" dirty="0">
              <a:solidFill>
                <a:schemeClr val="bg1"/>
              </a:solidFill>
            </a:endParaRPr>
          </a:p>
        </p:txBody>
      </p:sp>
      <p:pic>
        <p:nvPicPr>
          <p:cNvPr id="16388" name="Picture 4" descr="C:\Users\Guest\Desktop\Створити папку (6)\x_8dea9cc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4048" y="1988840"/>
            <a:ext cx="4139952" cy="41044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21000" b="-30000"/>
          </a:stretch>
        </a:blip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323528" y="548680"/>
            <a:ext cx="8229600" cy="4572000"/>
          </a:xfrm>
        </p:spPr>
        <p:txBody>
          <a:bodyPr rtlCol="0">
            <a:normAutofit/>
          </a:bodyPr>
          <a:lstStyle/>
          <a:p>
            <a:pPr marL="365760" lvl="1" indent="0" fontAlgn="auto">
              <a:spcAft>
                <a:spcPts val="0"/>
              </a:spcAft>
              <a:buClr>
                <a:schemeClr val="accent2">
                  <a:shade val="75000"/>
                </a:schemeClr>
              </a:buClr>
              <a:buFont typeface="Wingdings 2"/>
              <a:buNone/>
              <a:defRPr/>
            </a:pPr>
            <a:r>
              <a:rPr lang="uk-UA" b="1" dirty="0" smtClean="0">
                <a:solidFill>
                  <a:schemeClr val="bg1"/>
                </a:solidFill>
                <a:latin typeface="Times New Roman" panose="02020603050405020304" pitchFamily="18" charset="0"/>
                <a:cs typeface="Times New Roman" panose="02020603050405020304" pitchFamily="18" charset="0"/>
              </a:rPr>
              <a:t>Мета роботи: </a:t>
            </a:r>
            <a:r>
              <a:rPr lang="uk-UA" dirty="0" smtClean="0">
                <a:solidFill>
                  <a:schemeClr val="bg1"/>
                </a:solidFill>
                <a:latin typeface="Times New Roman" panose="02020603050405020304" pitchFamily="18" charset="0"/>
                <a:cs typeface="Times New Roman" panose="02020603050405020304" pitchFamily="18" charset="0"/>
              </a:rPr>
              <a:t>розглянути геноцид вірмен 1894-1918рр. в Османській імперії </a:t>
            </a:r>
          </a:p>
          <a:p>
            <a:pPr marL="0" indent="0" fontAlgn="auto">
              <a:spcAft>
                <a:spcPts val="0"/>
              </a:spcAft>
              <a:buFont typeface="Wingdings 2"/>
              <a:buNone/>
              <a:defRPr/>
            </a:pPr>
            <a:r>
              <a:rPr lang="uk-UA" dirty="0" smtClean="0">
                <a:solidFill>
                  <a:schemeClr val="bg1"/>
                </a:solidFill>
              </a:rPr>
              <a:t>     </a:t>
            </a:r>
            <a:r>
              <a:rPr lang="uk-UA" sz="2400" b="1" dirty="0" smtClean="0">
                <a:solidFill>
                  <a:schemeClr val="bg1"/>
                </a:solidFill>
                <a:latin typeface="Times New Roman" panose="02020603050405020304" pitchFamily="18" charset="0"/>
                <a:cs typeface="Times New Roman" panose="02020603050405020304" pitchFamily="18" charset="0"/>
              </a:rPr>
              <a:t>Завдання : </a:t>
            </a:r>
          </a:p>
          <a:p>
            <a:pPr marL="514350" indent="-514350" fontAlgn="auto">
              <a:spcAft>
                <a:spcPts val="0"/>
              </a:spcAft>
              <a:buFont typeface="+mj-lt"/>
              <a:buAutoNum type="arabicPeriod"/>
              <a:defRPr/>
            </a:pPr>
            <a:r>
              <a:rPr lang="uk-UA" sz="2400" dirty="0" smtClean="0">
                <a:solidFill>
                  <a:schemeClr val="bg1"/>
                </a:solidFill>
                <a:latin typeface="Times New Roman" panose="02020603050405020304" pitchFamily="18" charset="0"/>
                <a:cs typeface="Times New Roman" panose="02020603050405020304" pitchFamily="18" charset="0"/>
              </a:rPr>
              <a:t>проаналізувати стан розробки теми у історіографії, </a:t>
            </a:r>
          </a:p>
          <a:p>
            <a:pPr marL="514350" indent="-514350" fontAlgn="auto">
              <a:spcAft>
                <a:spcPts val="0"/>
              </a:spcAft>
              <a:buFont typeface="+mj-lt"/>
              <a:buAutoNum type="arabicPeriod"/>
              <a:defRPr/>
            </a:pPr>
            <a:r>
              <a:rPr lang="uk-UA" sz="2400" dirty="0" smtClean="0">
                <a:solidFill>
                  <a:schemeClr val="bg1"/>
                </a:solidFill>
                <a:latin typeface="Times New Roman" panose="02020603050405020304" pitchFamily="18" charset="0"/>
                <a:cs typeface="Times New Roman" panose="02020603050405020304" pitchFamily="18" charset="0"/>
              </a:rPr>
              <a:t>дослідити джерела;визначити причини масового винищення вірменського населення в Туреччині; </a:t>
            </a:r>
          </a:p>
          <a:p>
            <a:pPr marL="514350" indent="-514350" fontAlgn="auto">
              <a:spcAft>
                <a:spcPts val="0"/>
              </a:spcAft>
              <a:buFont typeface="+mj-lt"/>
              <a:buAutoNum type="arabicPeriod"/>
              <a:defRPr/>
            </a:pPr>
            <a:r>
              <a:rPr lang="uk-UA" sz="2400" dirty="0" smtClean="0">
                <a:solidFill>
                  <a:schemeClr val="bg1"/>
                </a:solidFill>
                <a:latin typeface="Times New Roman" panose="02020603050405020304" pitchFamily="18" charset="0"/>
                <a:cs typeface="Times New Roman" panose="02020603050405020304" pitchFamily="18" charset="0"/>
              </a:rPr>
              <a:t>ознайомитися з етапами геноциду; </a:t>
            </a:r>
          </a:p>
          <a:p>
            <a:pPr marL="514350" indent="-514350" fontAlgn="auto">
              <a:spcAft>
                <a:spcPts val="0"/>
              </a:spcAft>
              <a:buFont typeface="+mj-lt"/>
              <a:buAutoNum type="arabicPeriod"/>
              <a:defRPr/>
            </a:pPr>
            <a:r>
              <a:rPr lang="uk-UA" sz="2400" dirty="0" smtClean="0">
                <a:solidFill>
                  <a:schemeClr val="bg1"/>
                </a:solidFill>
                <a:latin typeface="Times New Roman" panose="02020603050405020304" pitchFamily="18" charset="0"/>
                <a:cs typeface="Times New Roman" panose="02020603050405020304" pitchFamily="18" charset="0"/>
              </a:rPr>
              <a:t>проаналізувати спогади сучасників тих подій; </a:t>
            </a:r>
          </a:p>
          <a:p>
            <a:pPr marL="514350" indent="-514350" fontAlgn="auto">
              <a:spcAft>
                <a:spcPts val="0"/>
              </a:spcAft>
              <a:buFont typeface="+mj-lt"/>
              <a:buAutoNum type="arabicPeriod"/>
              <a:defRPr/>
            </a:pPr>
            <a:r>
              <a:rPr lang="uk-UA" sz="2400" dirty="0" smtClean="0">
                <a:solidFill>
                  <a:schemeClr val="bg1"/>
                </a:solidFill>
                <a:latin typeface="Times New Roman" panose="02020603050405020304" pitchFamily="18" charset="0"/>
                <a:cs typeface="Times New Roman" panose="02020603050405020304" pitchFamily="18" charset="0"/>
              </a:rPr>
              <a:t>з’ясувати масштаби вірменського геноциду.</a:t>
            </a:r>
            <a:endParaRPr lang="uk-UA"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21000" b="-30000"/>
          </a:stretch>
        </a:blipFill>
        <a:effectLst/>
      </p:bgPr>
    </p:bg>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1115616" y="0"/>
            <a:ext cx="6696744" cy="1143000"/>
          </a:xfrm>
        </p:spPr>
        <p:txBody>
          <a:bodyPr/>
          <a:lstStyle/>
          <a:p>
            <a:r>
              <a:rPr lang="uk-UA" altLang="uk-UA" dirty="0" smtClean="0">
                <a:solidFill>
                  <a:schemeClr val="bg1"/>
                </a:solidFill>
                <a:latin typeface="Times New Roman" pitchFamily="18" charset="0"/>
                <a:cs typeface="Times New Roman" pitchFamily="18" charset="0"/>
              </a:rPr>
              <a:t>Актуальність</a:t>
            </a:r>
            <a:endParaRPr lang="ru-RU" altLang="uk-UA" dirty="0" smtClean="0">
              <a:solidFill>
                <a:schemeClr val="bg1"/>
              </a:solidFill>
              <a:latin typeface="Times New Roman" pitchFamily="18" charset="0"/>
              <a:cs typeface="Times New Roman" pitchFamily="18" charset="0"/>
            </a:endParaRPr>
          </a:p>
        </p:txBody>
      </p:sp>
      <p:sp>
        <p:nvSpPr>
          <p:cNvPr id="4099" name="Объект 2"/>
          <p:cNvSpPr>
            <a:spLocks noGrp="1"/>
          </p:cNvSpPr>
          <p:nvPr>
            <p:ph idx="1"/>
          </p:nvPr>
        </p:nvSpPr>
        <p:spPr>
          <a:xfrm>
            <a:off x="323528" y="908720"/>
            <a:ext cx="8640960" cy="2160240"/>
          </a:xfrm>
        </p:spPr>
        <p:txBody>
          <a:bodyPr/>
          <a:lstStyle/>
          <a:p>
            <a:pPr marL="0" indent="0" algn="just">
              <a:buFont typeface="Wingdings 2" pitchFamily="18" charset="2"/>
              <a:buNone/>
            </a:pPr>
            <a:r>
              <a:rPr lang="uk-UA" altLang="uk-UA" sz="2400" dirty="0" smtClean="0">
                <a:solidFill>
                  <a:schemeClr val="bg1"/>
                </a:solidFill>
                <a:latin typeface="Times New Roman" pitchFamily="18" charset="0"/>
                <a:cs typeface="Times New Roman" pitchFamily="18" charset="0"/>
              </a:rPr>
              <a:t>Актуальність вивчення даної теми    полягає в тому, що  геноцид вірмен став прелюдією наступним жахам: двом світовим війнам, незліченним регіональним конфліктам і навмисно організованим кампаніям з винищування людей, в результаті яких втратили життя мільйони.</a:t>
            </a:r>
          </a:p>
        </p:txBody>
      </p:sp>
      <p:pic>
        <p:nvPicPr>
          <p:cNvPr id="4102" name="Picture 6" descr="C:\Users\Guest\Desktop\Створити папку (6)\genocidechain.jpg"/>
          <p:cNvPicPr>
            <a:picLocks noChangeAspect="1" noChangeArrowheads="1"/>
          </p:cNvPicPr>
          <p:nvPr/>
        </p:nvPicPr>
        <p:blipFill rotWithShape="1">
          <a:blip r:embed="rId3">
            <a:extLst>
              <a:ext uri="{28A0092B-C50C-407E-A947-70E740481C1C}">
                <a14:useLocalDpi xmlns:a14="http://schemas.microsoft.com/office/drawing/2010/main" val="0"/>
              </a:ext>
            </a:extLst>
          </a:blip>
          <a:srcRect l="3016" t="4323" r="4512" b="3801"/>
          <a:stretch/>
        </p:blipFill>
        <p:spPr bwMode="auto">
          <a:xfrm>
            <a:off x="251520" y="2924944"/>
            <a:ext cx="5172722" cy="34529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21000" b="-30000"/>
          </a:stretch>
        </a:blipFill>
        <a:effectLst/>
      </p:bgPr>
    </p:bg>
    <p:spTree>
      <p:nvGrpSpPr>
        <p:cNvPr id="1" name=""/>
        <p:cNvGrpSpPr/>
        <p:nvPr/>
      </p:nvGrpSpPr>
      <p:grpSpPr>
        <a:xfrm>
          <a:off x="0" y="0"/>
          <a:ext cx="0" cy="0"/>
          <a:chOff x="0" y="0"/>
          <a:chExt cx="0" cy="0"/>
        </a:xfrm>
      </p:grpSpPr>
      <p:sp>
        <p:nvSpPr>
          <p:cNvPr id="5122" name="Объект 2"/>
          <p:cNvSpPr>
            <a:spLocks noGrp="1"/>
          </p:cNvSpPr>
          <p:nvPr>
            <p:ph idx="1"/>
          </p:nvPr>
        </p:nvSpPr>
        <p:spPr>
          <a:xfrm>
            <a:off x="251520" y="260648"/>
            <a:ext cx="8640960" cy="3168352"/>
          </a:xfrm>
        </p:spPr>
        <p:txBody>
          <a:bodyPr/>
          <a:lstStyle/>
          <a:p>
            <a:pPr marL="0" indent="0" algn="just">
              <a:buFont typeface="Wingdings 2" pitchFamily="18" charset="2"/>
              <a:buNone/>
            </a:pPr>
            <a:r>
              <a:rPr lang="uk-UA" altLang="uk-UA" sz="2400" b="1" dirty="0" smtClean="0">
                <a:solidFill>
                  <a:schemeClr val="bg1"/>
                </a:solidFill>
                <a:latin typeface="Times New Roman" pitchFamily="18" charset="0"/>
                <a:cs typeface="Times New Roman" pitchFamily="18" charset="0"/>
              </a:rPr>
              <a:t>Об’єкт дослідження : </a:t>
            </a:r>
            <a:r>
              <a:rPr lang="uk-UA" altLang="uk-UA" sz="2400" dirty="0" smtClean="0">
                <a:solidFill>
                  <a:schemeClr val="bg1"/>
                </a:solidFill>
                <a:latin typeface="Times New Roman" pitchFamily="18" charset="0"/>
                <a:cs typeface="Times New Roman" pitchFamily="18" charset="0"/>
              </a:rPr>
              <a:t>геноцид як суспільно-політичне явище.</a:t>
            </a:r>
          </a:p>
          <a:p>
            <a:pPr marL="0" indent="0" algn="just">
              <a:buFont typeface="Wingdings 2" pitchFamily="18" charset="2"/>
              <a:buNone/>
            </a:pPr>
            <a:r>
              <a:rPr lang="uk-UA" altLang="uk-UA" sz="2400" b="1" dirty="0" smtClean="0">
                <a:solidFill>
                  <a:schemeClr val="bg1"/>
                </a:solidFill>
                <a:latin typeface="Times New Roman" pitchFamily="18" charset="0"/>
                <a:cs typeface="Times New Roman" pitchFamily="18" charset="0"/>
              </a:rPr>
              <a:t>Предмет дослідження: </a:t>
            </a:r>
            <a:r>
              <a:rPr lang="uk-UA" altLang="uk-UA" sz="2400" dirty="0" smtClean="0">
                <a:solidFill>
                  <a:schemeClr val="bg1"/>
                </a:solidFill>
                <a:latin typeface="Times New Roman" pitchFamily="18" charset="0"/>
                <a:cs typeface="Times New Roman" pitchFamily="18" charset="0"/>
              </a:rPr>
              <a:t>вивчення масштабів геноциду вірмен в Османській імперії в 1894-1918рр.</a:t>
            </a:r>
          </a:p>
          <a:p>
            <a:pPr marL="0" indent="0" algn="just">
              <a:buFont typeface="Wingdings 2" pitchFamily="18" charset="2"/>
              <a:buNone/>
            </a:pPr>
            <a:r>
              <a:rPr lang="uk-UA" altLang="uk-UA" sz="2400" dirty="0" smtClean="0">
                <a:solidFill>
                  <a:schemeClr val="bg1"/>
                </a:solidFill>
                <a:latin typeface="Times New Roman" pitchFamily="18" charset="0"/>
                <a:cs typeface="Times New Roman" pitchFamily="18" charset="0"/>
              </a:rPr>
              <a:t>	Для досягнення  мети  використано  різні методи історичних досліджень: порівняльний, статистичний, картографічний та комплексний. </a:t>
            </a:r>
          </a:p>
          <a:p>
            <a:pPr marL="0" indent="0" algn="just">
              <a:buFont typeface="Wingdings 2" pitchFamily="18" charset="2"/>
              <a:buNone/>
            </a:pPr>
            <a:r>
              <a:rPr lang="uk-UA" altLang="uk-UA" sz="2400" dirty="0" smtClean="0">
                <a:solidFill>
                  <a:schemeClr val="bg1"/>
                </a:solidFill>
                <a:latin typeface="Times New Roman" pitchFamily="18" charset="0"/>
                <a:cs typeface="Times New Roman" pitchFamily="18" charset="0"/>
              </a:rPr>
              <a:t>	</a:t>
            </a:r>
          </a:p>
        </p:txBody>
      </p:sp>
      <p:sp>
        <p:nvSpPr>
          <p:cNvPr id="2" name="Прямоугольник 1"/>
          <p:cNvSpPr/>
          <p:nvPr/>
        </p:nvSpPr>
        <p:spPr>
          <a:xfrm>
            <a:off x="395536" y="2708920"/>
            <a:ext cx="4572000" cy="1938992"/>
          </a:xfrm>
          <a:prstGeom prst="rect">
            <a:avLst/>
          </a:prstGeom>
        </p:spPr>
        <p:txBody>
          <a:bodyPr>
            <a:spAutoFit/>
          </a:bodyPr>
          <a:lstStyle/>
          <a:p>
            <a:pPr marL="0" indent="0" algn="just">
              <a:buFont typeface="Wingdings 2" pitchFamily="18" charset="2"/>
              <a:buNone/>
            </a:pPr>
            <a:r>
              <a:rPr lang="uk-UA" altLang="uk-UA" sz="2400" dirty="0" smtClean="0">
                <a:solidFill>
                  <a:schemeClr val="bg1"/>
                </a:solidFill>
                <a:latin typeface="Times New Roman" pitchFamily="18" charset="0"/>
                <a:cs typeface="Times New Roman" pitchFamily="18" charset="0"/>
              </a:rPr>
              <a:t>Для розкриття теми дослідження використані джерела історичної інформації: реферати, наукові статті, довідники, енциклопедії, Інтернет-ресурс.</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21000" b="-30000"/>
          </a:stretch>
        </a:blipFill>
        <a:effectLst/>
      </p:bgPr>
    </p:bg>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3528" y="3341279"/>
            <a:ext cx="5161459" cy="2895819"/>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422" y="706490"/>
            <a:ext cx="3802101" cy="24344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149" name="Прямоугольник 3"/>
          <p:cNvSpPr>
            <a:spLocks noChangeArrowheads="1"/>
          </p:cNvSpPr>
          <p:nvPr/>
        </p:nvSpPr>
        <p:spPr bwMode="auto">
          <a:xfrm>
            <a:off x="539552" y="6270688"/>
            <a:ext cx="4752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hangingPunct="1"/>
            <a:r>
              <a:rPr lang="ru-RU" altLang="uk-UA" sz="1400" dirty="0">
                <a:solidFill>
                  <a:schemeClr val="bg1"/>
                </a:solidFill>
                <a:latin typeface="Times New Roman" pitchFamily="18" charset="0"/>
                <a:cs typeface="Times New Roman" pitchFamily="18" charset="0"/>
              </a:rPr>
              <a:t>Останки жертв різанини у вірменському селі в долині Муш</a:t>
            </a:r>
          </a:p>
        </p:txBody>
      </p:sp>
      <p:pic>
        <p:nvPicPr>
          <p:cNvPr id="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520" y="488864"/>
            <a:ext cx="2992787" cy="2220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151" name="Прямоугольник 4"/>
          <p:cNvSpPr>
            <a:spLocks noChangeArrowheads="1"/>
          </p:cNvSpPr>
          <p:nvPr/>
        </p:nvSpPr>
        <p:spPr bwMode="auto">
          <a:xfrm>
            <a:off x="323528" y="2759900"/>
            <a:ext cx="4537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hangingPunct="1"/>
            <a:r>
              <a:rPr lang="ru-RU" altLang="uk-UA" sz="1400" dirty="0">
                <a:solidFill>
                  <a:schemeClr val="bg1"/>
                </a:solidFill>
                <a:latin typeface="Times New Roman" pitchFamily="18" charset="0"/>
                <a:cs typeface="Times New Roman" pitchFamily="18" charset="0"/>
              </a:rPr>
              <a:t>Зруйнований вірменський будинок в Адане</a:t>
            </a:r>
          </a:p>
        </p:txBody>
      </p:sp>
      <p:sp>
        <p:nvSpPr>
          <p:cNvPr id="4" name="TextBox 3"/>
          <p:cNvSpPr txBox="1"/>
          <p:nvPr/>
        </p:nvSpPr>
        <p:spPr>
          <a:xfrm>
            <a:off x="4139952" y="14346"/>
            <a:ext cx="4919571" cy="584775"/>
          </a:xfrm>
          <a:prstGeom prst="rect">
            <a:avLst/>
          </a:prstGeom>
          <a:noFill/>
        </p:spPr>
        <p:txBody>
          <a:bodyPr wrap="square" rtlCol="0">
            <a:spAutoFit/>
          </a:bodyPr>
          <a:lstStyle/>
          <a:p>
            <a:r>
              <a:rPr lang="uk-UA" sz="1600" dirty="0" smtClean="0">
                <a:solidFill>
                  <a:schemeClr val="bg1"/>
                </a:solidFill>
                <a:latin typeface="Times New Roman" panose="02020603050405020304" pitchFamily="18" charset="0"/>
                <a:cs typeface="Times New Roman" panose="02020603050405020304" pitchFamily="18" charset="0"/>
              </a:rPr>
              <a:t>Група людей, що дістають із землі  останки вірменських жертв. </a:t>
            </a:r>
            <a:r>
              <a:rPr lang="uk-UA" sz="1400" dirty="0" smtClean="0">
                <a:solidFill>
                  <a:schemeClr val="bg1"/>
                </a:solidFill>
                <a:latin typeface="Times New Roman" panose="02020603050405020304" pitchFamily="18" charset="0"/>
                <a:cs typeface="Times New Roman" panose="02020603050405020304" pitchFamily="18" charset="0"/>
              </a:rPr>
              <a:t>Пустеля</a:t>
            </a:r>
            <a:r>
              <a:rPr lang="uk-UA" sz="1600" dirty="0" smtClean="0">
                <a:solidFill>
                  <a:schemeClr val="bg1"/>
                </a:solidFill>
                <a:latin typeface="Times New Roman" panose="02020603050405020304" pitchFamily="18" charset="0"/>
                <a:cs typeface="Times New Roman" panose="02020603050405020304" pitchFamily="18" charset="0"/>
              </a:rPr>
              <a:t> </a:t>
            </a:r>
            <a:r>
              <a:rPr lang="uk-UA" sz="1600" dirty="0" err="1" smtClean="0">
                <a:solidFill>
                  <a:schemeClr val="bg1"/>
                </a:solidFill>
                <a:latin typeface="Times New Roman" panose="02020603050405020304" pitchFamily="18" charset="0"/>
                <a:cs typeface="Times New Roman" panose="02020603050405020304" pitchFamily="18" charset="0"/>
              </a:rPr>
              <a:t>Дер-Зор</a:t>
            </a:r>
            <a:r>
              <a:rPr lang="uk-UA" sz="1600" dirty="0" smtClean="0">
                <a:solidFill>
                  <a:schemeClr val="bg1"/>
                </a:solidFill>
                <a:latin typeface="Times New Roman" panose="02020603050405020304" pitchFamily="18" charset="0"/>
                <a:cs typeface="Times New Roman" panose="02020603050405020304" pitchFamily="18" charset="0"/>
              </a:rPr>
              <a:t>, Сирія, 1938 р.</a:t>
            </a:r>
            <a:endParaRPr lang="uk-UA" sz="16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21000" b="-30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491880" y="552769"/>
            <a:ext cx="5197475" cy="3455987"/>
          </a:xfrm>
        </p:spPr>
        <p:txBody>
          <a:bodyPr rtlCol="0">
            <a:normAutofit/>
          </a:bodyPr>
          <a:lstStyle/>
          <a:p>
            <a:pPr marL="0" indent="0" algn="just" fontAlgn="auto">
              <a:spcAft>
                <a:spcPts val="0"/>
              </a:spcAft>
              <a:buFont typeface="Wingdings 2"/>
              <a:buNone/>
              <a:defRPr/>
            </a:pPr>
            <a:r>
              <a:rPr lang="ru-RU" sz="2000" dirty="0">
                <a:solidFill>
                  <a:schemeClr val="bg1"/>
                </a:solidFill>
                <a:latin typeface="Times New Roman" pitchFamily="18" charset="0"/>
                <a:cs typeface="Times New Roman" pitchFamily="18" charset="0"/>
              </a:rPr>
              <a:t>Слово «геноцид» винайдене Рафалом Лемкіном у 1943-му році. Воно походить з грецької </a:t>
            </a:r>
            <a:r>
              <a:rPr lang="el-GR" sz="2000" dirty="0">
                <a:solidFill>
                  <a:schemeClr val="bg1"/>
                </a:solidFill>
                <a:latin typeface="Times New Roman" pitchFamily="18" charset="0"/>
                <a:cs typeface="Times New Roman" pitchFamily="18" charset="0"/>
              </a:rPr>
              <a:t>γένος (</a:t>
            </a:r>
            <a:r>
              <a:rPr lang="en-US" sz="2000" dirty="0">
                <a:solidFill>
                  <a:schemeClr val="bg1"/>
                </a:solidFill>
                <a:latin typeface="Times New Roman" pitchFamily="18" charset="0"/>
                <a:cs typeface="Times New Roman" pitchFamily="18" charset="0"/>
              </a:rPr>
              <a:t>genos – </a:t>
            </a:r>
            <a:r>
              <a:rPr lang="ru-RU" sz="2000" dirty="0">
                <a:solidFill>
                  <a:schemeClr val="bg1"/>
                </a:solidFill>
                <a:latin typeface="Times New Roman" pitchFamily="18" charset="0"/>
                <a:cs typeface="Times New Roman" pitchFamily="18" charset="0"/>
              </a:rPr>
              <a:t>родина, сім'я, плем'я – саме як в «генетика» тощо) та латинської </a:t>
            </a:r>
            <a:r>
              <a:rPr lang="en-US" sz="2000" dirty="0">
                <a:solidFill>
                  <a:schemeClr val="bg1"/>
                </a:solidFill>
                <a:latin typeface="Times New Roman" pitchFamily="18" charset="0"/>
                <a:cs typeface="Times New Roman" pitchFamily="18" charset="0"/>
              </a:rPr>
              <a:t>caedere (</a:t>
            </a:r>
            <a:r>
              <a:rPr lang="ru-RU" sz="2000" dirty="0">
                <a:solidFill>
                  <a:schemeClr val="bg1"/>
                </a:solidFill>
                <a:latin typeface="Times New Roman" pitchFamily="18" charset="0"/>
                <a:cs typeface="Times New Roman" pitchFamily="18" charset="0"/>
              </a:rPr>
              <a:t>вбивати –  так, як і в словах суїцид, екоцид, пестицид тощо</a:t>
            </a:r>
            <a:r>
              <a:rPr lang="ru-RU" sz="2000" dirty="0" smtClean="0">
                <a:solidFill>
                  <a:schemeClr val="bg1"/>
                </a:solidFill>
                <a:latin typeface="Times New Roman" pitchFamily="18" charset="0"/>
                <a:cs typeface="Times New Roman" pitchFamily="18" charset="0"/>
              </a:rPr>
              <a:t>).</a:t>
            </a:r>
          </a:p>
          <a:p>
            <a:pPr marL="0" indent="0" fontAlgn="auto">
              <a:spcAft>
                <a:spcPts val="0"/>
              </a:spcAft>
              <a:buFont typeface="Wingdings 2"/>
              <a:buNone/>
              <a:defRPr/>
            </a:pPr>
            <a:endParaRPr lang="ru-RU" sz="2400" dirty="0">
              <a:solidFill>
                <a:schemeClr val="bg1"/>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44" y="467380"/>
            <a:ext cx="2940327" cy="35283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172" name="Прямоугольник 1"/>
          <p:cNvSpPr>
            <a:spLocks noChangeArrowheads="1"/>
          </p:cNvSpPr>
          <p:nvPr/>
        </p:nvSpPr>
        <p:spPr bwMode="auto">
          <a:xfrm>
            <a:off x="214753" y="4509120"/>
            <a:ext cx="584771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algn="just" eaLnBrk="1" hangingPunct="1"/>
            <a:r>
              <a:rPr lang="ru-RU" altLang="uk-UA" sz="2400" dirty="0">
                <a:solidFill>
                  <a:schemeClr val="bg1"/>
                </a:solidFill>
                <a:latin typeface="Times New Roman" pitchFamily="18" charset="0"/>
                <a:cs typeface="Times New Roman" pitchFamily="18" charset="0"/>
              </a:rPr>
              <a:t>Геноцид – це цілеспрямовані дії з метою знищення повністю або частково окремих груп населення чи цілих народів за національними, етнічними, расовими або релігійними мотивами. </a:t>
            </a:r>
          </a:p>
        </p:txBody>
      </p:sp>
      <p:sp>
        <p:nvSpPr>
          <p:cNvPr id="7173" name="Прямоугольник 3"/>
          <p:cNvSpPr>
            <a:spLocks noChangeArrowheads="1"/>
          </p:cNvSpPr>
          <p:nvPr/>
        </p:nvSpPr>
        <p:spPr bwMode="auto">
          <a:xfrm>
            <a:off x="1092200" y="3995738"/>
            <a:ext cx="1546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eaLnBrk="1" hangingPunct="1"/>
            <a:r>
              <a:rPr lang="ru-RU" altLang="uk-UA" dirty="0">
                <a:solidFill>
                  <a:schemeClr val="bg1"/>
                </a:solidFill>
                <a:latin typeface="Times New Roman" pitchFamily="18" charset="0"/>
                <a:cs typeface="Times New Roman" pitchFamily="18" charset="0"/>
              </a:rPr>
              <a:t>Рафал Лемкін</a:t>
            </a:r>
            <a:endParaRPr lang="uk-UA" altLang="uk-UA"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21000" b="-30000"/>
          </a:stretch>
        </a:blipFill>
        <a:effectLst/>
      </p:bgPr>
    </p:bg>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700808"/>
            <a:ext cx="6336704" cy="3590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195" name="Прямоугольник 3"/>
          <p:cNvSpPr>
            <a:spLocks noChangeArrowheads="1"/>
          </p:cNvSpPr>
          <p:nvPr/>
        </p:nvSpPr>
        <p:spPr bwMode="auto">
          <a:xfrm>
            <a:off x="179388" y="188640"/>
            <a:ext cx="8780462"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algn="just" eaLnBrk="1" hangingPunct="1"/>
            <a:r>
              <a:rPr lang="uk-UA" altLang="uk-UA" sz="2000" dirty="0">
                <a:solidFill>
                  <a:schemeClr val="bg1"/>
                </a:solidFill>
                <a:latin typeface="Times New Roman" pitchFamily="18" charset="0"/>
                <a:cs typeface="Times New Roman" pitchFamily="18" charset="0"/>
              </a:rPr>
              <a:t> В ряду геноцидів, скоєних у </a:t>
            </a:r>
            <a:r>
              <a:rPr lang="en-US" altLang="uk-UA" sz="2000" dirty="0">
                <a:solidFill>
                  <a:schemeClr val="bg1"/>
                </a:solidFill>
                <a:latin typeface="Times New Roman" pitchFamily="18" charset="0"/>
                <a:cs typeface="Times New Roman" pitchFamily="18" charset="0"/>
              </a:rPr>
              <a:t>XX </a:t>
            </a:r>
            <a:r>
              <a:rPr lang="uk-UA" altLang="uk-UA" sz="2000" dirty="0">
                <a:solidFill>
                  <a:schemeClr val="bg1"/>
                </a:solidFill>
                <a:latin typeface="Times New Roman" pitchFamily="18" charset="0"/>
                <a:cs typeface="Times New Roman" pitchFamily="18" charset="0"/>
              </a:rPr>
              <a:t>столітті, винищення вірмен - перша масова різанина, її  міжнародне визнання і засудження були б уроком для всього людства - щоб уникнути нових геноцидів.</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21000" b="-30000"/>
          </a:stretch>
        </a:blipFill>
        <a:effectLst/>
      </p:bgPr>
    </p:bg>
    <p:spTree>
      <p:nvGrpSpPr>
        <p:cNvPr id="1" name=""/>
        <p:cNvGrpSpPr/>
        <p:nvPr/>
      </p:nvGrpSpPr>
      <p:grpSpPr>
        <a:xfrm>
          <a:off x="0" y="0"/>
          <a:ext cx="0" cy="0"/>
          <a:chOff x="0" y="0"/>
          <a:chExt cx="0" cy="0"/>
        </a:xfrm>
      </p:grpSpPr>
      <p:sp>
        <p:nvSpPr>
          <p:cNvPr id="9218" name="Объект 1"/>
          <p:cNvSpPr>
            <a:spLocks noGrp="1"/>
          </p:cNvSpPr>
          <p:nvPr>
            <p:ph idx="1"/>
          </p:nvPr>
        </p:nvSpPr>
        <p:spPr>
          <a:xfrm>
            <a:off x="3959531" y="332656"/>
            <a:ext cx="4500339" cy="3240360"/>
          </a:xfrm>
        </p:spPr>
        <p:txBody>
          <a:bodyPr/>
          <a:lstStyle/>
          <a:p>
            <a:pPr marL="0" indent="0" algn="just">
              <a:buFont typeface="Wingdings 2" pitchFamily="18" charset="2"/>
              <a:buNone/>
            </a:pPr>
            <a:r>
              <a:rPr lang="ru-RU" altLang="uk-UA" sz="1800" dirty="0" smtClean="0">
                <a:solidFill>
                  <a:schemeClr val="bg1"/>
                </a:solidFill>
                <a:latin typeface="Times New Roman" pitchFamily="18" charset="0"/>
                <a:cs typeface="Times New Roman" pitchFamily="18" charset="0"/>
              </a:rPr>
              <a:t>Геноцид вірмен розпочався і був приведений у виконання в кілька етапів:</a:t>
            </a:r>
          </a:p>
          <a:p>
            <a:pPr marL="0" indent="0" algn="just">
              <a:buFont typeface="Wingdings 2" pitchFamily="18" charset="2"/>
              <a:buNone/>
            </a:pPr>
            <a:r>
              <a:rPr lang="ru-RU" altLang="uk-UA" sz="1800" dirty="0" smtClean="0">
                <a:solidFill>
                  <a:schemeClr val="bg1"/>
                </a:solidFill>
                <a:latin typeface="Times New Roman" pitchFamily="18" charset="0"/>
                <a:cs typeface="Times New Roman" pitchFamily="18" charset="0"/>
              </a:rPr>
              <a:t> І. 1894-1896рр.</a:t>
            </a:r>
          </a:p>
          <a:p>
            <a:pPr marL="0" indent="0" algn="just">
              <a:buFont typeface="Wingdings 2" pitchFamily="18" charset="2"/>
              <a:buNone/>
            </a:pPr>
            <a:r>
              <a:rPr lang="ru-RU" altLang="uk-UA" sz="1800" dirty="0" smtClean="0">
                <a:solidFill>
                  <a:schemeClr val="bg1"/>
                </a:solidFill>
                <a:latin typeface="Times New Roman" pitchFamily="18" charset="0"/>
                <a:cs typeface="Times New Roman" pitchFamily="18" charset="0"/>
              </a:rPr>
              <a:t>ІІ. 1908-1909рр. </a:t>
            </a:r>
          </a:p>
          <a:p>
            <a:pPr marL="0" indent="0" algn="just">
              <a:buFont typeface="Wingdings 2" pitchFamily="18" charset="2"/>
              <a:buNone/>
            </a:pPr>
            <a:r>
              <a:rPr lang="ru-RU" altLang="uk-UA" sz="1800" dirty="0" smtClean="0">
                <a:solidFill>
                  <a:schemeClr val="bg1"/>
                </a:solidFill>
                <a:latin typeface="Times New Roman" pitchFamily="18" charset="0"/>
                <a:cs typeface="Times New Roman" pitchFamily="18" charset="0"/>
              </a:rPr>
              <a:t>ІІІ. 1) 1 листопада 1914 по 20 квітня 1915 р. </a:t>
            </a:r>
          </a:p>
          <a:p>
            <a:pPr marL="0" indent="0" algn="just">
              <a:buFont typeface="Wingdings 2" pitchFamily="18" charset="2"/>
              <a:buNone/>
            </a:pPr>
            <a:r>
              <a:rPr lang="ru-RU" altLang="uk-UA" sz="1800" dirty="0" smtClean="0">
                <a:solidFill>
                  <a:schemeClr val="bg1"/>
                </a:solidFill>
                <a:latin typeface="Times New Roman" pitchFamily="18" charset="0"/>
                <a:cs typeface="Times New Roman" pitchFamily="18" charset="0"/>
              </a:rPr>
              <a:t>2) з 20-24 квітня до грудня 1915р.</a:t>
            </a:r>
          </a:p>
          <a:p>
            <a:pPr marL="0" indent="0" algn="just">
              <a:buFont typeface="Wingdings 2" pitchFamily="18" charset="2"/>
              <a:buNone/>
            </a:pPr>
            <a:r>
              <a:rPr lang="ru-RU" altLang="uk-UA" sz="1800" dirty="0" smtClean="0">
                <a:solidFill>
                  <a:schemeClr val="bg1"/>
                </a:solidFill>
                <a:latin typeface="Times New Roman" pitchFamily="18" charset="0"/>
                <a:cs typeface="Times New Roman" pitchFamily="18" charset="0"/>
              </a:rPr>
              <a:t>3) грудень 1915 по жовтень 1918 р. </a:t>
            </a:r>
          </a:p>
          <a:p>
            <a:pPr marL="0" indent="0">
              <a:buFont typeface="Wingdings 2" pitchFamily="18" charset="2"/>
              <a:buNone/>
            </a:pPr>
            <a:endParaRPr lang="uk-UA" altLang="uk-UA" sz="1800" dirty="0" smtClean="0">
              <a:solidFill>
                <a:schemeClr val="bg1"/>
              </a:solidFill>
              <a:latin typeface="Times New Roman" pitchFamily="18" charset="0"/>
              <a:cs typeface="Times New Roman" pitchFamily="18" charset="0"/>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140968"/>
            <a:ext cx="4248150" cy="24876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332656"/>
            <a:ext cx="3275963" cy="21828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21000" b="-30000"/>
          </a:stretch>
        </a:blip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395536" y="717201"/>
            <a:ext cx="6912000" cy="3600450"/>
          </a:xfrm>
        </p:spPr>
        <p:txBody>
          <a:bodyPr rtlCol="0">
            <a:normAutofit fontScale="55000" lnSpcReduction="20000"/>
          </a:bodyPr>
          <a:lstStyle/>
          <a:p>
            <a:pPr marL="0" indent="0" fontAlgn="auto">
              <a:spcAft>
                <a:spcPts val="0"/>
              </a:spcAft>
              <a:buFont typeface="Wingdings 2"/>
              <a:buNone/>
              <a:defRPr/>
            </a:pPr>
            <a:r>
              <a:rPr lang="uk-UA" dirty="0">
                <a:solidFill>
                  <a:schemeClr val="bg1"/>
                </a:solidFill>
                <a:latin typeface="Times New Roman" panose="02020603050405020304" pitchFamily="18" charset="0"/>
                <a:cs typeface="Times New Roman" panose="02020603050405020304" pitchFamily="18" charset="0"/>
              </a:rPr>
              <a:t>В 1914 році д-р Назім </a:t>
            </a:r>
            <a:r>
              <a:rPr lang="uk-UA" dirty="0" smtClean="0">
                <a:solidFill>
                  <a:schemeClr val="bg1"/>
                </a:solidFill>
                <a:latin typeface="Times New Roman" panose="02020603050405020304" pitchFamily="18" charset="0"/>
                <a:cs typeface="Times New Roman" panose="02020603050405020304" pitchFamily="18" charset="0"/>
              </a:rPr>
              <a:t> </a:t>
            </a:r>
            <a:r>
              <a:rPr lang="uk-UA" dirty="0">
                <a:solidFill>
                  <a:schemeClr val="bg1"/>
                </a:solidFill>
                <a:latin typeface="Times New Roman" panose="02020603050405020304" pitchFamily="18" charset="0"/>
                <a:cs typeface="Times New Roman" panose="02020603050405020304" pitchFamily="18" charset="0"/>
              </a:rPr>
              <a:t>на закритому засіданні членів правління Комітету </a:t>
            </a:r>
            <a:r>
              <a:rPr lang="uk-UA" dirty="0" smtClean="0">
                <a:solidFill>
                  <a:schemeClr val="bg1"/>
                </a:solidFill>
                <a:latin typeface="Times New Roman" panose="02020603050405020304" pitchFamily="18" charset="0"/>
                <a:cs typeface="Times New Roman" panose="02020603050405020304" pitchFamily="18" charset="0"/>
              </a:rPr>
              <a:t>«Іттіхад </a:t>
            </a:r>
            <a:r>
              <a:rPr lang="uk-UA" dirty="0">
                <a:solidFill>
                  <a:schemeClr val="bg1"/>
                </a:solidFill>
                <a:latin typeface="Times New Roman" panose="02020603050405020304" pitchFamily="18" charset="0"/>
                <a:cs typeface="Times New Roman" panose="02020603050405020304" pitchFamily="18" charset="0"/>
              </a:rPr>
              <a:t>ве </a:t>
            </a:r>
            <a:r>
              <a:rPr lang="uk-UA" dirty="0" smtClean="0">
                <a:solidFill>
                  <a:schemeClr val="bg1"/>
                </a:solidFill>
                <a:latin typeface="Times New Roman" panose="02020603050405020304" pitchFamily="18" charset="0"/>
                <a:cs typeface="Times New Roman" panose="02020603050405020304" pitchFamily="18" charset="0"/>
              </a:rPr>
              <a:t>теракі» проголосив : </a:t>
            </a:r>
            <a:r>
              <a:rPr lang="uk-UA" dirty="0">
                <a:solidFill>
                  <a:schemeClr val="bg1"/>
                </a:solidFill>
                <a:latin typeface="Times New Roman" panose="02020603050405020304" pitchFamily="18" charset="0"/>
                <a:cs typeface="Times New Roman" panose="02020603050405020304" pitchFamily="18" charset="0"/>
              </a:rPr>
              <a:t>«</a:t>
            </a:r>
            <a:r>
              <a:rPr lang="uk-UA" dirty="0" smtClean="0">
                <a:solidFill>
                  <a:schemeClr val="bg1"/>
                </a:solidFill>
                <a:latin typeface="Times New Roman" panose="02020603050405020304" pitchFamily="18" charset="0"/>
                <a:cs typeface="Times New Roman" panose="02020603050405020304" pitchFamily="18" charset="0"/>
              </a:rPr>
              <a:t>Вірмени-смертельна </a:t>
            </a:r>
            <a:r>
              <a:rPr lang="uk-UA" dirty="0">
                <a:solidFill>
                  <a:schemeClr val="bg1"/>
                </a:solidFill>
                <a:latin typeface="Times New Roman" panose="02020603050405020304" pitchFamily="18" charset="0"/>
                <a:cs typeface="Times New Roman" panose="02020603050405020304" pitchFamily="18" charset="0"/>
              </a:rPr>
              <a:t>виразка, що здається нешкідливою. Однак, якщо не провести своєчасного хірургічного втручання і не видалити цю виразку, вона обов’язково вб’є… Необхідно з коренем вирвати вірменську націю. На нашій землі не повинно залишитися жодного вірменина, саме слово «вірменин» має забутися. Зараз  ми у стані війни, кращої можливості не буде… Можливо, дехто з вас спитає: чи допустиме таке варварство? Яка шкода від дітей, старих та хворих, щоби їх винищувати? …Прошу вас, панове, не будьте слабкі й малодушні… Варварство – закон природи, його прийнятність чи неприйнятність – спірне </a:t>
            </a:r>
            <a:r>
              <a:rPr lang="uk-UA" dirty="0" smtClean="0">
                <a:solidFill>
                  <a:schemeClr val="bg1"/>
                </a:solidFill>
                <a:latin typeface="Times New Roman" panose="02020603050405020304" pitchFamily="18" charset="0"/>
                <a:cs typeface="Times New Roman" panose="02020603050405020304" pitchFamily="18" charset="0"/>
              </a:rPr>
              <a:t>питання… Я </a:t>
            </a:r>
            <a:r>
              <a:rPr lang="uk-UA" dirty="0">
                <a:solidFill>
                  <a:schemeClr val="bg1"/>
                </a:solidFill>
                <a:latin typeface="Times New Roman" panose="02020603050405020304" pitchFamily="18" charset="0"/>
                <a:cs typeface="Times New Roman" panose="02020603050405020304" pitchFamily="18" charset="0"/>
              </a:rPr>
              <a:t>мрію лише про те, щоби турок, тільки турок жив і панував на цій землі! Нехай будуть винищені всі нації, до якої б релігії вони не належали, окрім турків. Цю країну треба раз і назавжди очистити від усіх нетурецьких елементів» .</a:t>
            </a:r>
          </a:p>
        </p:txBody>
      </p:sp>
      <p:sp>
        <p:nvSpPr>
          <p:cNvPr id="10243" name="TextBox 3"/>
          <p:cNvSpPr txBox="1">
            <a:spLocks noChangeArrowheads="1"/>
          </p:cNvSpPr>
          <p:nvPr/>
        </p:nvSpPr>
        <p:spPr bwMode="auto">
          <a:xfrm>
            <a:off x="900112" y="194914"/>
            <a:ext cx="66246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algn="ctr" eaLnBrk="1" hangingPunct="1"/>
            <a:r>
              <a:rPr lang="uk-UA" altLang="uk-UA" sz="2800" dirty="0">
                <a:solidFill>
                  <a:schemeClr val="bg1"/>
                </a:solidFill>
                <a:latin typeface="Times New Roman" pitchFamily="18" charset="0"/>
                <a:cs typeface="Times New Roman" pitchFamily="18" charset="0"/>
              </a:rPr>
              <a:t>Документи свідчать…</a:t>
            </a: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149080"/>
            <a:ext cx="4337050" cy="217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535</TotalTime>
  <Words>960</Words>
  <Application>Microsoft Office PowerPoint</Application>
  <PresentationFormat>Экран (4:3)</PresentationFormat>
  <Paragraphs>72</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Презентация PowerPoint</vt:lpstr>
      <vt:lpstr>Актуальність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Причини геноциду вірмен</vt:lpstr>
      <vt:lpstr>Презентация PowerPoint</vt:lpstr>
      <vt:lpstr>Презентация PowerPoint</vt:lpstr>
      <vt:lpstr>15 квітня 2015 року Європейський парламент прийняв резолюцію, в якій оголосив 24 квітня Днем пам'яті жертв Геноциду вірмен.</vt:lpstr>
      <vt:lpstr>Презентация PowerPoint</vt:lpstr>
      <vt:lpstr>Список використаних джерел та літератури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МАН Історик-Юніор Дослідник Геноцид як феномен ХХ сторіччя Доля вірмен в Османській імперії  1915-1923 рр.</dc:title>
  <dc:creator>синед</dc:creator>
  <cp:lastModifiedBy>Guest</cp:lastModifiedBy>
  <cp:revision>46</cp:revision>
  <dcterms:created xsi:type="dcterms:W3CDTF">2016-04-12T12:16:16Z</dcterms:created>
  <dcterms:modified xsi:type="dcterms:W3CDTF">2016-04-15T08:35:44Z</dcterms:modified>
</cp:coreProperties>
</file>