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0" r:id="rId2"/>
    <p:sldId id="281" r:id="rId3"/>
    <p:sldId id="282" r:id="rId4"/>
    <p:sldId id="272" r:id="rId5"/>
    <p:sldId id="274" r:id="rId6"/>
    <p:sldId id="257" r:id="rId7"/>
    <p:sldId id="258" r:id="rId8"/>
    <p:sldId id="259" r:id="rId9"/>
    <p:sldId id="260" r:id="rId10"/>
    <p:sldId id="271" r:id="rId11"/>
    <p:sldId id="269" r:id="rId12"/>
    <p:sldId id="261" r:id="rId13"/>
    <p:sldId id="262" r:id="rId14"/>
    <p:sldId id="263" r:id="rId15"/>
    <p:sldId id="265" r:id="rId16"/>
    <p:sldId id="266" r:id="rId17"/>
    <p:sldId id="268" r:id="rId18"/>
    <p:sldId id="270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BA9A8DB8-9C41-42B3-A480-17CAAC19F136}" type="datetimeFigureOut">
              <a:rPr lang="ru-RU"/>
              <a:pPr/>
              <a:t>22.04.2016</a:t>
            </a:fld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DE70CE4-2995-41AC-8BF1-98A71CB0800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B632B-B1D8-4654-890E-FFD4E558B898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B27DA-4B07-4C10-91D3-FFC2332B7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623FE-C10C-436E-A902-B5C9F71E6B2B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98C1F-EC6D-41A4-B24D-69E2E69CC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A4BD1-3A5F-4CC4-BEF1-ABD1FEACCCEE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EDF2D-6763-4843-A19F-207214B88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22570-AECD-4413-8370-FBCBC5E01E21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119E1-2837-4FEE-B172-EA7C6AA039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BF56-348C-4565-95FE-B76420806239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8131B-7CB5-4B9E-A82F-E09B14590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5DE8-6135-4CE4-9344-ADD3B6466655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30108-51D7-4A2E-B317-9061EF0EC4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2623-6B83-4FFF-9130-9CC18480EC51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38831-249D-4961-9F63-7C5B053E3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05EF-36E6-4847-94E4-BF68E7467C8A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7898A-D126-48B3-A01A-065628A2F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1B42F-18D0-4FFC-A9F7-A0323B67EEAB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55A35-81EF-42DD-81E2-FA1E1F709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3C34B-424F-446C-93AC-2374EAB0DE73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3CB88-CB3F-49B0-808C-FF174D4A0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29400-E4A8-4F11-BD58-3CC639E6C38A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E837B-1282-419A-85CE-BE092B24C5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69C13C-1C94-4630-A338-09BE179A718B}" type="datetimeFigureOut">
              <a:rPr lang="ru-RU"/>
              <a:pPr>
                <a:defRPr/>
              </a:pPr>
              <a:t>22.04.2016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F22B70-7BA5-471F-B028-1989EFA4C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ctrTitle"/>
          </p:nvPr>
        </p:nvSpPr>
        <p:spPr bwMode="auto">
          <a:xfrm>
            <a:off x="755650" y="260350"/>
            <a:ext cx="7772400" cy="1470025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uk-UA" sz="28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Всеукраїнський інтерактивний конкурс</a:t>
            </a:r>
            <a:r>
              <a:rPr lang="uk-UA" sz="41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br>
              <a:rPr lang="uk-UA" sz="41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uk-UA" sz="4100" cap="none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“МАН-Юніор</a:t>
            </a:r>
            <a:r>
              <a:rPr lang="uk-UA" sz="41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uk-UA" sz="4100" cap="none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Дослідник”</a:t>
            </a:r>
            <a:endParaRPr lang="ru-RU" sz="4100" cap="none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314" name="Rectangle 3"/>
          <p:cNvSpPr>
            <a:spLocks noGrp="1"/>
          </p:cNvSpPr>
          <p:nvPr>
            <p:ph type="subTitle" idx="1"/>
          </p:nvPr>
        </p:nvSpPr>
        <p:spPr>
          <a:xfrm>
            <a:off x="1571605" y="1773238"/>
            <a:ext cx="7385070" cy="2370142"/>
          </a:xfrm>
        </p:spPr>
        <p:txBody>
          <a:bodyPr/>
          <a:lstStyle/>
          <a:p>
            <a:pPr marL="136525"/>
            <a:r>
              <a:rPr lang="uk-UA" dirty="0" smtClean="0">
                <a:latin typeface="Arial" charset="0"/>
              </a:rPr>
              <a:t>Номінація: </a:t>
            </a:r>
            <a:r>
              <a:rPr lang="uk-UA" dirty="0" smtClean="0">
                <a:latin typeface="Arial" charset="0"/>
              </a:rPr>
              <a:t>Історик-Юніор</a:t>
            </a:r>
          </a:p>
          <a:p>
            <a:pPr marL="136525"/>
            <a:endParaRPr lang="uk-UA" dirty="0" smtClean="0">
              <a:latin typeface="Arial" charset="0"/>
            </a:endParaRPr>
          </a:p>
          <a:p>
            <a:r>
              <a:rPr lang="ru-RU" sz="3200" dirty="0" smtClean="0"/>
              <a:t>Холокост на территории </a:t>
            </a:r>
            <a:r>
              <a:rPr lang="ru-RU" sz="3200" dirty="0" err="1" smtClean="0"/>
              <a:t>Херсонщины</a:t>
            </a:r>
            <a:r>
              <a:rPr lang="ru-RU" sz="3200" dirty="0" smtClean="0"/>
              <a:t>. 1941-1944 гг.</a:t>
            </a:r>
            <a:endParaRPr lang="uk-UA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913670"/>
            <a:ext cx="3929090" cy="2944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214283" y="357166"/>
            <a:ext cx="8715436" cy="608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Холокост в Херсоне</a:t>
            </a:r>
          </a:p>
          <a:p>
            <a:r>
              <a:rPr lang="ru-RU" sz="2000" dirty="0">
                <a:latin typeface="Times New Roman" pitchFamily="18" charset="0"/>
              </a:rPr>
              <a:t>После занятия Херсона немецкими войсками 19 августа 1941 г. приблизительно две трети евреев были эвакуированы или бежали. К концу августа оставшиеся в городе евреи были собраны в гетто в районе Форштадтской и прилегающей к ней улиц. Евреи два месяца провели за колючей проволокой, за шлагбаумом. Все знали о том, что происходит в гетто. Доктор </a:t>
            </a:r>
            <a:r>
              <a:rPr lang="ru-RU" sz="2000" dirty="0" err="1">
                <a:latin typeface="Times New Roman" pitchFamily="18" charset="0"/>
              </a:rPr>
              <a:t>Баумгольц</a:t>
            </a:r>
            <a:r>
              <a:rPr lang="ru-RU" sz="2000" dirty="0">
                <a:latin typeface="Times New Roman" pitchFamily="18" charset="0"/>
              </a:rPr>
              <a:t> отравил и себя, и всю свою семью, чтобы не идти в гетто, настолько хорошо он представлял себе, чем всё кончится. Потом часть евреев перевели работать на консервные заводы, а часть на машинах вывезли на расстрелы. Еврейское население расстреливали между 16 и 30 сентября 1941 г. за городом, в </a:t>
            </a:r>
            <a:r>
              <a:rPr lang="ru-RU" sz="2000" dirty="0" err="1">
                <a:latin typeface="Times New Roman" pitchFamily="18" charset="0"/>
              </a:rPr>
              <a:t>промколониях</a:t>
            </a:r>
            <a:r>
              <a:rPr lang="ru-RU" sz="2000" dirty="0">
                <a:latin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</a:rPr>
              <a:t>в</a:t>
            </a:r>
            <a:r>
              <a:rPr lang="ru-RU" sz="2000" dirty="0">
                <a:latin typeface="Times New Roman" pitchFamily="18" charset="0"/>
              </a:rPr>
              <a:t> противотанковых рвах недалеко от города. Всего за время оккупации Херсона немцы расстреляли более 12 тыс. евреев. Среди расстрелянных были известные в городе люди: врачи Я. И. Коган, П. Н. </a:t>
            </a:r>
            <a:r>
              <a:rPr lang="ru-RU" sz="2000" dirty="0" err="1">
                <a:latin typeface="Times New Roman" pitchFamily="18" charset="0"/>
              </a:rPr>
              <a:t>Айзеншток</a:t>
            </a:r>
            <a:r>
              <a:rPr lang="ru-RU" sz="2000" dirty="0">
                <a:latin typeface="Times New Roman" pitchFamily="18" charset="0"/>
              </a:rPr>
              <a:t>, М. Б. Хасин, учитель </a:t>
            </a:r>
            <a:r>
              <a:rPr lang="ru-RU" sz="2000" dirty="0" err="1">
                <a:latin typeface="Times New Roman" pitchFamily="18" charset="0"/>
              </a:rPr>
              <a:t>Трейстер</a:t>
            </a:r>
            <a:r>
              <a:rPr lang="ru-RU" sz="2000" dirty="0">
                <a:latin typeface="Times New Roman" pitchFamily="18" charset="0"/>
              </a:rPr>
              <a:t> и многие другие. Кроме доктора А. В. </a:t>
            </a:r>
            <a:r>
              <a:rPr lang="ru-RU" sz="2000" dirty="0" err="1">
                <a:latin typeface="Times New Roman" pitchFamily="18" charset="0"/>
              </a:rPr>
              <a:t>Баумгольца</a:t>
            </a:r>
            <a:r>
              <a:rPr lang="ru-RU" sz="2000" dirty="0">
                <a:latin typeface="Times New Roman" pitchFamily="18" charset="0"/>
              </a:rPr>
              <a:t>, не выдержав издевательств, вместе со своей семьей покончил жизнь самоубийством доктор Богуславский. Евреи из еврейских колхозов в Херсонской области были уничтожены в течение 1942 г. в концентрационном лагере в </a:t>
            </a:r>
            <a:r>
              <a:rPr lang="ru-RU" sz="2000" dirty="0" err="1">
                <a:latin typeface="Times New Roman" pitchFamily="18" charset="0"/>
              </a:rPr>
              <a:t>Любимовке</a:t>
            </a:r>
            <a:r>
              <a:rPr lang="ru-RU" sz="2000" dirty="0">
                <a:latin typeface="Times New Roman" pitchFamily="18" charset="0"/>
              </a:rPr>
              <a:t>.</a:t>
            </a:r>
          </a:p>
          <a:p>
            <a:pPr algn="ctr"/>
            <a:endParaRPr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h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4313"/>
            <a:ext cx="4640263" cy="637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5857884" y="642918"/>
            <a:ext cx="292895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</a:rPr>
              <a:t>Распоряжение Областного комиссара </a:t>
            </a:r>
            <a:r>
              <a:rPr lang="ru-RU" sz="2400" dirty="0" err="1">
                <a:latin typeface="Times New Roman" pitchFamily="18" charset="0"/>
              </a:rPr>
              <a:t>Беренса</a:t>
            </a:r>
            <a:r>
              <a:rPr lang="ru-RU" sz="2400" dirty="0">
                <a:latin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</a:rPr>
              <a:t>об обязательном ношении </a:t>
            </a:r>
            <a:r>
              <a:rPr lang="ru-RU" sz="2400" dirty="0">
                <a:latin typeface="Times New Roman" pitchFamily="18" charset="0"/>
              </a:rPr>
              <a:t>на одежде специального знака евреями и лицами частично еврейского происхождения. </a:t>
            </a:r>
            <a:endParaRPr lang="ru-RU" sz="2400" dirty="0" smtClean="0">
              <a:latin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</a:rPr>
              <a:t>2 </a:t>
            </a:r>
            <a:r>
              <a:rPr lang="ru-RU" sz="2400" dirty="0">
                <a:latin typeface="Times New Roman" pitchFamily="18" charset="0"/>
              </a:rPr>
              <a:t>января 1942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5072063" y="1142984"/>
            <a:ext cx="37147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</a:rPr>
              <a:t>Акт о расстреле еврейской семьи Прокопенко в г. Херсоне </a:t>
            </a:r>
            <a:endParaRPr lang="ru-RU" sz="3200" dirty="0" smtClean="0">
              <a:latin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</a:rPr>
              <a:t>во </a:t>
            </a:r>
            <a:r>
              <a:rPr lang="ru-RU" sz="3200" dirty="0">
                <a:latin typeface="Times New Roman" pitchFamily="18" charset="0"/>
              </a:rPr>
              <a:t>время нацистской оккупации. </a:t>
            </a:r>
            <a:endParaRPr lang="ru-RU" sz="3200" dirty="0" smtClean="0">
              <a:latin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</a:rPr>
              <a:t>Акт </a:t>
            </a:r>
            <a:r>
              <a:rPr lang="ru-RU" sz="3200" dirty="0">
                <a:latin typeface="Times New Roman" pitchFamily="18" charset="0"/>
              </a:rPr>
              <a:t>составлен на </a:t>
            </a:r>
            <a:endParaRPr lang="ru-RU" sz="3200" dirty="0" smtClean="0">
              <a:latin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</a:rPr>
              <a:t>5 </a:t>
            </a:r>
            <a:r>
              <a:rPr lang="ru-RU" sz="3200" dirty="0">
                <a:latin typeface="Times New Roman" pitchFamily="18" charset="0"/>
              </a:rPr>
              <a:t>июня 1944 г.</a:t>
            </a:r>
          </a:p>
        </p:txBody>
      </p:sp>
      <p:pic>
        <p:nvPicPr>
          <p:cNvPr id="19458" name="Рисунок 2" descr="h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4605338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285720" y="5357813"/>
            <a:ext cx="8572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</a:rPr>
              <a:t>Акт Херсонской областной чрезвычайной комиссии по расследованию злодеяний немецко-фашистских захватчиков на территории </a:t>
            </a:r>
            <a:r>
              <a:rPr lang="ru-RU" sz="2400" dirty="0" err="1">
                <a:latin typeface="Times New Roman" pitchFamily="18" charset="0"/>
              </a:rPr>
              <a:t>Боброво-Кутської</a:t>
            </a:r>
            <a:r>
              <a:rPr lang="ru-RU" sz="2400" dirty="0">
                <a:latin typeface="Times New Roman" pitchFamily="18" charset="0"/>
              </a:rPr>
              <a:t> сельсовета Калининского района. Составлено 4 октября 1944 г.</a:t>
            </a:r>
          </a:p>
        </p:txBody>
      </p:sp>
      <p:pic>
        <p:nvPicPr>
          <p:cNvPr id="20482" name="Рисунок 4" descr="h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85750"/>
            <a:ext cx="5357812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 descr="h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28626"/>
            <a:ext cx="2500301" cy="3745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14282" y="4357694"/>
            <a:ext cx="35718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</a:rPr>
              <a:t>Акт Херсонской областной чрезвычайной комиссии по расследованию злодеяний немецко-фашистских захватчиков в Калининском (бывшем </a:t>
            </a:r>
            <a:r>
              <a:rPr lang="ru-RU" dirty="0" err="1">
                <a:latin typeface="Times New Roman" pitchFamily="18" charset="0"/>
              </a:rPr>
              <a:t>Калініндорфському</a:t>
            </a:r>
            <a:r>
              <a:rPr lang="ru-RU" dirty="0">
                <a:latin typeface="Times New Roman" pitchFamily="18" charset="0"/>
              </a:rPr>
              <a:t> национальном еврейском) районе. </a:t>
            </a:r>
            <a:endParaRPr lang="ru-RU" dirty="0" smtClean="0">
              <a:latin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</a:rPr>
              <a:t>Составлено </a:t>
            </a:r>
            <a:r>
              <a:rPr lang="ru-RU" dirty="0">
                <a:latin typeface="Times New Roman" pitchFamily="18" charset="0"/>
              </a:rPr>
              <a:t>10 октября 1944 г.</a:t>
            </a:r>
          </a:p>
        </p:txBody>
      </p:sp>
      <p:pic>
        <p:nvPicPr>
          <p:cNvPr id="4" name="Рисунок 1" descr="h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28604"/>
            <a:ext cx="3013068" cy="377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143504" y="4286256"/>
            <a:ext cx="33575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</a:rPr>
              <a:t>Акт Херсонской областной чрезвычайной комиссии по расследованию злодеяний немецко-фашистских захватчиков в Калининском (бывшем </a:t>
            </a:r>
            <a:r>
              <a:rPr lang="ru-RU" dirty="0" err="1">
                <a:latin typeface="Times New Roman" pitchFamily="18" charset="0"/>
              </a:rPr>
              <a:t>Калініндорфському</a:t>
            </a:r>
            <a:r>
              <a:rPr lang="ru-RU" dirty="0">
                <a:latin typeface="Times New Roman" pitchFamily="18" charset="0"/>
              </a:rPr>
              <a:t> национальном еврейском) районе. 18 октября 1944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h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3952875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5214942" y="1142984"/>
            <a:ext cx="32146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Times New Roman" pitchFamily="18" charset="0"/>
              </a:rPr>
              <a:t>Список граждан </a:t>
            </a:r>
            <a:r>
              <a:rPr lang="ru-RU" sz="3200" dirty="0" err="1">
                <a:latin typeface="Times New Roman" pitchFamily="18" charset="0"/>
              </a:rPr>
              <a:t>Голопристанской</a:t>
            </a:r>
            <a:r>
              <a:rPr lang="ru-RU" sz="3200" dirty="0">
                <a:latin typeface="Times New Roman" pitchFamily="18" charset="0"/>
              </a:rPr>
              <a:t> сельсовета, погибших от рук нацистских оккупантов. Составлен в </a:t>
            </a:r>
            <a:endParaRPr lang="ru-RU" sz="3200" dirty="0" smtClean="0">
              <a:latin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</a:rPr>
              <a:t>         </a:t>
            </a:r>
            <a:r>
              <a:rPr lang="ru-RU" sz="3200" dirty="0" smtClean="0">
                <a:latin typeface="Times New Roman" pitchFamily="18" charset="0"/>
              </a:rPr>
              <a:t>1944 </a:t>
            </a:r>
            <a:r>
              <a:rPr lang="ru-RU" sz="3200" dirty="0">
                <a:latin typeface="Times New Roman" pitchFamily="18" charset="0"/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h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071563"/>
            <a:ext cx="35718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2" descr="h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71563"/>
            <a:ext cx="37623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571500" y="214313"/>
            <a:ext cx="8215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</a:rPr>
              <a:t>Протокол опроса колхозницы Вайнтруб Татьяны Дмитриевны по расстрелов евреев, в том числе ее семьи в с. Ленинское Скадовского района. Составлено 10 сентября 1944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 descr="h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357188"/>
            <a:ext cx="6215062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714375" y="5143500"/>
            <a:ext cx="80724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</a:rPr>
              <a:t>Место массового захоронения жертв нацистских оккупантов в </a:t>
            </a:r>
            <a:r>
              <a:rPr lang="ru-RU" sz="2800" dirty="0" err="1">
                <a:latin typeface="Times New Roman" pitchFamily="18" charset="0"/>
              </a:rPr>
              <a:t>Великолепетихском</a:t>
            </a:r>
            <a:r>
              <a:rPr lang="ru-RU" sz="2800" dirty="0">
                <a:latin typeface="Times New Roman" pitchFamily="18" charset="0"/>
              </a:rPr>
              <a:t> районе. Исследования могил произошло в 1944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" descr="h1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500063"/>
            <a:ext cx="4441825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500034" y="642918"/>
            <a:ext cx="335756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latin typeface="Times New Roman" pitchFamily="18" charset="0"/>
              </a:rPr>
              <a:t>Заявление жителя г. Херсона </a:t>
            </a:r>
            <a:endParaRPr lang="ru-RU" sz="3200" dirty="0" smtClean="0">
              <a:latin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</a:rPr>
              <a:t>Силы </a:t>
            </a:r>
            <a:r>
              <a:rPr lang="ru-RU" sz="3200" dirty="0">
                <a:latin typeface="Times New Roman" pitchFamily="18" charset="0"/>
              </a:rPr>
              <a:t>Николая Афанасьевича </a:t>
            </a:r>
            <a:endParaRPr lang="ru-RU" sz="3200" dirty="0" smtClean="0">
              <a:latin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</a:rPr>
              <a:t>о расстреле </a:t>
            </a:r>
            <a:r>
              <a:rPr lang="ru-RU" sz="3200" dirty="0">
                <a:latin typeface="Times New Roman" pitchFamily="18" charset="0"/>
              </a:rPr>
              <a:t>оккупантами его сына за перевозку еврейской семьи </a:t>
            </a:r>
            <a:r>
              <a:rPr lang="ru-RU" sz="3200" dirty="0" smtClean="0">
                <a:latin typeface="Times New Roman" pitchFamily="18" charset="0"/>
              </a:rPr>
              <a:t>в </a:t>
            </a:r>
            <a:r>
              <a:rPr lang="ru-RU" sz="3200" dirty="0">
                <a:latin typeface="Times New Roman" pitchFamily="18" charset="0"/>
              </a:rPr>
              <a:t>г</a:t>
            </a:r>
            <a:r>
              <a:rPr lang="ru-RU" sz="3200" dirty="0" smtClean="0">
                <a:latin typeface="Times New Roman" pitchFamily="18" charset="0"/>
              </a:rPr>
              <a:t>. Одессу. </a:t>
            </a:r>
            <a:r>
              <a:rPr lang="ru-RU" sz="3200" dirty="0">
                <a:latin typeface="Times New Roman" pitchFamily="18" charset="0"/>
              </a:rPr>
              <a:t>Составлен в </a:t>
            </a:r>
            <a:endParaRPr lang="ru-RU" sz="3200" dirty="0" smtClean="0">
              <a:latin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</a:rPr>
              <a:t>1944 </a:t>
            </a:r>
            <a:r>
              <a:rPr lang="ru-RU" sz="3200" dirty="0">
                <a:latin typeface="Times New Roman" pitchFamily="18" charset="0"/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28604"/>
            <a:ext cx="8229600" cy="5880121"/>
          </a:xfrm>
        </p:spPr>
        <p:txBody>
          <a:bodyPr>
            <a:normAutofit lnSpcReduction="10000"/>
          </a:bodyPr>
          <a:lstStyle/>
          <a:p>
            <a:pPr marL="273050" indent="-273050">
              <a:lnSpc>
                <a:spcPct val="90000"/>
              </a:lnSpc>
              <a:buNone/>
            </a:pPr>
            <a:r>
              <a:rPr lang="ru-RU" dirty="0" smtClean="0"/>
              <a:t>За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1941 до 1945 року на </a:t>
            </a:r>
            <a:r>
              <a:rPr lang="ru-RU" dirty="0" err="1" smtClean="0"/>
              <a:t>українських</a:t>
            </a:r>
            <a:r>
              <a:rPr lang="ru-RU" dirty="0" smtClean="0"/>
              <a:t> землях </a:t>
            </a:r>
            <a:r>
              <a:rPr lang="ru-RU" dirty="0" err="1" smtClean="0"/>
              <a:t>загинуло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3 000 000 </a:t>
            </a:r>
            <a:r>
              <a:rPr lang="ru-RU" dirty="0" err="1" smtClean="0"/>
              <a:t>мирних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850 000 — 900 000 </a:t>
            </a:r>
            <a:r>
              <a:rPr lang="ru-RU" dirty="0" err="1" smtClean="0"/>
              <a:t>складали</a:t>
            </a:r>
            <a:r>
              <a:rPr lang="ru-RU" dirty="0" smtClean="0"/>
              <a:t> </a:t>
            </a:r>
            <a:r>
              <a:rPr lang="ru-RU" dirty="0" smtClean="0"/>
              <a:t> </a:t>
            </a:r>
            <a:r>
              <a:rPr lang="ru-RU" dirty="0" err="1" smtClean="0"/>
              <a:t>євреї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проживали в </a:t>
            </a:r>
            <a:r>
              <a:rPr lang="ru-RU" dirty="0" err="1" smtClean="0"/>
              <a:t>Україні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pPr marL="273050" indent="-273050">
              <a:lnSpc>
                <a:spcPct val="90000"/>
              </a:lnSpc>
              <a:buNone/>
            </a:pPr>
            <a:r>
              <a:rPr lang="ru-RU" dirty="0" err="1" smtClean="0"/>
              <a:t>Багато</a:t>
            </a:r>
            <a:r>
              <a:rPr lang="ru-RU" dirty="0" smtClean="0"/>
              <a:t> </a:t>
            </a:r>
            <a:r>
              <a:rPr lang="ru-RU" dirty="0" err="1" smtClean="0"/>
              <a:t>українців</a:t>
            </a:r>
            <a:r>
              <a:rPr lang="ru-RU" dirty="0" smtClean="0"/>
              <a:t>, </a:t>
            </a:r>
            <a:r>
              <a:rPr lang="ru-RU" dirty="0" err="1" smtClean="0"/>
              <a:t>ризикуючи</a:t>
            </a:r>
            <a:r>
              <a:rPr lang="ru-RU" dirty="0" smtClean="0"/>
              <a:t> </a:t>
            </a:r>
            <a:r>
              <a:rPr lang="ru-RU" dirty="0" err="1" smtClean="0"/>
              <a:t>життям</a:t>
            </a:r>
            <a:r>
              <a:rPr lang="ru-RU" dirty="0" smtClean="0"/>
              <a:t>, </a:t>
            </a:r>
            <a:r>
              <a:rPr lang="ru-RU" dirty="0" err="1" smtClean="0"/>
              <a:t>рятували</a:t>
            </a:r>
            <a:r>
              <a:rPr lang="ru-RU" dirty="0" smtClean="0"/>
              <a:t> </a:t>
            </a:r>
            <a:r>
              <a:rPr lang="ru-RU" dirty="0" err="1" smtClean="0"/>
              <a:t>євреїв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знищення</a:t>
            </a:r>
            <a:r>
              <a:rPr lang="ru-RU" dirty="0" smtClean="0"/>
              <a:t>. </a:t>
            </a:r>
            <a:r>
              <a:rPr lang="ru-RU" dirty="0" err="1" smtClean="0"/>
              <a:t>Єврейському</a:t>
            </a:r>
            <a:r>
              <a:rPr lang="ru-RU" dirty="0" smtClean="0"/>
              <a:t> </a:t>
            </a:r>
            <a:r>
              <a:rPr lang="ru-RU" dirty="0" err="1" smtClean="0"/>
              <a:t>меморіальному</a:t>
            </a:r>
            <a:r>
              <a:rPr lang="ru-RU" dirty="0" smtClean="0"/>
              <a:t> </a:t>
            </a:r>
            <a:r>
              <a:rPr lang="ru-RU" dirty="0" err="1" smtClean="0"/>
              <a:t>музеєві</a:t>
            </a:r>
            <a:r>
              <a:rPr lang="ru-RU" dirty="0" smtClean="0"/>
              <a:t> </a:t>
            </a:r>
            <a:r>
              <a:rPr lang="ru-RU" dirty="0" smtClean="0"/>
              <a:t>Яд Вашем та </a:t>
            </a:r>
            <a:r>
              <a:rPr lang="ru-RU" dirty="0" err="1" smtClean="0"/>
              <a:t>ентузіастам</a:t>
            </a:r>
            <a:r>
              <a:rPr lang="ru-RU" dirty="0" smtClean="0"/>
              <a:t> 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встановити</a:t>
            </a:r>
            <a:r>
              <a:rPr lang="ru-RU" dirty="0" smtClean="0"/>
              <a:t> 2 363 </a:t>
            </a:r>
            <a:r>
              <a:rPr lang="ru-RU" dirty="0" err="1" smtClean="0"/>
              <a:t>прізвища</a:t>
            </a:r>
            <a:r>
              <a:rPr lang="ru-RU" dirty="0" smtClean="0"/>
              <a:t> </a:t>
            </a:r>
            <a:r>
              <a:rPr lang="ru-RU" dirty="0" err="1" smtClean="0"/>
              <a:t>рятівників-українців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одержали </a:t>
            </a:r>
            <a:r>
              <a:rPr lang="ru-RU" dirty="0" err="1" smtClean="0"/>
              <a:t>почесне</a:t>
            </a:r>
            <a:r>
              <a:rPr lang="ru-RU" dirty="0" smtClean="0"/>
              <a:t> </a:t>
            </a:r>
            <a:r>
              <a:rPr lang="ru-RU" dirty="0" err="1" smtClean="0"/>
              <a:t>звання</a:t>
            </a:r>
            <a:r>
              <a:rPr lang="ru-RU" dirty="0" smtClean="0"/>
              <a:t> «Праведник </a:t>
            </a:r>
            <a:r>
              <a:rPr lang="ru-RU" dirty="0" err="1" smtClean="0"/>
              <a:t>народів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»</a:t>
            </a:r>
          </a:p>
          <a:p>
            <a:pPr marL="273050" indent="-273050">
              <a:lnSpc>
                <a:spcPct val="90000"/>
              </a:lnSpc>
              <a:buNone/>
            </a:pPr>
            <a:r>
              <a:rPr lang="ru-RU" dirty="0" smtClean="0"/>
              <a:t>На </a:t>
            </a:r>
            <a:r>
              <a:rPr lang="ru-RU" dirty="0" err="1" smtClean="0"/>
              <a:t>сучасному</a:t>
            </a:r>
            <a:r>
              <a:rPr lang="ru-RU" dirty="0" smtClean="0"/>
              <a:t> </a:t>
            </a:r>
            <a:r>
              <a:rPr lang="ru-RU" dirty="0" err="1" smtClean="0"/>
              <a:t>етапі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 </a:t>
            </a:r>
            <a:r>
              <a:rPr lang="ru-RU" dirty="0" err="1" smtClean="0"/>
              <a:t>світового</a:t>
            </a:r>
            <a:r>
              <a:rPr lang="ru-RU" dirty="0" smtClean="0"/>
              <a:t> </a:t>
            </a:r>
            <a:r>
              <a:rPr lang="ru-RU" dirty="0" err="1" smtClean="0"/>
              <a:t>суспільства</a:t>
            </a:r>
            <a:r>
              <a:rPr lang="ru-RU" dirty="0" smtClean="0"/>
              <a:t> одним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пріоритетних</a:t>
            </a:r>
            <a:r>
              <a:rPr lang="ru-RU" dirty="0" smtClean="0"/>
              <a:t> </a:t>
            </a:r>
            <a:r>
              <a:rPr lang="ru-RU" dirty="0" err="1" smtClean="0"/>
              <a:t>завдань</a:t>
            </a:r>
            <a:r>
              <a:rPr lang="ru-RU" dirty="0" smtClean="0"/>
              <a:t> </a:t>
            </a:r>
            <a:r>
              <a:rPr lang="ru-RU" dirty="0" err="1" smtClean="0"/>
              <a:t>є</a:t>
            </a:r>
            <a:r>
              <a:rPr lang="ru-RU" dirty="0" smtClean="0"/>
              <a:t> потреба </a:t>
            </a:r>
            <a:r>
              <a:rPr lang="ru-RU" dirty="0" err="1" smtClean="0"/>
              <a:t>гуманістичного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 </a:t>
            </a:r>
            <a:r>
              <a:rPr lang="ru-RU" dirty="0" err="1" smtClean="0"/>
              <a:t>світового</a:t>
            </a:r>
            <a:r>
              <a:rPr lang="ru-RU" dirty="0" smtClean="0"/>
              <a:t> </a:t>
            </a:r>
            <a:endParaRPr lang="ru-RU" dirty="0" smtClean="0"/>
          </a:p>
          <a:p>
            <a:pPr marL="273050" indent="-273050">
              <a:lnSpc>
                <a:spcPct val="90000"/>
              </a:lnSpc>
              <a:buNone/>
            </a:pPr>
            <a:r>
              <a:rPr lang="ru-RU" dirty="0" smtClean="0"/>
              <a:t>   </a:t>
            </a:r>
            <a:r>
              <a:rPr lang="ru-RU" dirty="0" err="1" smtClean="0"/>
              <a:t>суспільства</a:t>
            </a:r>
            <a:r>
              <a:rPr lang="ru-RU" dirty="0" smtClean="0"/>
              <a:t>, в </a:t>
            </a:r>
            <a:r>
              <a:rPr lang="ru-RU" dirty="0" smtClean="0"/>
              <a:t>тому </a:t>
            </a:r>
            <a:r>
              <a:rPr lang="ru-RU" dirty="0" err="1" smtClean="0"/>
              <a:t>числі</a:t>
            </a:r>
            <a:r>
              <a:rPr lang="ru-RU" dirty="0" smtClean="0"/>
              <a:t> </a:t>
            </a:r>
            <a:r>
              <a:rPr lang="ru-RU" dirty="0" err="1" smtClean="0"/>
              <a:t>усвідомлення</a:t>
            </a:r>
            <a:r>
              <a:rPr lang="ru-RU" dirty="0" smtClean="0"/>
              <a:t> </a:t>
            </a:r>
            <a:endParaRPr lang="ru-RU" dirty="0" smtClean="0"/>
          </a:p>
          <a:p>
            <a:pPr marL="273050" indent="-273050">
              <a:lnSpc>
                <a:spcPct val="90000"/>
              </a:lnSpc>
              <a:buNone/>
            </a:pPr>
            <a:r>
              <a:rPr lang="ru-RU" dirty="0" smtClean="0"/>
              <a:t>  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жахіть</a:t>
            </a:r>
            <a:r>
              <a:rPr lang="ru-RU" dirty="0" smtClean="0"/>
              <a:t> </a:t>
            </a:r>
            <a:r>
              <a:rPr lang="ru-RU" dirty="0" err="1" smtClean="0"/>
              <a:t>проявів</a:t>
            </a:r>
            <a:r>
              <a:rPr lang="ru-RU" dirty="0" smtClean="0"/>
              <a:t> </a:t>
            </a:r>
            <a:r>
              <a:rPr lang="ru-RU" dirty="0" err="1" smtClean="0"/>
              <a:t>голокосту</a:t>
            </a:r>
            <a:r>
              <a:rPr lang="ru-RU" dirty="0" smtClean="0"/>
              <a:t>.  </a:t>
            </a:r>
            <a:endParaRPr lang="uk-UA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518" y="5000636"/>
            <a:ext cx="2190482" cy="164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/>
          </p:cNvSpPr>
          <p:nvPr>
            <p:ph type="ctrTitle"/>
          </p:nvPr>
        </p:nvSpPr>
        <p:spPr bwMode="auto">
          <a:xfrm>
            <a:off x="3500430" y="428604"/>
            <a:ext cx="5180013" cy="2071899"/>
          </a:xfrm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uk-UA" sz="24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Бойчук Анастасія Олександрівна, 9 клас</a:t>
            </a:r>
            <a:br>
              <a:rPr lang="uk-UA" sz="24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uk-UA" sz="2400" cap="none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Херсонська спеціалізована школа І-ІІІ ступенів №52 Херсонської міської ради</a:t>
            </a:r>
            <a:endParaRPr lang="ru-RU" sz="2000" cap="none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338" name="Rectangle 5"/>
          <p:cNvSpPr>
            <a:spLocks noGrp="1"/>
          </p:cNvSpPr>
          <p:nvPr>
            <p:ph type="subTitle" idx="1"/>
          </p:nvPr>
        </p:nvSpPr>
        <p:spPr>
          <a:xfrm>
            <a:off x="928662" y="4214818"/>
            <a:ext cx="4618030" cy="2065335"/>
          </a:xfrm>
        </p:spPr>
        <p:txBody>
          <a:bodyPr/>
          <a:lstStyle/>
          <a:p>
            <a:pPr marL="136525" algn="l"/>
            <a:r>
              <a:rPr lang="uk-UA" sz="2400" b="1" dirty="0" err="1" smtClean="0">
                <a:latin typeface="Arial" charset="0"/>
              </a:rPr>
              <a:t>Валентій</a:t>
            </a:r>
            <a:r>
              <a:rPr lang="uk-UA" sz="2400" b="1" dirty="0" smtClean="0">
                <a:latin typeface="Arial" charset="0"/>
              </a:rPr>
              <a:t> Людмила Іванівна</a:t>
            </a:r>
            <a:endParaRPr lang="uk-UA" sz="2400" dirty="0" smtClean="0">
              <a:latin typeface="Arial" charset="0"/>
            </a:endParaRPr>
          </a:p>
          <a:p>
            <a:pPr marL="136525" algn="l"/>
            <a:r>
              <a:rPr lang="uk-UA" sz="2400" dirty="0" smtClean="0">
                <a:latin typeface="Arial" charset="0"/>
              </a:rPr>
              <a:t>учитель історії </a:t>
            </a:r>
          </a:p>
          <a:p>
            <a:pPr marL="136525" algn="l"/>
            <a:r>
              <a:rPr lang="uk-UA" sz="2400" dirty="0" smtClean="0"/>
              <a:t>Херсонська спеціалізована школа І-ІІІ ступенів №52 Херсонської міської ради</a:t>
            </a:r>
            <a:endParaRPr lang="ru-RU" sz="2400" dirty="0" smtClean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004648"/>
            <a:ext cx="2571768" cy="385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32004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4594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uk-UA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Мета роботи: охарактеризувати місця масових знищень євреїв під час окупації </a:t>
            </a:r>
            <a:r>
              <a:rPr lang="uk-UA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Херсонщини німецько-фашистськими </a:t>
            </a:r>
            <a:r>
              <a:rPr lang="uk-UA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загарбниками.</a:t>
            </a:r>
            <a:br>
              <a:rPr lang="uk-UA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uk-UA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uk-UA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uk-UA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Завдання:</a:t>
            </a:r>
            <a:br>
              <a:rPr lang="uk-UA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uk-UA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 визначити місця масових страт євреїв </a:t>
            </a:r>
            <a:r>
              <a:rPr lang="uk-UA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на Херсонщині нацистською </a:t>
            </a:r>
            <a:r>
              <a:rPr lang="uk-UA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владою у </a:t>
            </a:r>
            <a:r>
              <a:rPr lang="uk-UA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                 1941-1944 </a:t>
            </a:r>
            <a:r>
              <a:rPr lang="uk-UA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роках;</a:t>
            </a:r>
            <a:br>
              <a:rPr lang="uk-UA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uk-UA" sz="28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 назвати, як єврейська громада міста вшановує пам'ять про Голокост.</a:t>
            </a:r>
            <a:endParaRPr lang="ru-RU" sz="28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85728"/>
            <a:ext cx="2346325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28"/>
            <a:ext cx="7143771" cy="6357981"/>
          </a:xfrm>
        </p:spPr>
        <p:txBody>
          <a:bodyPr>
            <a:normAutofit/>
          </a:bodyPr>
          <a:lstStyle/>
          <a:p>
            <a:pPr marL="273050" indent="-273050">
              <a:lnSpc>
                <a:spcPct val="80000"/>
              </a:lnSpc>
            </a:pPr>
            <a:r>
              <a:rPr lang="ru-RU" sz="2400" dirty="0" smtClean="0"/>
              <a:t>Пугливый взгляд…   Иначе и не скажешь:</a:t>
            </a:r>
            <a:br>
              <a:rPr lang="ru-RU" sz="2400" dirty="0" smtClean="0"/>
            </a:br>
            <a:r>
              <a:rPr lang="ru-RU" sz="2400" dirty="0" smtClean="0"/>
              <a:t>отчаянный, тревожный – крик души.</a:t>
            </a:r>
            <a:br>
              <a:rPr lang="ru-RU" sz="2400" dirty="0" smtClean="0"/>
            </a:br>
            <a:r>
              <a:rPr lang="ru-RU" sz="2400" dirty="0" smtClean="0"/>
              <a:t>В чужом отныне  мире он на страже</a:t>
            </a:r>
            <a:br>
              <a:rPr lang="ru-RU" sz="2400" dirty="0" smtClean="0"/>
            </a:br>
            <a:r>
              <a:rPr lang="ru-RU" sz="2400" dirty="0" smtClean="0"/>
              <a:t>и чувств, и слов. Замри и не дыши.</a:t>
            </a:r>
            <a:br>
              <a:rPr lang="ru-RU" sz="2400" dirty="0" smtClean="0"/>
            </a:br>
            <a:r>
              <a:rPr lang="ru-RU" sz="2400" dirty="0" smtClean="0"/>
              <a:t>Но не согнуло до конца смиренье,</a:t>
            </a:r>
            <a:br>
              <a:rPr lang="ru-RU" sz="2400" dirty="0" smtClean="0"/>
            </a:br>
            <a:r>
              <a:rPr lang="ru-RU" sz="2400" dirty="0" smtClean="0"/>
              <a:t>и мысль живёт - свободная пока.</a:t>
            </a:r>
            <a:br>
              <a:rPr lang="ru-RU" sz="2400" dirty="0" smtClean="0"/>
            </a:br>
            <a:r>
              <a:rPr lang="ru-RU" sz="2400" dirty="0" smtClean="0"/>
              <a:t>В глазах печаль и тяжкое сомненье.</a:t>
            </a:r>
            <a:br>
              <a:rPr lang="ru-RU" sz="2400" dirty="0" smtClean="0"/>
            </a:br>
            <a:r>
              <a:rPr lang="ru-RU" sz="2400" dirty="0" smtClean="0"/>
              <a:t>На рукаве звезда. Быть может, на века?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Всё впереди!  Грядут ещё Дахау,</a:t>
            </a:r>
            <a:br>
              <a:rPr lang="ru-RU" sz="2400" dirty="0" smtClean="0"/>
            </a:br>
            <a:r>
              <a:rPr lang="ru-RU" sz="2400" dirty="0" smtClean="0"/>
              <a:t>и ночь Хрустальная, и детский плач, и страх,</a:t>
            </a:r>
            <a:br>
              <a:rPr lang="ru-RU" sz="2400" dirty="0" smtClean="0"/>
            </a:br>
            <a:r>
              <a:rPr lang="ru-RU" sz="2400" dirty="0" smtClean="0"/>
              <a:t>кровавая в Прибалтике расправа,</a:t>
            </a:r>
            <a:br>
              <a:rPr lang="ru-RU" sz="2400" dirty="0" smtClean="0"/>
            </a:br>
            <a:r>
              <a:rPr lang="ru-RU" sz="2400" dirty="0" smtClean="0"/>
              <a:t>и Яра Бабьего </a:t>
            </a:r>
            <a:r>
              <a:rPr lang="ru-RU" sz="2400" dirty="0" err="1" smtClean="0"/>
              <a:t>неупокойный</a:t>
            </a:r>
            <a:r>
              <a:rPr lang="ru-RU" sz="2400" dirty="0" smtClean="0"/>
              <a:t>  прах...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Да, жёлтая звезда – не солнце в небе.</a:t>
            </a:r>
            <a:br>
              <a:rPr lang="ru-RU" sz="2400" dirty="0" smtClean="0"/>
            </a:br>
            <a:r>
              <a:rPr lang="ru-RU" sz="2400" dirty="0" smtClean="0"/>
              <a:t>И плачет о своем народе ребе…</a:t>
            </a:r>
            <a:endParaRPr lang="uk-UA" sz="24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7384" y="4071942"/>
            <a:ext cx="3719626" cy="249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1143000"/>
          </a:xfrm>
        </p:spPr>
        <p:txBody>
          <a:bodyPr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uk-UA" sz="3600" b="0" smtClean="0">
                <a:ln>
                  <a:noFill/>
                </a:ln>
                <a:solidFill>
                  <a:schemeClr val="tx1"/>
                </a:solidFill>
                <a:effectLst/>
              </a:rPr>
              <a:t>Кількість тих, хто пережив Голокост</a:t>
            </a:r>
            <a:r>
              <a:rPr lang="uk-UA" sz="360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uk-UA" sz="360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uk-UA" sz="360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4294967295"/>
          </p:nvPr>
        </p:nvSpPr>
        <p:spPr>
          <a:xfrm>
            <a:off x="357188" y="1268413"/>
            <a:ext cx="4719637" cy="5335587"/>
          </a:xfrm>
        </p:spPr>
        <p:txBody>
          <a:bodyPr/>
          <a:lstStyle/>
          <a:p>
            <a:pPr marL="273050" indent="-273050"/>
            <a:r>
              <a:rPr lang="uk-UA" sz="2400" b="1" dirty="0" err="1" smtClean="0"/>
              <a:t>Річард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Харвуд</a:t>
            </a:r>
            <a:r>
              <a:rPr lang="uk-UA" sz="2400" b="1" dirty="0" smtClean="0"/>
              <a:t> </a:t>
            </a:r>
            <a:r>
              <a:rPr lang="uk-UA" sz="2400" dirty="0" smtClean="0"/>
              <a:t>з </a:t>
            </a:r>
            <a:r>
              <a:rPr lang="uk-UA" sz="2400" dirty="0" smtClean="0"/>
              <a:t>посиланням на єврейську німецькомовну газету «</a:t>
            </a:r>
            <a:r>
              <a:rPr lang="uk-UA" sz="2400" i="1" dirty="0" err="1" smtClean="0"/>
              <a:t>Aufbau</a:t>
            </a:r>
            <a:r>
              <a:rPr lang="uk-UA" sz="2400" dirty="0" smtClean="0"/>
              <a:t>» від 30 червня 1965 року повідомляє, що число євреїв, які пережили Голокост і вимагали компенсації від </a:t>
            </a:r>
            <a:r>
              <a:rPr lang="uk-UA" sz="2400" dirty="0" err="1" smtClean="0"/>
              <a:t>Західно-Німецького</a:t>
            </a:r>
            <a:r>
              <a:rPr lang="uk-UA" sz="2400" dirty="0" smtClean="0"/>
              <a:t> уряду за нібито понесені страждання між 1939 і 1945 рр.. постійно зростала, і за десять років, з 1955 по 1965 рр. воно зросло в три рази, досягнувши цифри 3.375 мільйона.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2276475"/>
            <a:ext cx="39243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786874" cy="4071966"/>
          </a:xfrm>
        </p:spPr>
        <p:txBody>
          <a:bodyPr>
            <a:normAutofit fontScale="7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…Особенно жестокую расправу учинили немцы над еврейским населением. Прежде всего еврейское население было подвергнуто жестоким и унизительным пыткам…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…Еврейское население было сосредоточено в районе форштадтских улиц, в так называемом «гетто», откуда они не имели права выходить ни днем, ни ночью. Еврейское население выполняло самые тяжелые и унизительные работы: чистили уборные, перевозили груз, запрягаясь в повозки, тащили машины с выключенными моторами и т. д.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smtClean="0"/>
              <a:t>По показаниям очевидцев и произведенными расследованиями установлено, что осенью 1941 года в г. Херсоне было зверски замучено и расстреляно 10 тыс. человек из еврейского населения.</a:t>
            </a:r>
            <a:endParaRPr lang="ru-RU" dirty="0"/>
          </a:p>
        </p:txBody>
      </p:sp>
      <p:pic>
        <p:nvPicPr>
          <p:cNvPr id="14338" name="Рисунок 3" descr="1239372965_25_5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929066"/>
            <a:ext cx="3733015" cy="271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4" descr="holocaust_killer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929066"/>
            <a:ext cx="3690237" cy="267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14366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i="1" dirty="0" smtClean="0"/>
              <a:t>       </a:t>
            </a:r>
            <a:r>
              <a:rPr lang="ru-RU" sz="2400" dirty="0" smtClean="0"/>
              <a:t>По словам очевидца МЕСТКОВСКОГО А.К.:</a:t>
            </a:r>
            <a:endParaRPr lang="ru-RU" sz="2400" i="1" dirty="0" smtClean="0"/>
          </a:p>
          <a:p>
            <a:pPr>
              <a:buFont typeface="Wingdings 2" pitchFamily="18" charset="2"/>
              <a:buNone/>
            </a:pPr>
            <a:r>
              <a:rPr lang="ru-RU" sz="2400" i="1" dirty="0" smtClean="0"/>
              <a:t>        «Осенью 1941 г., день точно не помню, я заступил на дежурство по охране сада…Часам к 9 утра к месту оцепления подошло 7 закрытых автомашин, из которых были высажены женщины, старики и дети. Привезенных на машине людей раздели и подвели ко рву. Подошел один немец и стал отбирать у женщин детей, поднялся невероятный душераздирающий крик и рев, немец достал из чемодана бутыль и подносил ее к носу ребенка, ребенок мгновенно умирал и его прямо на глазах родителей, бросали в ров. Взрослых женщин и стариков раздевали до белья, становили ко рву на колени и из автоматов расстреливали».</a:t>
            </a:r>
          </a:p>
          <a:p>
            <a:pPr>
              <a:buFont typeface="Wingdings 2" pitchFamily="18" charset="2"/>
              <a:buNone/>
            </a:pPr>
            <a:endParaRPr lang="ru-RU" sz="2400" dirty="0" smtClean="0"/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        Так продолжалось несколько дней, немецкие изверги уничтожили, таким образом, 10 тысяч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636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Трупы расстрелянных нацистами граждан г. Херсона. Выявленные при раскапывании противотанкового рва у с. Зеленовка в 1944 г.</a:t>
            </a:r>
            <a:endParaRPr lang="ru-RU" sz="28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Содержимое 3" descr="h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428625"/>
            <a:ext cx="6326187" cy="429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Акт о расстреле еврейской семьи </a:t>
            </a:r>
            <a:r>
              <a:rPr lang="ru-RU" sz="2400" dirty="0" err="1" smtClean="0">
                <a:solidFill>
                  <a:schemeClr val="tx1"/>
                </a:solidFill>
              </a:rPr>
              <a:t>Якубсон</a:t>
            </a:r>
            <a:r>
              <a:rPr lang="ru-RU" sz="2400" dirty="0" smtClean="0">
                <a:solidFill>
                  <a:schemeClr val="tx1"/>
                </a:solidFill>
              </a:rPr>
              <a:t> в г. Херсоне во время нацистской оккупации.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Акт </a:t>
            </a:r>
            <a:r>
              <a:rPr lang="ru-RU" sz="2400" dirty="0" smtClean="0">
                <a:solidFill>
                  <a:schemeClr val="tx1"/>
                </a:solidFill>
              </a:rPr>
              <a:t>составлен 15 июня 1944 г.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7410" name="Содержимое 3" descr="h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28813" y="1428750"/>
            <a:ext cx="5429250" cy="521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288</TotalTime>
  <Words>826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Всеукраїнський інтерактивний конкурс  “МАН-Юніор Дослідник”</vt:lpstr>
      <vt:lpstr>Бойчук Анастасія Олександрівна, 9 клас Херсонська спеціалізована школа І-ІІІ ступенів №52 Херсонської міської ради</vt:lpstr>
      <vt:lpstr>Мета роботи: охарактеризувати місця масових знищень євреїв під час окупації Херсонщини німецько-фашистськими загарбниками.  Завдання: - визначити місця масових страт євреїв на Херсонщині нацистською владою у                    1941-1944 роках; - назвати, як єврейська громада міста вшановує пам'ять про Голокост.</vt:lpstr>
      <vt:lpstr>Слайд 4</vt:lpstr>
      <vt:lpstr>Кількість тих, хто пережив Голокост </vt:lpstr>
      <vt:lpstr>Слайд 6</vt:lpstr>
      <vt:lpstr>Слайд 7</vt:lpstr>
      <vt:lpstr>Трупы расстрелянных нацистами граждан г. Херсона. Выявленные при раскапывании противотанкового рва у с. Зеленовка в 1944 г.</vt:lpstr>
      <vt:lpstr>Акт о расстреле еврейской семьи Якубсон в г. Херсоне во время нацистской оккупации.  Акт составлен 15 июня 1944 г.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Холокост на территории Херсонщины. 1941-1944 гг.</dc:title>
  <dc:creator>Егор</dc:creator>
  <cp:lastModifiedBy>mila</cp:lastModifiedBy>
  <cp:revision>14</cp:revision>
  <dcterms:created xsi:type="dcterms:W3CDTF">2013-10-16T12:19:40Z</dcterms:created>
  <dcterms:modified xsi:type="dcterms:W3CDTF">2016-04-22T10:03:51Z</dcterms:modified>
</cp:coreProperties>
</file>