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6" r:id="rId5"/>
    <p:sldId id="268" r:id="rId6"/>
    <p:sldId id="269" r:id="rId7"/>
    <p:sldId id="265" r:id="rId8"/>
    <p:sldId id="270" r:id="rId9"/>
    <p:sldId id="260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6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4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82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56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91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830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434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06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6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869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97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B5A20-3BC2-4505-B340-42BCEDE36151}" type="datetimeFigureOut">
              <a:rPr lang="ru-RU" smtClean="0"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95ABC-BF87-49C8-9368-A1AF118AB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jpeg"/><Relationship Id="rId4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jpeg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1268760"/>
            <a:ext cx="77724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000" b="1" dirty="0" smtClean="0">
                <a:solidFill>
                  <a:schemeClr val="bg1"/>
                </a:solidFill>
              </a:rPr>
              <a:t>Назва проекту:</a:t>
            </a:r>
            <a:r>
              <a:rPr lang="uk-UA" sz="4000" dirty="0" smtClean="0">
                <a:solidFill>
                  <a:schemeClr val="bg1"/>
                </a:solidFill>
              </a:rPr>
              <a:t> «Геноцид — загальнолюдська трагедія»</a:t>
            </a:r>
            <a:r>
              <a:rPr lang="ru-RU" sz="4000" dirty="0" smtClean="0">
                <a:solidFill>
                  <a:schemeClr val="bg1"/>
                </a:solidFill>
              </a:rPr>
              <a:t/>
            </a:r>
            <a:br>
              <a:rPr lang="ru-RU" sz="40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339752" y="2924944"/>
            <a:ext cx="6336704" cy="2088232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6600" dirty="0" smtClean="0">
                <a:solidFill>
                  <a:schemeClr val="bg1"/>
                </a:solidFill>
              </a:rPr>
              <a:t> </a:t>
            </a:r>
            <a:r>
              <a:rPr lang="uk-UA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проекту:   </a:t>
            </a:r>
            <a:r>
              <a:rPr lang="uk-UA" sz="3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Каменев</a:t>
            </a:r>
            <a:r>
              <a:rPr lang="uk-UA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Володимир Володимирович, 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uk-UA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учень 9-В класу Харківської гімназії № 144 </a:t>
            </a:r>
            <a:br>
              <a:rPr lang="uk-UA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Харківської міської ради Харківської області</a:t>
            </a:r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проекту: Шаповал Ольга </a:t>
            </a:r>
            <a:r>
              <a:rPr lang="ru-RU" sz="3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Миколаївна</a:t>
            </a:r>
            <a:r>
              <a:rPr lang="ru-RU" sz="3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учитель </a:t>
            </a:r>
            <a:r>
              <a:rPr lang="ru-RU" sz="3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endParaRPr lang="ru-RU" sz="3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6165304"/>
            <a:ext cx="3384376" cy="576064"/>
          </a:xfrm>
          <a:prstGeom prst="roundRect">
            <a:avLst/>
          </a:prstGeom>
          <a:solidFill>
            <a:srgbClr val="7E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anose="03010101010201010101" pitchFamily="66" charset="0"/>
              </a:rPr>
              <a:t>Ми вас </a:t>
            </a:r>
            <a:r>
              <a:rPr lang="ru-RU" sz="3200" dirty="0" err="1" smtClean="0">
                <a:latin typeface="Monotype Corsiva" panose="03010101010201010101" pitchFamily="66" charset="0"/>
              </a:rPr>
              <a:t>пам</a:t>
            </a:r>
            <a:r>
              <a:rPr lang="en-US" sz="3200" dirty="0" smtClean="0">
                <a:latin typeface="Monotype Corsiva" panose="03010101010201010101" pitchFamily="66" charset="0"/>
              </a:rPr>
              <a:t>’</a:t>
            </a:r>
            <a:r>
              <a:rPr lang="uk-UA" sz="3200" dirty="0" err="1" smtClean="0">
                <a:latin typeface="Monotype Corsiva" panose="03010101010201010101" pitchFamily="66" charset="0"/>
              </a:rPr>
              <a:t>ятаємо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50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695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дослідження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831173"/>
              </p:ext>
            </p:extLst>
          </p:nvPr>
        </p:nvGraphicFramePr>
        <p:xfrm>
          <a:off x="251520" y="620688"/>
          <a:ext cx="5463292" cy="37115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Диаграмма" r:id="rId3" imgW="5010049" imgH="3400521" progId="MSGraph.Chart.8">
                  <p:embed/>
                </p:oleObj>
              </mc:Choice>
              <mc:Fallback>
                <p:oleObj name="Диаграмма" r:id="rId3" imgW="5010049" imgH="3400521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20688"/>
                        <a:ext cx="5463292" cy="37115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7152"/>
            <a:ext cx="1805077" cy="206084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23728" y="4618283"/>
            <a:ext cx="64730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Найбільш інформованими з питання «геноцид як сутність явища» виявились учні 11-х класів, які вказали хронологічні рамки геноцидів — 1915-1945 рр. ХХ ст., упродовж яких відбувалось фізичне знищення вірмен, українців, циган, євреїв. Мають міркування з причин переслідувань і людиноненависницької практики масових убивств. Знають про роботу Нюрнберзького процесу 1945-1946рр. під час якого засудили головних нацистських воєнних злочинців. </a:t>
            </a:r>
          </a:p>
          <a:p>
            <a:pPr algn="just"/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Деякі старшокласники знайомі з науковою дисципліною 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Genocide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(дослідження геноциду), тому вважають, що злочини проти людства не закінчились у 1945-му році, а мали місце в 70-ті роки ХХ ст., тобто, геноцид у 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Кампучії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часів Пол-</a:t>
            </a:r>
            <a:r>
              <a:rPr lang="uk-UA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Пота</a:t>
            </a:r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61357" y="1067842"/>
            <a:ext cx="27363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Учні нашої школи розуміють, що геноцид — це злочин не проти однієї людини, а злочин проти людства, що мав за мету знищити цілі народи, та нації. </a:t>
            </a:r>
          </a:p>
          <a:p>
            <a:pPr algn="just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Учні 9-х класів знають про Голодомор в Україні (1932-1933 рр.) і знищення євреїв на території УРСР часів її окупації німецько-фашистськими загарбниками.</a:t>
            </a:r>
          </a:p>
          <a:p>
            <a:pPr algn="just"/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10-класники відрізняють поняття «геноцид» та «Голокост», розуміють, що переслідування людей відбувалось за расовою чи національною ознакою.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5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926976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052736"/>
            <a:ext cx="7560840" cy="388843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ясовуючи</a:t>
            </a: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причини геноцидів першої половини ХХ ст., </a:t>
            </a:r>
            <a:r>
              <a:rPr lang="uk-UA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зрозумів,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endParaRPr lang="uk-UA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uk-UA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Голодомор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 народу виник як побічний результат політики радянському режиму. </a:t>
            </a:r>
            <a:endParaRPr lang="uk-UA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uk-UA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Вірмен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знищували і депортували на тлі стрімкого зростання шовінізму в Османській імперії. </a:t>
            </a:r>
            <a:endParaRPr lang="uk-UA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uk-UA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</a:t>
            </a:r>
            <a:r>
              <a:rPr lang="uk-UA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євреєв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циган — відбувався тільки за те, ким були ці люди.</a:t>
            </a:r>
            <a:r>
              <a:rPr lang="uk-UA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6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uk-UA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Тож </a:t>
            </a:r>
            <a:r>
              <a:rPr lang="uk-UA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невірно думати, що геноцид — це злочин проти особистості, однієї людини чи навіть однієї нації. Геноцид мав певну мету: правлячі еліти тоталітарних держав ХХ ст., мріяли побудувати ідеальне суспільство ідеальних людей, тому ті, хто відрізнявся расовою, національною чи релігійною ознакою, мали бути винищені</a:t>
            </a:r>
            <a:r>
              <a:rPr lang="uk-UA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" y="5157192"/>
            <a:ext cx="1489722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57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208823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Реанімація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пам’яті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жертв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геноцидів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осмислити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минуле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стало нашим </a:t>
            </a:r>
            <a:r>
              <a:rPr lang="ru-RU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майбутнім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19872" y="6165304"/>
            <a:ext cx="3384376" cy="576064"/>
          </a:xfrm>
          <a:prstGeom prst="roundRect">
            <a:avLst/>
          </a:prstGeom>
          <a:solidFill>
            <a:srgbClr val="7E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Monotype Corsiva" panose="03010101010201010101" pitchFamily="66" charset="0"/>
              </a:rPr>
              <a:t>Ми вас </a:t>
            </a:r>
            <a:r>
              <a:rPr lang="ru-RU" sz="3200" dirty="0" err="1" smtClean="0">
                <a:latin typeface="Monotype Corsiva" panose="03010101010201010101" pitchFamily="66" charset="0"/>
              </a:rPr>
              <a:t>пам</a:t>
            </a:r>
            <a:r>
              <a:rPr lang="en-US" sz="3200" dirty="0" smtClean="0">
                <a:latin typeface="Monotype Corsiva" panose="03010101010201010101" pitchFamily="66" charset="0"/>
              </a:rPr>
              <a:t>’</a:t>
            </a:r>
            <a:r>
              <a:rPr lang="uk-UA" sz="3200" dirty="0" err="1" smtClean="0">
                <a:latin typeface="Monotype Corsiva" panose="03010101010201010101" pitchFamily="66" charset="0"/>
              </a:rPr>
              <a:t>ятаємо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9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056784" cy="1584176"/>
          </a:xfrm>
        </p:spPr>
        <p:txBody>
          <a:bodyPr>
            <a:noAutofit/>
          </a:bodyPr>
          <a:lstStyle/>
          <a:p>
            <a:pPr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Актуальність теми: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Осмислення проблеми геноцидів — завдання особливе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необхідне для розвитку сучасного повноцінного громадянського суспільства, модель якого не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суперечить 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загальнолюдським ідеалам. Реанімація </a:t>
            </a:r>
            <a:r>
              <a:rPr lang="uk-UA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пам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яті жертв геноциду є важливим застереженням для нашого буремного часу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797552" cy="2808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 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сутності явища геноциду;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учнів співчуття до жертв трагедій,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соціологічного опитування на тему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«Геноцид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загальнолюдська трагедія».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1678935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93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52934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 –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</a:t>
            </a:r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013576" cy="388843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геноцидів, які відбулися в ХХ ст., охоплює різні регіони світу.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в цьому контексті посідає скорботне місце, адже саме там впродовж одного десятиліття двічі здійснено злочини проти людства. Перший з них припадає на 1932 – 1933 рр., другий відбувся в часи її окупації німецько-фашистськими загарбниками.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Загальновідомо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нашої країни переслідування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євреїв і циган під час Другої світової війни, їх фізичне знищення відбувалося практично в усіх окупованих нацистами країнах. </a:t>
            </a:r>
            <a:endParaRPr lang="uk-UA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На 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тлі геноцидів, які відбувалися в 1930 – 1940-х рр.., не можна забувати ще одну трагедію — геноцид </a:t>
            </a:r>
            <a:r>
              <a:rPr lang="uk-UA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вірменів</a:t>
            </a:r>
            <a:r>
              <a:rPr lang="uk-UA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Туреччині. І не має значення, що злочин проти них здійснено майже на два десятиліття раніше (1915 р.). Вірмени також стали жертвою злочинів проти людяності першої половини ХХ ст.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1678935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0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149080"/>
            <a:ext cx="3240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Селянин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приймає нову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тактику.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відмовляється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урожай.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згноїти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зерно,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задушити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уряд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кістлявою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рукою голоду. Але ворог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прорахувався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покажемо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таке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голод.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 мусите зібрати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останньої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зернини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відразу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відправити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заготівельний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пункт.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виступу керівника Компартії України С. </a:t>
            </a:r>
            <a:r>
              <a:rPr lang="uk-UA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Косіора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влітку 1932 р.)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95423"/>
            <a:ext cx="3888432" cy="21386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142" y="1284725"/>
            <a:ext cx="5740298" cy="273381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15864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91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1125"/>
            <a:ext cx="8229600" cy="75759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 документів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8" y="1065192"/>
            <a:ext cx="30243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Вирішити єврейське питання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Німеччині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допомогою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планового</a:t>
            </a:r>
            <a:r>
              <a:rPr lang="uk-U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виселення. Концентрація всіх євреїв у Польщі та інших зайнятих Німеччиною східних областях, і причому у формі гетто. Остаточне вирішення єврейського питання, тобто планомірне знищення єврейського народу.»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(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 свідчень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 трибуналу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співробітника СС </a:t>
            </a:r>
            <a:r>
              <a:rPr lang="uk-UA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Дітера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Висліцені</a:t>
            </a:r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1742006" cy="19888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9" y="914948"/>
            <a:ext cx="4309593" cy="24241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188850"/>
            <a:ext cx="5508104" cy="366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02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1125"/>
            <a:ext cx="8229600" cy="75759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 документів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30243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«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Будучи чужорідним елементом, цигани ніколи не стануть повноправною частиною основного населення. Якщо вони будуть порушувати громадський порядок і нехтувати законами, то нехай не чекають пощади. Всіх слід якнайрішучіше переслідувати, саджати в тюрми або виселяти. Необхідно розглянути можливість застосування до циган закону про стерилізацію.»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Із заяви шефа німецької поліції </a:t>
            </a:r>
            <a:r>
              <a:rPr lang="uk-UA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Бардера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1935 р.)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7152"/>
            <a:ext cx="1805077" cy="206084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24744"/>
            <a:ext cx="5364088" cy="402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12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628800"/>
            <a:ext cx="4682111" cy="3129211"/>
          </a:xfrm>
        </p:spPr>
      </p:pic>
      <p:sp>
        <p:nvSpPr>
          <p:cNvPr id="5" name="Прямоугольник 4"/>
          <p:cNvSpPr/>
          <p:nvPr/>
        </p:nvSpPr>
        <p:spPr>
          <a:xfrm>
            <a:off x="2555776" y="5301208"/>
            <a:ext cx="5328592" cy="10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Константинополі не буде жодного християнина. Місто буде очищене від них так докорінно, що стане схожим на </a:t>
            </a:r>
            <a:r>
              <a:rPr lang="uk-UA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Каабу</a:t>
            </a:r>
            <a:r>
              <a:rPr lang="uk-UA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uk-UA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 листа генерала Шериф-паші.)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1742006" cy="1988840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Мовою документів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260648"/>
            <a:ext cx="3528392" cy="4248472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spcAft>
                <a:spcPts val="0"/>
              </a:spcAft>
            </a:pP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  "Якщо в європейській частині ми на своїх грудях вигодували змію, не потрібно повторювати ту ж дурість в азіатській частині Туреччини. Знищити грамотних, прибрати всіх тих, хто коли-небудь може представити для нас загрозу і в руках чужинців стати знаряддям проти нас. </a:t>
            </a:r>
            <a:endParaRPr lang="uk-UA" sz="12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  Ми слово "Вірменія" не тільки не хочемо визнавати, а й повинні роздрібнити щелепи тим, хто вимовляють це ім'я. Потрібно  державне рішення, щоб будь-який сумнівний елемент був знищений безслідно для забезпечення нашого майбутнього: цей вірменський народ треба знищити або зробити нездатним до відродження… </a:t>
            </a:r>
            <a:endParaRPr lang="uk-UA" sz="1200" dirty="0" smtClean="0"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       І якщо цей вірменський народ буде стертий з лиця землі і християнська Європа шукатиме одновірців і не знайшовши в Турецькій Азії таких, залишить нас в спокої, а ми після цього </a:t>
            </a:r>
            <a:r>
              <a:rPr lang="uk-UA" sz="1200" kern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займемося</a:t>
            </a: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внутрішніми справами і </a:t>
            </a:r>
            <a:r>
              <a:rPr lang="uk-UA" sz="1200" kern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благоустроєм</a:t>
            </a: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". </a:t>
            </a:r>
          </a:p>
          <a:p>
            <a:pPr algn="just">
              <a:spcAft>
                <a:spcPts val="0"/>
              </a:spcAft>
            </a:pPr>
            <a:endParaRPr lang="uk-UA" sz="1200" kern="1200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12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</a:t>
            </a: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(</a:t>
            </a:r>
            <a:r>
              <a:rPr lang="uk-UA" sz="1200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Із заяви одного з керівників турецького уряду - головного візира </a:t>
            </a:r>
            <a:r>
              <a:rPr lang="uk-UA" sz="1200" b="1" kern="1200" dirty="0" err="1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Мехмета</a:t>
            </a:r>
            <a:r>
              <a:rPr lang="uk-UA" sz="1200" b="1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Кемаль паші</a:t>
            </a:r>
            <a:r>
              <a:rPr lang="uk-UA" sz="1200" kern="12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)</a:t>
            </a:r>
            <a:endParaRPr lang="uk-UA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02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" y="116632"/>
            <a:ext cx="250543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1125"/>
            <a:ext cx="8229600" cy="757595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Мовою документів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11760" y="1196751"/>
            <a:ext cx="56333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200" b="1" dirty="0">
                <a:latin typeface="Georgia" panose="02040502050405020303" pitchFamily="18" charset="0"/>
                <a:cs typeface="Times New Roman" panose="02020603050405020304" pitchFamily="18" charset="0"/>
              </a:rPr>
              <a:t>Конвенція про запобігання злочину геноциду та покарання за нього </a:t>
            </a:r>
            <a:endParaRPr lang="uk-UA" sz="1200" b="1" dirty="0" smtClean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00" b="1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від </a:t>
            </a:r>
            <a:r>
              <a:rPr lang="uk-UA" sz="1200" b="1" dirty="0">
                <a:latin typeface="Georgia" panose="02040502050405020303" pitchFamily="18" charset="0"/>
                <a:cs typeface="Times New Roman" panose="02020603050405020304" pitchFamily="18" charset="0"/>
              </a:rPr>
              <a:t>9 грудня 1948 р.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00" i="1" dirty="0">
                <a:latin typeface="Georgia" panose="02040502050405020303" pitchFamily="18" charset="0"/>
                <a:cs typeface="Times New Roman" panose="02020603050405020304" pitchFamily="18" charset="0"/>
              </a:rPr>
              <a:t>(фрагмент)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>     </a:t>
            </a:r>
            <a:r>
              <a:rPr lang="uk-UA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Генеральна Асамблея Організації Об’єднаних Націй у своїй резолюції… від 11 грудня 1946 року оголосила, що геноцид є злочином, який порушує норми міжнародного права і суперечить духу і цілям Організації Об’єднаних Націй та що цивілізований світ засуджує його; визнаючи, що впродовж всієї історії геноцид приносив людству великі втрати та будучи переконаним, що для позбавлення людства від цього огидного лиха необхідна міжнародна співпраця; погоджуються, як це передбачено нижче: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200" b="1" dirty="0">
                <a:latin typeface="Georgia" panose="02040502050405020303" pitchFamily="18" charset="0"/>
                <a:cs typeface="Times New Roman" panose="02020603050405020304" pitchFamily="18" charset="0"/>
              </a:rPr>
              <a:t>Стаття 1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	Сторони, які домовляються, підтверджують, що геноцид, незалежно від того, здійснений він у мирний чи у воєнний час, є злочином, який порушує норми міжнародного права і проти якого вони зобов’язуються застосовувати заходи запобігання та карати за його здійснення…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  	Ніякий строк давності не застосовується до наступних злочинів, незалежно від часу їх здійснення: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	а) воєнні злочини, як вони визначаються в Статуті Нюрнберзького міжнародного воєнного трибуналу від 8 серпня 1945 року…;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200" dirty="0">
                <a:latin typeface="Georgia" panose="02040502050405020303" pitchFamily="18" charset="0"/>
                <a:cs typeface="Times New Roman" panose="02020603050405020304" pitchFamily="18" charset="0"/>
              </a:rPr>
              <a:t>	б) злочини проти людства, незалежно від того, були вони скоєні в час війни чи в мирний час…; вигнання в результаті воєнного нападу чи окупації та нелюдські дії, які є наслідком політики апартеїду, а також злочин геноциду, який визначається Конвенцією 1948 року про запобігання злочину геноциду та покарання за нього…</a:t>
            </a:r>
            <a:endParaRPr lang="ru-RU" sz="12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1615864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9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Соціологічне опитування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4392488" cy="247077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004048" y="3210266"/>
            <a:ext cx="372271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Було опитано 150 респондентів. З них учні 9-х класів — 60 осіб, учні 10-х класів — 40 осіб, 11-х класів — 50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осіб, що 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відсотковому співвідношенні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представлено на діаграмі: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81736" y="1196752"/>
            <a:ext cx="3578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вкладають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«геноцид» як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 144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соціологічне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опитування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9-11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004118"/>
              </p:ext>
            </p:extLst>
          </p:nvPr>
        </p:nvGraphicFramePr>
        <p:xfrm>
          <a:off x="3707904" y="4592638"/>
          <a:ext cx="4287838" cy="182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Диаграмма" r:id="rId4" imgW="4286351" imgH="1828868" progId="MSGraph.Chart.8">
                  <p:embed/>
                </p:oleObj>
              </mc:Choice>
              <mc:Fallback>
                <p:oleObj name="Диаграмма" r:id="rId4" imgW="4286351" imgH="1828868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592638"/>
                        <a:ext cx="4287838" cy="182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41168"/>
            <a:ext cx="1678935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52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1087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Диаграмма</vt:lpstr>
      <vt:lpstr>Презентация PowerPoint</vt:lpstr>
      <vt:lpstr>Актуальність теми: Осмислення проблеми геноцидів — завдання особливе й необхідне для розвитку сучасного повноцінного громадянського суспільства, модель якого не суперечить загальнолюдським ідеалам. Реанімація пам’яті жертв геноциду є важливим застереженням для нашого буремного часу. </vt:lpstr>
      <vt:lpstr>Геноцид – сутність явища</vt:lpstr>
      <vt:lpstr>Мовою документів</vt:lpstr>
      <vt:lpstr>Мовою документів</vt:lpstr>
      <vt:lpstr>Мовою документів</vt:lpstr>
      <vt:lpstr>                 Мовою документів</vt:lpstr>
      <vt:lpstr>          Мовою документів</vt:lpstr>
      <vt:lpstr>Соціологічне опитування</vt:lpstr>
      <vt:lpstr>Результати дослідження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Автор проекту: Каменев Володимир Володимирович Назва учбового закладу: Харківська гімназія № 144 Харківської міської ради Харківської області Місце проживання : вул. Бучми 30 – В, кв. 53. Назва проекту: «Геноцид — загальнолюдська трагедія».</dc:title>
  <dc:creator>Галина</dc:creator>
  <cp:lastModifiedBy>Галина</cp:lastModifiedBy>
  <cp:revision>19</cp:revision>
  <dcterms:created xsi:type="dcterms:W3CDTF">2016-04-12T07:35:22Z</dcterms:created>
  <dcterms:modified xsi:type="dcterms:W3CDTF">2016-04-14T13:34:21Z</dcterms:modified>
</cp:coreProperties>
</file>