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7" r:id="rId2"/>
    <p:sldId id="256" r:id="rId3"/>
    <p:sldId id="260" r:id="rId4"/>
    <p:sldId id="262" r:id="rId5"/>
    <p:sldId id="268" r:id="rId6"/>
    <p:sldId id="267" r:id="rId7"/>
    <p:sldId id="269" r:id="rId8"/>
    <p:sldId id="283" r:id="rId9"/>
    <p:sldId id="278" r:id="rId10"/>
    <p:sldId id="263" r:id="rId11"/>
    <p:sldId id="271" r:id="rId12"/>
    <p:sldId id="280" r:id="rId13"/>
    <p:sldId id="279" r:id="rId14"/>
    <p:sldId id="272" r:id="rId15"/>
    <p:sldId id="275" r:id="rId16"/>
    <p:sldId id="274" r:id="rId17"/>
    <p:sldId id="281" r:id="rId18"/>
    <p:sldId id="266" r:id="rId19"/>
    <p:sldId id="282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4000">
                <a:schemeClr val="accent1">
                  <a:lumMod val="60000"/>
                  <a:lumOff val="40000"/>
                </a:schemeClr>
              </a:gs>
              <a:gs pos="83000">
                <a:schemeClr val="accent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b="1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chemeClr val="accent1">
                  <a:alpha val="0"/>
                </a:schemeClr>
              </a:gs>
              <a:gs pos="57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alpha val="0"/>
                </a:scheme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b="1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545932"/>
            <a:ext cx="9146383" cy="131444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chemeClr val="accent3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b="1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0" y="1676400"/>
            <a:ext cx="3886200" cy="1524000"/>
          </a:xfrm>
        </p:spPr>
        <p:txBody>
          <a:bodyPr anchor="b" anchorCtr="0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3203574"/>
            <a:ext cx="3886200" cy="182562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5262465"/>
            <a:ext cx="9144000" cy="746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30" y="5502670"/>
            <a:ext cx="9144066" cy="1271150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02117-E0F1-42ED-8166-A3493EA9D889}" type="datetimeFigureOut">
              <a:rPr lang="ru-RU" smtClean="0"/>
              <a:pPr/>
              <a:t>13.12.2015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D2D26708-113C-4D5C-A472-BDF7549003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02117-E0F1-42ED-8166-A3493EA9D889}" type="datetimeFigureOut">
              <a:rPr lang="ru-RU" smtClean="0"/>
              <a:pPr/>
              <a:t>13.12.2015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26708-113C-4D5C-A472-BDF7549003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02117-E0F1-42ED-8166-A3493EA9D889}" type="datetimeFigureOut">
              <a:rPr lang="ru-RU" smtClean="0"/>
              <a:pPr/>
              <a:t>13.12.2015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26708-113C-4D5C-A472-BDF7549003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1"/>
            <a:ext cx="7772400" cy="3733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02117-E0F1-42ED-8166-A3493EA9D889}" type="datetimeFigureOut">
              <a:rPr lang="ru-RU" smtClean="0"/>
              <a:pPr/>
              <a:t>13.12.2015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26708-113C-4D5C-A472-BDF7549003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545932"/>
            <a:ext cx="9146383" cy="131444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14000">
                <a:srgbClr val="333333"/>
              </a:gs>
              <a:gs pos="83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rgbClr val="000000">
                  <a:alpha val="0"/>
                </a:srgbClr>
              </a:gs>
              <a:gs pos="57000">
                <a:srgbClr val="4D4D4D"/>
              </a:gs>
              <a:gs pos="100000">
                <a:srgbClr val="000000">
                  <a:alpha val="0"/>
                </a:srgb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33787"/>
            <a:ext cx="7772400" cy="1362075"/>
          </a:xfrm>
        </p:spPr>
        <p:txBody>
          <a:bodyPr anchor="t"/>
          <a:lstStyle>
            <a:lvl1pPr algn="l">
              <a:defRPr sz="40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336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5262465"/>
            <a:ext cx="9144000" cy="746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30" y="5502670"/>
            <a:ext cx="9144066" cy="1271150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02117-E0F1-42ED-8166-A3493EA9D889}" type="datetimeFigureOut">
              <a:rPr lang="ru-RU" smtClean="0"/>
              <a:pPr/>
              <a:t>13.12.2015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26708-113C-4D5C-A472-BDF7549003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02117-E0F1-42ED-8166-A3493EA9D889}" type="datetimeFigureOut">
              <a:rPr lang="ru-RU" smtClean="0"/>
              <a:pPr/>
              <a:t>13.12.2015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26708-113C-4D5C-A472-BDF75490038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685800" y="1536192"/>
            <a:ext cx="3657600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4800600" y="1536192"/>
            <a:ext cx="3657600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Freeform 11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02117-E0F1-42ED-8166-A3493EA9D889}" type="datetimeFigureOut">
              <a:rPr lang="ru-RU" smtClean="0"/>
              <a:pPr/>
              <a:t>13.12.2015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26708-113C-4D5C-A472-BDF75490038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3"/>
          </p:nvPr>
        </p:nvSpPr>
        <p:spPr>
          <a:xfrm>
            <a:off x="685800" y="2209800"/>
            <a:ext cx="3657600" cy="3200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657600" cy="3200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>
            <a:off x="1" y="5010151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0" y="4973410"/>
            <a:ext cx="7674867" cy="928299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02117-E0F1-42ED-8166-A3493EA9D889}" type="datetimeFigureOut">
              <a:rPr lang="ru-RU" smtClean="0"/>
              <a:pPr/>
              <a:t>13.12.2015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26708-113C-4D5C-A472-BDF7549003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3"/>
              </a:gs>
              <a:gs pos="50000">
                <a:schemeClr val="accent3">
                  <a:lumMod val="40000"/>
                  <a:lumOff val="60000"/>
                </a:schemeClr>
              </a:gs>
              <a:gs pos="5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0" y="5381627"/>
            <a:ext cx="3286124" cy="1207294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6996854"/>
              <a:gd name="connsiteY0" fmla="*/ 0 h 1571625"/>
              <a:gd name="connsiteX1" fmla="*/ 6996854 w 6996854"/>
              <a:gd name="connsiteY1" fmla="*/ 1266825 h 1571625"/>
              <a:gd name="connsiteX2" fmla="*/ 0 w 6996854"/>
              <a:gd name="connsiteY2" fmla="*/ 1571625 h 1571625"/>
              <a:gd name="connsiteX3" fmla="*/ 0 w 6996854"/>
              <a:gd name="connsiteY3" fmla="*/ 0 h 1571625"/>
              <a:gd name="connsiteX0" fmla="*/ 0 w 7583417"/>
              <a:gd name="connsiteY0" fmla="*/ 0 h 800100"/>
              <a:gd name="connsiteX1" fmla="*/ 7583417 w 7583417"/>
              <a:gd name="connsiteY1" fmla="*/ 495300 h 800100"/>
              <a:gd name="connsiteX2" fmla="*/ 586563 w 7583417"/>
              <a:gd name="connsiteY2" fmla="*/ 800100 h 800100"/>
              <a:gd name="connsiteX3" fmla="*/ 0 w 7583417"/>
              <a:gd name="connsiteY3" fmla="*/ 0 h 800100"/>
              <a:gd name="connsiteX0" fmla="*/ 0 w 7017803"/>
              <a:gd name="connsiteY0" fmla="*/ 0 h 1200150"/>
              <a:gd name="connsiteX1" fmla="*/ 7017803 w 7017803"/>
              <a:gd name="connsiteY1" fmla="*/ 895350 h 1200150"/>
              <a:gd name="connsiteX2" fmla="*/ 20949 w 7017803"/>
              <a:gd name="connsiteY2" fmla="*/ 1200150 h 1200150"/>
              <a:gd name="connsiteX3" fmla="*/ 0 w 7017803"/>
              <a:gd name="connsiteY3" fmla="*/ 0 h 1200150"/>
              <a:gd name="connsiteX0" fmla="*/ 0 w 6410292"/>
              <a:gd name="connsiteY0" fmla="*/ 0 h 1752600"/>
              <a:gd name="connsiteX1" fmla="*/ 6410292 w 6410292"/>
              <a:gd name="connsiteY1" fmla="*/ 1752600 h 1752600"/>
              <a:gd name="connsiteX2" fmla="*/ 20949 w 6410292"/>
              <a:gd name="connsiteY2" fmla="*/ 1200150 h 1752600"/>
              <a:gd name="connsiteX3" fmla="*/ 0 w 6410292"/>
              <a:gd name="connsiteY3" fmla="*/ 0 h 1752600"/>
              <a:gd name="connsiteX0" fmla="*/ 0 w 7227290"/>
              <a:gd name="connsiteY0" fmla="*/ 0 h 1200150"/>
              <a:gd name="connsiteX1" fmla="*/ 7227290 w 7227290"/>
              <a:gd name="connsiteY1" fmla="*/ 885825 h 1200150"/>
              <a:gd name="connsiteX2" fmla="*/ 20949 w 7227290"/>
              <a:gd name="connsiteY2" fmla="*/ 1200150 h 1200150"/>
              <a:gd name="connsiteX3" fmla="*/ 0 w 7227290"/>
              <a:gd name="connsiteY3" fmla="*/ 0 h 1200150"/>
              <a:gd name="connsiteX0" fmla="*/ 0 w 7227290"/>
              <a:gd name="connsiteY0" fmla="*/ 0 h 885825"/>
              <a:gd name="connsiteX1" fmla="*/ 7227290 w 7227290"/>
              <a:gd name="connsiteY1" fmla="*/ 885825 h 885825"/>
              <a:gd name="connsiteX2" fmla="*/ 555141 w 7227290"/>
              <a:gd name="connsiteY2" fmla="*/ 862013 h 885825"/>
              <a:gd name="connsiteX3" fmla="*/ 0 w 7227290"/>
              <a:gd name="connsiteY3" fmla="*/ 0 h 885825"/>
              <a:gd name="connsiteX0" fmla="*/ 0 w 7227290"/>
              <a:gd name="connsiteY0" fmla="*/ 0 h 1207294"/>
              <a:gd name="connsiteX1" fmla="*/ 7227290 w 7227290"/>
              <a:gd name="connsiteY1" fmla="*/ 885825 h 1207294"/>
              <a:gd name="connsiteX2" fmla="*/ 0 w 7227290"/>
              <a:gd name="connsiteY2" fmla="*/ 1207294 h 1207294"/>
              <a:gd name="connsiteX3" fmla="*/ 0 w 7227290"/>
              <a:gd name="connsiteY3" fmla="*/ 0 h 1207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27290" h="1207294">
                <a:moveTo>
                  <a:pt x="0" y="0"/>
                </a:moveTo>
                <a:lnTo>
                  <a:pt x="7227290" y="885825"/>
                </a:lnTo>
                <a:lnTo>
                  <a:pt x="0" y="1207294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196" y="5347020"/>
            <a:ext cx="3426231" cy="944725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2830674 w 7605568"/>
              <a:gd name="connsiteY2" fmla="*/ 806612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2930931"/>
              <a:gd name="connsiteY0" fmla="*/ 0 h 806612"/>
              <a:gd name="connsiteX1" fmla="*/ 0 w 2930931"/>
              <a:gd name="connsiteY1" fmla="*/ 75665 h 806612"/>
              <a:gd name="connsiteX2" fmla="*/ 2830674 w 2930931"/>
              <a:gd name="connsiteY2" fmla="*/ 806612 h 806612"/>
              <a:gd name="connsiteX3" fmla="*/ 2930931 w 2930931"/>
              <a:gd name="connsiteY3" fmla="*/ 785765 h 806612"/>
              <a:gd name="connsiteX4" fmla="*/ 1 w 2930931"/>
              <a:gd name="connsiteY4" fmla="*/ 0 h 806612"/>
              <a:gd name="connsiteX0" fmla="*/ 1 w 3204530"/>
              <a:gd name="connsiteY0" fmla="*/ 0 h 944725"/>
              <a:gd name="connsiteX1" fmla="*/ 0 w 3204530"/>
              <a:gd name="connsiteY1" fmla="*/ 75665 h 944725"/>
              <a:gd name="connsiteX2" fmla="*/ 3204530 w 3204530"/>
              <a:gd name="connsiteY2" fmla="*/ 944725 h 944725"/>
              <a:gd name="connsiteX3" fmla="*/ 2930931 w 3204530"/>
              <a:gd name="connsiteY3" fmla="*/ 785765 h 944725"/>
              <a:gd name="connsiteX4" fmla="*/ 1 w 3204530"/>
              <a:gd name="connsiteY4" fmla="*/ 0 h 944725"/>
              <a:gd name="connsiteX0" fmla="*/ 1 w 3426231"/>
              <a:gd name="connsiteY0" fmla="*/ 0 h 944725"/>
              <a:gd name="connsiteX1" fmla="*/ 0 w 3426231"/>
              <a:gd name="connsiteY1" fmla="*/ 75665 h 944725"/>
              <a:gd name="connsiteX2" fmla="*/ 3204530 w 3426231"/>
              <a:gd name="connsiteY2" fmla="*/ 944725 h 944725"/>
              <a:gd name="connsiteX3" fmla="*/ 3426231 w 3426231"/>
              <a:gd name="connsiteY3" fmla="*/ 923877 h 944725"/>
              <a:gd name="connsiteX4" fmla="*/ 1 w 3426231"/>
              <a:gd name="connsiteY4" fmla="*/ 0 h 944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6231" h="944725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3204530" y="944725"/>
                </a:lnTo>
                <a:lnTo>
                  <a:pt x="3426231" y="923877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02117-E0F1-42ED-8166-A3493EA9D889}" type="datetimeFigureOut">
              <a:rPr lang="ru-RU" smtClean="0"/>
              <a:pPr/>
              <a:t>13.12.2015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26708-113C-4D5C-A472-BDF7549003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" y="5010151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0" y="4973410"/>
            <a:ext cx="7674867" cy="928299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02117-E0F1-42ED-8166-A3493EA9D889}" type="datetimeFigureOut">
              <a:rPr lang="ru-RU" smtClean="0"/>
              <a:pPr/>
              <a:t>13.12.2015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26708-113C-4D5C-A472-BDF75490038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572000" y="609600"/>
            <a:ext cx="3886200" cy="4191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676274" y="1527048"/>
            <a:ext cx="3383280" cy="329184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0" y="609600"/>
            <a:ext cx="3886200" cy="4190999"/>
          </a:xfrm>
          <a:ln w="79375">
            <a:solidFill>
              <a:schemeClr val="tx1"/>
            </a:solidFill>
            <a:miter lim="800000"/>
          </a:ln>
          <a:effectLst>
            <a:outerShdw blurRad="50800" dist="38100" dir="5400000" algn="ctr" rotWithShape="0">
              <a:srgbClr val="000000">
                <a:alpha val="42000"/>
              </a:srgb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5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02117-E0F1-42ED-8166-A3493EA9D889}" type="datetimeFigureOut">
              <a:rPr lang="ru-RU" smtClean="0"/>
              <a:pPr/>
              <a:t>13.12.2015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26708-113C-4D5C-A472-BDF75490038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676656" y="1524000"/>
            <a:ext cx="3381375" cy="329565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13">
              <a:alphaModFix amt="15000"/>
            </a:blip>
            <a:srcRect/>
            <a:tile tx="0" ty="0" sx="76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7772400" cy="114300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600200"/>
            <a:ext cx="7772400" cy="452596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0" y="6416675"/>
            <a:ext cx="1981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lang="en-US" sz="900" kern="1200" cap="all" spc="110" baseline="0" smtClean="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</a:lstStyle>
          <a:p>
            <a:fld id="{77B02117-E0F1-42ED-8166-A3493EA9D889}" type="datetimeFigureOut">
              <a:rPr lang="ru-RU" smtClean="0"/>
              <a:pPr/>
              <a:t>13.12.2015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" y="6416675"/>
            <a:ext cx="28956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l">
              <a:defRPr sz="900" cap="all" spc="110" baseline="0">
                <a:solidFill>
                  <a:srgbClr val="4D4D4D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8200" y="6416675"/>
            <a:ext cx="457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sz="1100" b="1" baseline="0">
                <a:solidFill>
                  <a:srgbClr val="4D4D4D"/>
                </a:solidFill>
              </a:defRPr>
            </a:lvl1pPr>
          </a:lstStyle>
          <a:p>
            <a:fld id="{D2D26708-113C-4D5C-A472-BDF75490038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3600" dirty="0" smtClean="0"/>
              <a:t>Вплив Фітонцидних рослин родини геранієвих на чистоту повітря в приміщенні.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sz="2400" dirty="0" smtClean="0"/>
              <a:t>                                                              Виконала: </a:t>
            </a:r>
          </a:p>
          <a:p>
            <a:r>
              <a:rPr lang="uk-UA" sz="2400" dirty="0" smtClean="0"/>
              <a:t>                                                  </a:t>
            </a:r>
            <a:r>
              <a:rPr lang="uk-UA" sz="2400" dirty="0" err="1" smtClean="0"/>
              <a:t>Кучерявенко</a:t>
            </a:r>
            <a:r>
              <a:rPr lang="uk-UA" sz="2400" dirty="0" smtClean="0"/>
              <a:t> Тетяна</a:t>
            </a:r>
          </a:p>
          <a:p>
            <a:r>
              <a:rPr lang="uk-UA" sz="2400" dirty="0" smtClean="0"/>
              <a:t>                                                  учениця 9 класу</a:t>
            </a:r>
          </a:p>
          <a:p>
            <a:r>
              <a:rPr lang="uk-UA" sz="2400" dirty="0"/>
              <a:t> </a:t>
            </a:r>
            <a:r>
              <a:rPr lang="uk-UA" sz="2400" dirty="0" smtClean="0"/>
              <a:t>                                   </a:t>
            </a:r>
            <a:r>
              <a:rPr lang="uk-UA" sz="2400" dirty="0" err="1" smtClean="0"/>
              <a:t>Бериславської</a:t>
            </a:r>
            <a:r>
              <a:rPr lang="uk-UA" sz="2400" dirty="0" smtClean="0"/>
              <a:t> ЗОШ </a:t>
            </a:r>
            <a:r>
              <a:rPr lang="en-US" sz="2400" dirty="0" smtClean="0"/>
              <a:t>I-Ii</a:t>
            </a:r>
            <a:r>
              <a:rPr lang="uk-UA" sz="2400" dirty="0" smtClean="0"/>
              <a:t>ступенів № 5</a:t>
            </a:r>
          </a:p>
          <a:p>
            <a:r>
              <a:rPr lang="uk-UA" dirty="0" smtClean="0"/>
              <a:t>Керівник: </a:t>
            </a:r>
          </a:p>
          <a:p>
            <a:r>
              <a:rPr lang="uk-UA" dirty="0" err="1" smtClean="0"/>
              <a:t>Сервулі</a:t>
            </a:r>
            <a:r>
              <a:rPr lang="uk-UA" dirty="0" smtClean="0"/>
              <a:t> Т.М. вчитель біології</a:t>
            </a:r>
          </a:p>
          <a:p>
            <a:endParaRPr lang="ru-RU" sz="2400" dirty="0"/>
          </a:p>
        </p:txBody>
      </p:sp>
      <p:pic>
        <p:nvPicPr>
          <p:cNvPr id="6" name="Рисунок 5" descr="Фото04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63988" y="4236399"/>
            <a:ext cx="3384376" cy="216024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353400" cy="2650306"/>
          </a:xfrm>
        </p:spPr>
        <p:txBody>
          <a:bodyPr>
            <a:normAutofit fontScale="90000"/>
          </a:bodyPr>
          <a:lstStyle/>
          <a:p>
            <a:r>
              <a:rPr lang="uk-UA" sz="2200" dirty="0" smtClean="0"/>
              <a:t> Чому це потрібно знати?</a:t>
            </a:r>
            <a:br>
              <a:rPr lang="uk-UA" sz="2200" dirty="0" smtClean="0"/>
            </a:br>
            <a:r>
              <a:rPr lang="uk-UA" sz="2200" dirty="0" smtClean="0"/>
              <a:t>в повітрі </a:t>
            </a:r>
            <a:r>
              <a:rPr lang="uk-UA" sz="2200" dirty="0"/>
              <a:t>приміщень, де ми живемо, працюємо, вчимось або проводимо багато часу є величезна кількість різноманітних мікроорганізмів. Деякі з них можуть викликати захворювання у людей, що мають ослаблений імунітет, гіповітаміноз або хронічне переохолодження. </a:t>
            </a:r>
            <a:r>
              <a:rPr lang="uk-UA" sz="2200" dirty="0" smtClean="0"/>
              <a:t>Особливо важливо це для приміщень , де тривалий час перебуває багато дітей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3" name="Рисунок 2" descr="Фото043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23728" y="2420888"/>
            <a:ext cx="4876800" cy="36576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02234"/>
          </a:xfrm>
        </p:spPr>
        <p:txBody>
          <a:bodyPr>
            <a:normAutofit/>
          </a:bodyPr>
          <a:lstStyle/>
          <a:p>
            <a:r>
              <a:rPr lang="uk-UA" sz="2800" dirty="0" smtClean="0"/>
              <a:t>Дослід 1. </a:t>
            </a:r>
            <a:br>
              <a:rPr lang="uk-UA" sz="2800" dirty="0" smtClean="0"/>
            </a:br>
            <a:r>
              <a:rPr lang="uk-UA" sz="2800" dirty="0" smtClean="0"/>
              <a:t>При дослідженні культури сінної палички, активні форми інфузорії в кашиці листка герані виявляли негативний хемотаксис.</a:t>
            </a:r>
            <a:endParaRPr lang="ru-RU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2508" y="3284984"/>
            <a:ext cx="4420060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 descr="C:\Users\UH\Desktop\Фото043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252682"/>
            <a:ext cx="4022576" cy="3016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7772400" cy="2578298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Дослід 2. </a:t>
            </a:r>
            <a:br>
              <a:rPr lang="uk-UA" dirty="0" smtClean="0"/>
            </a:br>
            <a:r>
              <a:rPr lang="uk-UA" dirty="0" smtClean="0"/>
              <a:t>Мета: порівняти кількість  </a:t>
            </a:r>
            <a:r>
              <a:rPr lang="uk-UA" dirty="0" err="1" smtClean="0"/>
              <a:t>куо</a:t>
            </a:r>
            <a:r>
              <a:rPr lang="uk-UA" dirty="0" smtClean="0"/>
              <a:t> (колонії утворюючі організми) в повітрі класу в різних його частинах і під рослинами герані.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996952"/>
            <a:ext cx="4876800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28580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908720"/>
            <a:ext cx="7772400" cy="2952328"/>
          </a:xfrm>
        </p:spPr>
        <p:txBody>
          <a:bodyPr>
            <a:normAutofit/>
          </a:bodyPr>
          <a:lstStyle/>
          <a:p>
            <a:r>
              <a:rPr lang="uk-UA" sz="2400" dirty="0"/>
              <a:t>- метод Коха.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uk-UA" sz="2400" dirty="0"/>
              <a:t>Зазвичай використовують для встановлення складу мікрофлори в закритих приміщеннях. Чашки Петрі із поживним середовищем встановлюється в різних місцях і відкривають на певний час, потім інкубують і встановлюють видову приналежність мікроорганізмів</a:t>
            </a:r>
            <a:r>
              <a:rPr lang="uk-UA" dirty="0"/>
              <a:t>.</a:t>
            </a:r>
            <a:endParaRPr lang="ru-RU" dirty="0"/>
          </a:p>
        </p:txBody>
      </p:sp>
      <p:pic>
        <p:nvPicPr>
          <p:cNvPr id="4099" name="Picture 3" descr="C:\Users\UH\Desktop\Фото045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200400"/>
            <a:ext cx="48768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01680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7753462" cy="1800200"/>
          </a:xfrm>
        </p:spPr>
        <p:txBody>
          <a:bodyPr>
            <a:normAutofit/>
          </a:bodyPr>
          <a:lstStyle/>
          <a:p>
            <a:r>
              <a:rPr lang="uk-UA" sz="2400" dirty="0" smtClean="0"/>
              <a:t> чашка Петрі №1 розміщена під рослинами герані.</a:t>
            </a:r>
            <a:br>
              <a:rPr lang="uk-UA" sz="2400" dirty="0" smtClean="0"/>
            </a:br>
            <a:r>
              <a:rPr lang="uk-UA" sz="2400" dirty="0" smtClean="0"/>
              <a:t> На поживному середовищі виявлено лише </a:t>
            </a:r>
            <a:r>
              <a:rPr lang="en-US" sz="2400" dirty="0" smtClean="0"/>
              <a:t>11</a:t>
            </a:r>
            <a:r>
              <a:rPr lang="uk-UA" sz="2400" dirty="0" smtClean="0"/>
              <a:t> колоній мікроорганізмів.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uk-UA" sz="2400" dirty="0" smtClean="0"/>
              <a:t> з діаметром </a:t>
            </a:r>
            <a:r>
              <a:rPr lang="en-US" sz="2400" dirty="0" smtClean="0"/>
              <a:t>- </a:t>
            </a:r>
            <a:r>
              <a:rPr lang="uk-UA" sz="2400" dirty="0" smtClean="0"/>
              <a:t>1, 5</a:t>
            </a:r>
            <a:r>
              <a:rPr lang="uk-UA" sz="1600" dirty="0" smtClean="0"/>
              <a:t>мм</a:t>
            </a:r>
            <a:r>
              <a:rPr lang="uk-UA" sz="2400" dirty="0" smtClean="0"/>
              <a:t>-5, 3 </a:t>
            </a:r>
            <a:r>
              <a:rPr lang="uk-UA" sz="1600" dirty="0" smtClean="0"/>
              <a:t>мм</a:t>
            </a:r>
            <a:r>
              <a:rPr lang="en-US" sz="2400" dirty="0" smtClean="0"/>
              <a:t>-4</a:t>
            </a:r>
            <a:r>
              <a:rPr lang="uk-UA" sz="2400" dirty="0" smtClean="0"/>
              <a:t>,</a:t>
            </a:r>
            <a:r>
              <a:rPr lang="en-US" sz="2400" dirty="0" smtClean="0"/>
              <a:t>  </a:t>
            </a:r>
            <a:r>
              <a:rPr lang="uk-UA" sz="2400" dirty="0" smtClean="0"/>
              <a:t>5</a:t>
            </a:r>
            <a:r>
              <a:rPr lang="uk-UA" sz="1600" dirty="0" smtClean="0"/>
              <a:t>мм</a:t>
            </a:r>
            <a:r>
              <a:rPr lang="uk-UA" sz="2400" dirty="0" smtClean="0"/>
              <a:t>-1,</a:t>
            </a:r>
            <a:r>
              <a:rPr lang="en-US" sz="2400" dirty="0" smtClean="0"/>
              <a:t> </a:t>
            </a:r>
            <a:r>
              <a:rPr lang="uk-UA" sz="2400" dirty="0" smtClean="0"/>
              <a:t>10</a:t>
            </a:r>
            <a:r>
              <a:rPr lang="uk-UA" sz="1600" dirty="0" smtClean="0"/>
              <a:t>мм</a:t>
            </a:r>
            <a:r>
              <a:rPr lang="uk-UA" sz="2400" dirty="0" smtClean="0"/>
              <a:t>-1 </a:t>
            </a:r>
            <a:endParaRPr lang="ru-RU" sz="2400" dirty="0"/>
          </a:p>
        </p:txBody>
      </p:sp>
      <p:pic>
        <p:nvPicPr>
          <p:cNvPr id="3" name="Рисунок 2" descr="Фото046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12431" y="2492896"/>
            <a:ext cx="4876800" cy="36576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2400" dirty="0" smtClean="0"/>
              <a:t>На відстані 3 метрів другий варіант в дослідженні. Маємо результат : колоній- 1</a:t>
            </a:r>
            <a:r>
              <a:rPr lang="uk-UA" sz="2400" dirty="0"/>
              <a:t>9</a:t>
            </a:r>
            <a:r>
              <a:rPr lang="uk-UA" sz="2400" dirty="0" smtClean="0"/>
              <a:t> </a:t>
            </a:r>
            <a:r>
              <a:rPr lang="uk-UA" sz="2400" dirty="0" err="1" smtClean="0"/>
              <a:t>шт</a:t>
            </a:r>
            <a:r>
              <a:rPr lang="uk-UA" sz="2400" dirty="0" smtClean="0"/>
              <a:t>,  діаметр 1,5</a:t>
            </a:r>
            <a:r>
              <a:rPr lang="uk-UA" sz="1600" dirty="0" smtClean="0"/>
              <a:t>мм</a:t>
            </a:r>
            <a:r>
              <a:rPr lang="uk-UA" sz="2400" dirty="0" smtClean="0"/>
              <a:t>- 5, 2,5 </a:t>
            </a:r>
            <a:r>
              <a:rPr lang="uk-UA" sz="1600" dirty="0" smtClean="0"/>
              <a:t>мм</a:t>
            </a:r>
            <a:r>
              <a:rPr lang="uk-UA" sz="2400" dirty="0" smtClean="0"/>
              <a:t>-5, 5</a:t>
            </a:r>
            <a:r>
              <a:rPr lang="uk-UA" sz="1600" dirty="0" smtClean="0"/>
              <a:t>мм</a:t>
            </a:r>
            <a:r>
              <a:rPr lang="uk-UA" sz="2400" dirty="0" smtClean="0"/>
              <a:t>-3, 8</a:t>
            </a:r>
            <a:r>
              <a:rPr lang="uk-UA" sz="1600" dirty="0" smtClean="0"/>
              <a:t>мм</a:t>
            </a:r>
            <a:r>
              <a:rPr lang="uk-UA" sz="2400" dirty="0" smtClean="0"/>
              <a:t>-2, великих -4 </a:t>
            </a:r>
            <a:endParaRPr lang="ru-RU" sz="2400" dirty="0"/>
          </a:p>
        </p:txBody>
      </p:sp>
      <p:pic>
        <p:nvPicPr>
          <p:cNvPr id="3" name="Рисунок 2" descr="Фото046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33600" y="2636912"/>
            <a:ext cx="4876800" cy="36576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2400" dirty="0" smtClean="0"/>
              <a:t>На відстані 6 метрів </a:t>
            </a:r>
            <a:r>
              <a:rPr lang="uk-UA" sz="2400" dirty="0"/>
              <a:t> </a:t>
            </a:r>
            <a:r>
              <a:rPr lang="uk-UA" sz="2400" dirty="0" smtClean="0"/>
              <a:t>третій варіант в дослідженні. Маємо результат : колоній- 2</a:t>
            </a:r>
            <a:r>
              <a:rPr lang="en-US" sz="2400" dirty="0" smtClean="0"/>
              <a:t>9</a:t>
            </a:r>
            <a:r>
              <a:rPr lang="uk-UA" sz="2400" dirty="0" smtClean="0"/>
              <a:t> </a:t>
            </a:r>
            <a:r>
              <a:rPr lang="uk-UA" sz="2400" dirty="0" err="1" smtClean="0"/>
              <a:t>шт</a:t>
            </a:r>
            <a:r>
              <a:rPr lang="uk-UA" sz="2400" dirty="0" smtClean="0"/>
              <a:t>, діаметр 1,3 </a:t>
            </a:r>
            <a:r>
              <a:rPr lang="uk-UA" sz="1400" dirty="0" smtClean="0"/>
              <a:t>мм</a:t>
            </a:r>
            <a:r>
              <a:rPr lang="uk-UA" sz="2400" dirty="0" smtClean="0"/>
              <a:t>-7, 2,5</a:t>
            </a:r>
            <a:r>
              <a:rPr lang="uk-UA" sz="1400" dirty="0" smtClean="0"/>
              <a:t>мм</a:t>
            </a:r>
            <a:r>
              <a:rPr lang="uk-UA" sz="2400" dirty="0" smtClean="0"/>
              <a:t> – 7, 6</a:t>
            </a:r>
            <a:r>
              <a:rPr lang="uk-UA" sz="1400" dirty="0" smtClean="0"/>
              <a:t>мм</a:t>
            </a:r>
            <a:r>
              <a:rPr lang="uk-UA" sz="2400" dirty="0" smtClean="0"/>
              <a:t>-11, 10</a:t>
            </a:r>
            <a:r>
              <a:rPr lang="uk-UA" sz="1400" dirty="0" smtClean="0"/>
              <a:t>мм</a:t>
            </a:r>
            <a:r>
              <a:rPr lang="uk-UA" sz="2400" dirty="0" smtClean="0"/>
              <a:t>-4, велика -1</a:t>
            </a:r>
            <a:endParaRPr lang="ru-RU" sz="2400" dirty="0"/>
          </a:p>
        </p:txBody>
      </p:sp>
      <p:pic>
        <p:nvPicPr>
          <p:cNvPr id="3" name="Рисунок 2" descr="Фото046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95736" y="2348880"/>
            <a:ext cx="4876800" cy="36576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7772400" cy="3730426"/>
          </a:xfrm>
        </p:spPr>
        <p:txBody>
          <a:bodyPr>
            <a:normAutofit fontScale="90000"/>
          </a:bodyPr>
          <a:lstStyle/>
          <a:p>
            <a:r>
              <a:rPr lang="uk-UA" sz="2800" dirty="0" smtClean="0"/>
              <a:t>Результати досліду.</a:t>
            </a:r>
            <a:br>
              <a:rPr lang="uk-UA" sz="2800" dirty="0" smtClean="0"/>
            </a:br>
            <a:r>
              <a:rPr lang="uk-UA" sz="2800" dirty="0" smtClean="0"/>
              <a:t> В чашці Петрі №1, яка була розміщена під рослинами герані, колоній мікроорганізмів втричі менше, ніж у віддаленій частині класу. На поживному середовищі зовсім відсутні колонії грибків, різноманітність колоній коків менша, ніж в інших чашках. </a:t>
            </a:r>
            <a:br>
              <a:rPr lang="uk-UA" sz="2800" dirty="0" smtClean="0"/>
            </a:br>
            <a:r>
              <a:rPr lang="uk-UA" sz="2800" dirty="0" smtClean="0"/>
              <a:t>Висновок: біологічно активні речовини герані обмежують поширення мікроорганізмів повітря, очищують його.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3857854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616"/>
            <a:ext cx="8157592" cy="2631296"/>
          </a:xfrm>
        </p:spPr>
        <p:txBody>
          <a:bodyPr>
            <a:normAutofit fontScale="90000"/>
          </a:bodyPr>
          <a:lstStyle/>
          <a:p>
            <a:r>
              <a:rPr lang="uk-UA" sz="2400" dirty="0"/>
              <a:t> </a:t>
            </a:r>
            <a:r>
              <a:rPr lang="uk-UA" sz="2400" dirty="0" smtClean="0"/>
              <a:t>висновки: використання фітонцидних рослин є найкращий варіант для очищення повітря в закритих приміщеннях. Таких рослин є досить багато: каланхое, пеларгонія(герань), бегонія, </a:t>
            </a:r>
            <a:r>
              <a:rPr lang="uk-UA" sz="2400" dirty="0" err="1" smtClean="0"/>
              <a:t>гібіскус</a:t>
            </a:r>
            <a:r>
              <a:rPr lang="uk-UA" sz="2400" dirty="0" smtClean="0"/>
              <a:t>, плющ і т .п. Саме ці рослини можуть стати серйозною перепоною поширення захворювань. 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7170" name="Picture 2" descr="C:\Users\UH\Desktop\Фото043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636912"/>
            <a:ext cx="48768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6000" dirty="0" smtClean="0"/>
              <a:t>Дякую за увагу.</a:t>
            </a:r>
            <a:endParaRPr lang="ru-RU" sz="60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340768"/>
            <a:ext cx="7272808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36147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404664"/>
            <a:ext cx="7920880" cy="2520280"/>
          </a:xfrm>
        </p:spPr>
        <p:txBody>
          <a:bodyPr>
            <a:normAutofit/>
          </a:bodyPr>
          <a:lstStyle/>
          <a:p>
            <a:r>
              <a:rPr lang="uk-UA" dirty="0" smtClean="0"/>
              <a:t>М</a:t>
            </a:r>
            <a:r>
              <a:rPr lang="uk-UA" sz="3600" dirty="0" smtClean="0"/>
              <a:t>ета дослідження: </a:t>
            </a:r>
            <a:r>
              <a:rPr lang="uk-UA" sz="2800" dirty="0" smtClean="0"/>
              <a:t>вивчити вплив рослини герань на мікроорганізми типу </a:t>
            </a:r>
            <a:r>
              <a:rPr lang="en-US" sz="2800" dirty="0" smtClean="0"/>
              <a:t>Protozoa</a:t>
            </a:r>
            <a:r>
              <a:rPr lang="uk-UA" sz="2800" dirty="0" smtClean="0"/>
              <a:t> та мікроорганізми повітря приміщення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3212976"/>
            <a:ext cx="7702624" cy="1825625"/>
          </a:xfrm>
        </p:spPr>
        <p:txBody>
          <a:bodyPr>
            <a:normAutofit fontScale="85000" lnSpcReduction="20000"/>
          </a:bodyPr>
          <a:lstStyle/>
          <a:p>
            <a:r>
              <a:rPr lang="uk-UA" sz="4800" dirty="0" smtClean="0"/>
              <a:t>Актуальність: </a:t>
            </a:r>
            <a:r>
              <a:rPr lang="uk-UA" sz="2800" dirty="0" smtClean="0"/>
              <a:t>чистота повітря приміщення та </a:t>
            </a:r>
            <a:r>
              <a:rPr lang="uk-UA" sz="2800" dirty="0" err="1" smtClean="0"/>
              <a:t>здоров</a:t>
            </a:r>
            <a:r>
              <a:rPr lang="en-US" sz="2800" dirty="0" smtClean="0"/>
              <a:t>’</a:t>
            </a:r>
            <a:r>
              <a:rPr lang="uk-UA" sz="2800" dirty="0" smtClean="0"/>
              <a:t>я людей, які в ньому є, знаходяться в прямій залежності. Сьогодні важливо використовувати екологічно чисті засоби для його очищення. Рослини найкращий варіант</a:t>
            </a:r>
            <a:endParaRPr lang="ru-RU" sz="2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8424" y="260648"/>
            <a:ext cx="8229600" cy="3528392"/>
          </a:xfrm>
        </p:spPr>
        <p:txBody>
          <a:bodyPr>
            <a:normAutofit fontScale="90000"/>
          </a:bodyPr>
          <a:lstStyle/>
          <a:p>
            <a:r>
              <a:rPr lang="uk-UA" sz="2000" dirty="0" smtClean="0"/>
              <a:t> Вибір об</a:t>
            </a:r>
            <a:r>
              <a:rPr lang="en-US" sz="2000" dirty="0" smtClean="0"/>
              <a:t>’</a:t>
            </a:r>
            <a:r>
              <a:rPr lang="uk-UA" sz="2000" dirty="0" err="1" smtClean="0"/>
              <a:t>єкту</a:t>
            </a:r>
            <a:r>
              <a:rPr lang="uk-UA" sz="2000" dirty="0" smtClean="0"/>
              <a:t>:</a:t>
            </a:r>
            <a:br>
              <a:rPr lang="uk-UA" sz="2000" dirty="0" smtClean="0"/>
            </a:br>
            <a:r>
              <a:rPr lang="uk-UA" sz="2000" dirty="0" smtClean="0"/>
              <a:t>Герань (пеларгонія) поширена, невибаглива кімнатна рослина. Вона </a:t>
            </a:r>
            <a:r>
              <a:rPr lang="uk-UA" sz="2000" dirty="0" err="1" smtClean="0"/>
              <a:t>рідко</a:t>
            </a:r>
            <a:r>
              <a:rPr lang="uk-UA" sz="2000" dirty="0" smtClean="0"/>
              <a:t> хворіє, і це трапляється, як правило, при неправильному догляді. Рослина, що виділяє БАР, в тому числі фітонциди, захищає себе від збудників бактеріальних та грибкових захворювань.</a:t>
            </a:r>
            <a:br>
              <a:rPr lang="uk-UA" sz="2000" dirty="0" smtClean="0"/>
            </a:br>
            <a:r>
              <a:rPr lang="uk-UA" sz="2000" dirty="0" smtClean="0"/>
              <a:t>Пеларгонія(</a:t>
            </a:r>
            <a:r>
              <a:rPr lang="en-US" sz="2000" dirty="0"/>
              <a:t>Pelargonium</a:t>
            </a:r>
            <a:r>
              <a:rPr lang="uk-UA" sz="2000" dirty="0"/>
              <a:t>). Родина Геранієвих. Батьківщина – Південна Африка. Багаторічна вічнозелена рослина. Листя різноманітної форми і забарвлення. Квітки великі, зібрані в суцвіття зонтик різноманітного забарвлення. Рослина світлолюбна, порівняно засухостійка, добре розвивається на легких родючих </a:t>
            </a:r>
            <a:r>
              <a:rPr lang="uk-UA" sz="2000" dirty="0" err="1"/>
              <a:t>грунтах</a:t>
            </a:r>
            <a:r>
              <a:rPr lang="uk-UA" sz="2000" dirty="0"/>
              <a:t>. Може витримувати північні </a:t>
            </a:r>
            <a:r>
              <a:rPr lang="uk-UA" sz="2000" dirty="0" smtClean="0"/>
              <a:t>вікна в приміщеннях</a:t>
            </a:r>
            <a:br>
              <a:rPr lang="uk-UA" sz="2000" dirty="0" smtClean="0"/>
            </a:br>
            <a:r>
              <a:rPr lang="uk-UA" sz="2000" dirty="0" smtClean="0"/>
              <a:t>.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pic>
        <p:nvPicPr>
          <p:cNvPr id="3" name="Рисунок 2" descr="Фото04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4048" y="3578442"/>
            <a:ext cx="4029294" cy="302197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2000" dirty="0"/>
              <a:t>Ця кімнатна рослина здатна виробляти леткі ефірні олії та фітонциди, що мають біологічну активність і можуть вбивати та пригнічувати ріст і розвиток хвороботворних організмів. 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pic>
        <p:nvPicPr>
          <p:cNvPr id="3" name="Рисунок 2" descr="Фото045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33600" y="1600200"/>
            <a:ext cx="4876800" cy="36576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7918648" cy="5458618"/>
          </a:xfrm>
        </p:spPr>
        <p:txBody>
          <a:bodyPr>
            <a:noAutofit/>
          </a:bodyPr>
          <a:lstStyle/>
          <a:p>
            <a:r>
              <a:rPr lang="uk-UA" sz="3600" dirty="0" smtClean="0"/>
              <a:t>Збагачує повітря легкими негативними іонами</a:t>
            </a:r>
            <a:r>
              <a:rPr lang="uk-UA" dirty="0"/>
              <a:t> </a:t>
            </a:r>
            <a:r>
              <a:rPr lang="uk-UA" sz="3600" dirty="0" smtClean="0"/>
              <a:t>.наявність яких зумовлює особливу чистоту та легкість як у атмосфері лісу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endParaRPr lang="ru-RU" sz="3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78698"/>
          </a:xfrm>
        </p:spPr>
        <p:txBody>
          <a:bodyPr>
            <a:normAutofit fontScale="90000"/>
          </a:bodyPr>
          <a:lstStyle/>
          <a:p>
            <a:pPr algn="l"/>
            <a:r>
              <a:rPr lang="uk-UA" sz="3200" dirty="0" smtClean="0"/>
              <a:t>Герань використовують у лікуванні хвороб: </a:t>
            </a:r>
            <a:br>
              <a:rPr lang="uk-UA" sz="3200" dirty="0" smtClean="0"/>
            </a:br>
            <a:r>
              <a:rPr lang="uk-UA" sz="3200" dirty="0" smtClean="0"/>
              <a:t>- шкіри</a:t>
            </a:r>
            <a:r>
              <a:rPr lang="en-US" sz="3200" dirty="0" smtClean="0"/>
              <a:t> </a:t>
            </a:r>
            <a:r>
              <a:rPr lang="uk-UA" sz="3200" dirty="0" smtClean="0"/>
              <a:t>- екземи, опіки, обмороження;</a:t>
            </a:r>
            <a:br>
              <a:rPr lang="uk-UA" sz="3200" dirty="0" smtClean="0"/>
            </a:br>
            <a:r>
              <a:rPr lang="uk-UA" sz="3200" dirty="0" smtClean="0"/>
              <a:t>- застудні захворювання – отиті, гаймориті;</a:t>
            </a:r>
            <a:br>
              <a:rPr lang="uk-UA" sz="3200" dirty="0" smtClean="0"/>
            </a:br>
            <a:r>
              <a:rPr lang="uk-UA" sz="3200" dirty="0" smtClean="0"/>
              <a:t>- анальгетик  - зубні болі</a:t>
            </a:r>
            <a:br>
              <a:rPr lang="uk-UA" sz="3200" dirty="0" smtClean="0"/>
            </a:br>
            <a:r>
              <a:rPr lang="uk-UA" sz="3200" dirty="0" smtClean="0"/>
              <a:t>- заспокійливий засіб (нормалізація сну, психіки);</a:t>
            </a:r>
            <a:br>
              <a:rPr lang="uk-UA" sz="3200" dirty="0" smtClean="0"/>
            </a:br>
            <a:r>
              <a:rPr lang="uk-UA" sz="3200" dirty="0" smtClean="0"/>
              <a:t>-серцево-судинні захворювання (нормалізація тиску);</a:t>
            </a:r>
            <a:br>
              <a:rPr lang="uk-UA" sz="3200" dirty="0" smtClean="0"/>
            </a:br>
            <a:r>
              <a:rPr lang="uk-UA" sz="3200" dirty="0" smtClean="0"/>
              <a:t>- опорно-рухової системи (радикуліті, остеохондрозі).</a:t>
            </a:r>
            <a:br>
              <a:rPr lang="uk-UA" sz="3200" dirty="0" smtClean="0"/>
            </a:br>
            <a:r>
              <a:rPr lang="uk-UA" sz="3200" dirty="0" smtClean="0"/>
              <a:t>- шлунково-кишкового тракту (виразку шлунку).</a:t>
            </a:r>
            <a:br>
              <a:rPr lang="uk-UA" sz="3200" dirty="0" smtClean="0"/>
            </a:br>
            <a:r>
              <a:rPr lang="uk-UA" sz="3200" dirty="0" smtClean="0"/>
              <a:t/>
            </a:r>
            <a:br>
              <a:rPr lang="uk-UA" sz="3200" dirty="0" smtClean="0"/>
            </a:br>
            <a:endParaRPr lang="ru-RU" sz="3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0306" y="476672"/>
            <a:ext cx="8229600" cy="3744416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Ефірні олії герані використовують в парфумерії, </a:t>
            </a:r>
            <a:r>
              <a:rPr lang="uk-UA" dirty="0" err="1" smtClean="0"/>
              <a:t>ароматерапії</a:t>
            </a:r>
            <a:r>
              <a:rPr lang="uk-UA" dirty="0" smtClean="0"/>
              <a:t>, в виробництві побутової хімії, традиційній та нетрадиційній медицині, ветеринарії. Як природний </a:t>
            </a:r>
            <a:r>
              <a:rPr lang="uk-UA" dirty="0" err="1" smtClean="0"/>
              <a:t>репілент</a:t>
            </a:r>
            <a:r>
              <a:rPr lang="uk-UA" dirty="0" smtClean="0"/>
              <a:t>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356992"/>
            <a:ext cx="4282831" cy="3212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7772400" cy="4306490"/>
          </a:xfrm>
        </p:spPr>
        <p:txBody>
          <a:bodyPr>
            <a:normAutofit fontScale="90000"/>
          </a:bodyPr>
          <a:lstStyle/>
          <a:p>
            <a:r>
              <a:rPr lang="uk-UA" dirty="0"/>
              <a:t> </a:t>
            </a:r>
            <a:r>
              <a:rPr lang="ru-RU" sz="2700" dirty="0"/>
              <a:t/>
            </a:r>
            <a:br>
              <a:rPr lang="ru-RU" sz="2700" dirty="0"/>
            </a:br>
            <a:r>
              <a:rPr lang="uk-UA" sz="2700" dirty="0"/>
              <a:t>Фітонциди – рідкі або леткі сполуки, отруйні для бактерій, найпростіших, грибів, деяких видів вищих рослин, комах, молюсків, земноводних і не отруйні для людини. Фітонциди притаманні лише насінним рослинам і проявляють вибіркову дію. Фітонцидні властивості рослин відкриті в 1929 році радянським вченим </a:t>
            </a:r>
            <a:r>
              <a:rPr lang="uk-UA" sz="2700" dirty="0" err="1"/>
              <a:t>Токіним</a:t>
            </a:r>
            <a:r>
              <a:rPr lang="uk-UA" sz="2700" dirty="0"/>
              <a:t> Б.П. Фітонциди утворюються в протоплазмі рослинної клітини і тканинних соках. Вони створюють імунний захист квіткової рослини від мікроорганізмів, бактерій, грибів та вірусів. В результаті хвороби, спричинені цими організмами, у рослин зустрічаються досить </a:t>
            </a:r>
            <a:r>
              <a:rPr lang="uk-UA" sz="2700" dirty="0" err="1"/>
              <a:t>рідко</a:t>
            </a:r>
            <a:r>
              <a:rPr lang="uk-UA" sz="2700" dirty="0"/>
              <a:t>. </a:t>
            </a:r>
            <a:r>
              <a:rPr lang="ru-RU" sz="2700" dirty="0"/>
              <a:t/>
            </a:r>
            <a:br>
              <a:rPr lang="ru-RU" sz="2700" dirty="0"/>
            </a:br>
            <a:endParaRPr lang="ru-RU" sz="27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1021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7772400" cy="3010346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Гіпотеза</a:t>
            </a:r>
            <a:br>
              <a:rPr lang="uk-UA" dirty="0" smtClean="0"/>
            </a:br>
            <a:r>
              <a:rPr lang="uk-UA" dirty="0" smtClean="0"/>
              <a:t>рослини, які мають здатність пригнічувати або вбивати найпростіші організми, захищаючи себе, можна використати як природний очищувач повітря в закритому приміщенні.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25493969"/>
      </p:ext>
    </p:extLst>
  </p:cSld>
  <p:clrMapOvr>
    <a:masterClrMapping/>
  </p:clrMapOvr>
</p:sld>
</file>

<file path=ppt/theme/theme1.xml><?xml version="1.0" encoding="utf-8"?>
<a:theme xmlns:a="http://schemas.openxmlformats.org/drawingml/2006/main" name="Urban Pop">
  <a:themeElements>
    <a:clrScheme name="Urban Pop">
      <a:dk1>
        <a:srgbClr val="000000"/>
      </a:dk1>
      <a:lt1>
        <a:srgbClr val="FFFFFF"/>
      </a:lt1>
      <a:dk2>
        <a:srgbClr val="282828"/>
      </a:dk2>
      <a:lt2>
        <a:srgbClr val="D4D4D4"/>
      </a:lt2>
      <a:accent1>
        <a:srgbClr val="86CE24"/>
      </a:accent1>
      <a:accent2>
        <a:srgbClr val="00A2E6"/>
      </a:accent2>
      <a:accent3>
        <a:srgbClr val="FAC810"/>
      </a:accent3>
      <a:accent4>
        <a:srgbClr val="7D8F8C"/>
      </a:accent4>
      <a:accent5>
        <a:srgbClr val="D06B20"/>
      </a:accent5>
      <a:accent6>
        <a:srgbClr val="958B8B"/>
      </a:accent6>
      <a:hlink>
        <a:srgbClr val="FF9900"/>
      </a:hlink>
      <a:folHlink>
        <a:srgbClr val="969696"/>
      </a:folHlink>
    </a:clrScheme>
    <a:fontScheme name="Urban Pop">
      <a:maj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Urban Pop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58000"/>
              </a:srgbClr>
            </a:outerShdw>
          </a:effectLst>
          <a:scene3d>
            <a:camera prst="orthographicFront">
              <a:rot lat="0" lon="0" rev="0"/>
            </a:camera>
            <a:lightRig rig="flat" dir="t"/>
          </a:scene3d>
          <a:sp3d contourW="15875">
            <a:bevelT w="95250" h="1270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hade val="100000"/>
                <a:alpha val="100000"/>
                <a:satMod val="100000"/>
                <a:lumMod val="100000"/>
              </a:schemeClr>
            </a:gs>
            <a:gs pos="9000">
              <a:schemeClr val="phClr">
                <a:tint val="90000"/>
                <a:shade val="100000"/>
                <a:alpha val="100000"/>
                <a:satMod val="100000"/>
                <a:lumMod val="100000"/>
              </a:schemeClr>
            </a:gs>
            <a:gs pos="34000">
              <a:schemeClr val="phClr">
                <a:tint val="83000"/>
                <a:shade val="100000"/>
                <a:alpha val="100000"/>
                <a:satMod val="100000"/>
                <a:lumMod val="100000"/>
              </a:schemeClr>
            </a:gs>
            <a:gs pos="62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  <a:gs pos="90000">
              <a:schemeClr val="phClr">
                <a:tint val="92000"/>
                <a:shade val="100000"/>
                <a:alpha val="100000"/>
                <a:satMod val="100000"/>
                <a:lumMod val="90000"/>
              </a:schemeClr>
            </a:gs>
            <a:gs pos="100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8000"/>
              </a:schemeClr>
            </a:gs>
            <a:gs pos="100000">
              <a:schemeClr val="phClr">
                <a:tint val="95000"/>
                <a:shade val="98000"/>
                <a:lumMod val="80000"/>
              </a:schemeClr>
            </a:gs>
          </a:gsLst>
          <a:path path="circle">
            <a:fillToRect l="50000" t="100000" r="10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TM01859862[[fn=Поп-музыка]]</Template>
  <TotalTime>294</TotalTime>
  <Words>306</Words>
  <Application>Microsoft Office PowerPoint</Application>
  <PresentationFormat>Экран (4:3)</PresentationFormat>
  <Paragraphs>26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Urban Pop</vt:lpstr>
      <vt:lpstr>Вплив Фітонцидних рослин родини геранієвих на чистоту повітря в приміщенні.</vt:lpstr>
      <vt:lpstr>Мета дослідження: вивчити вплив рослини герань на мікроорганізми типу Protozoa та мікроорганізми повітря приміщення</vt:lpstr>
      <vt:lpstr> Вибір об’єкту: Герань (пеларгонія) поширена, невибаглива кімнатна рослина. Вона рідко хворіє, і це трапляється, як правило, при неправильному догляді. Рослина, що виділяє БАР, в тому числі фітонциди, захищає себе від збудників бактеріальних та грибкових захворювань. Пеларгонія(Pelargonium). Родина Геранієвих. Батьківщина – Південна Африка. Багаторічна вічнозелена рослина. Листя різноманітної форми і забарвлення. Квітки великі, зібрані в суцвіття зонтик різноманітного забарвлення. Рослина світлолюбна, порівняно засухостійка, добре розвивається на легких родючих грунтах. Може витримувати північні вікна в приміщеннях . </vt:lpstr>
      <vt:lpstr>Ця кімнатна рослина здатна виробляти леткі ефірні олії та фітонциди, що мають біологічну активність і можуть вбивати та пригнічувати ріст і розвиток хвороботворних організмів.  </vt:lpstr>
      <vt:lpstr>Збагачує повітря легкими негативними іонами .наявність яких зумовлює особливу чистоту та легкість як у атмосфері лісу  </vt:lpstr>
      <vt:lpstr>Герань використовують у лікуванні хвороб:  - шкіри - екземи, опіки, обмороження; - застудні захворювання – отиті, гаймориті; - анальгетик  - зубні болі - заспокійливий засіб (нормалізація сну, психіки); -серцево-судинні захворювання (нормалізація тиску); - опорно-рухової системи (радикуліті, остеохондрозі). - шлунково-кишкового тракту (виразку шлунку).  </vt:lpstr>
      <vt:lpstr>Ефірні олії герані використовують в парфумерії, ароматерапії, в виробництві побутової хімії, традиційній та нетрадиційній медицині, ветеринарії. Як природний репілент. </vt:lpstr>
      <vt:lpstr>  Фітонциди – рідкі або леткі сполуки, отруйні для бактерій, найпростіших, грибів, деяких видів вищих рослин, комах, молюсків, земноводних і не отруйні для людини. Фітонциди притаманні лише насінним рослинам і проявляють вибіркову дію. Фітонцидні властивості рослин відкриті в 1929 році радянським вченим Токіним Б.П. Фітонциди утворюються в протоплазмі рослинної клітини і тканинних соках. Вони створюють імунний захист квіткової рослини від мікроорганізмів, бактерій, грибів та вірусів. В результаті хвороби, спричинені цими організмами, у рослин зустрічаються досить рідко.  </vt:lpstr>
      <vt:lpstr>Гіпотеза рослини, які мають здатність пригнічувати або вбивати найпростіші організми, захищаючи себе, можна використати як природний очищувач повітря в закритому приміщенні. </vt:lpstr>
      <vt:lpstr> Чому це потрібно знати? в повітрі приміщень, де ми живемо, працюємо, вчимось або проводимо багато часу є величезна кількість різноманітних мікроорганізмів. Деякі з них можуть викликати захворювання у людей, що мають ослаблений імунітет, гіповітаміноз або хронічне переохолодження. Особливо важливо це для приміщень , де тривалий час перебуває багато дітей </vt:lpstr>
      <vt:lpstr>Дослід 1.  При дослідженні культури сінної палички, активні форми інфузорії в кашиці листка герані виявляли негативний хемотаксис.</vt:lpstr>
      <vt:lpstr>Дослід 2.  Мета: порівняти кількість  куо (колонії утворюючі організми) в повітрі класу в різних його частинах і під рослинами герані.</vt:lpstr>
      <vt:lpstr>- метод Коха. Зазвичай використовують для встановлення складу мікрофлори в закритих приміщеннях. Чашки Петрі із поживним середовищем встановлюється в різних місцях і відкривають на певний час, потім інкубують і встановлюють видову приналежність мікроорганізмів.</vt:lpstr>
      <vt:lpstr> чашка Петрі №1 розміщена під рослинами герані.  На поживному середовищі виявлено лише 11 колоній мікроорганізмів.  з діаметром - 1, 5мм-5, 3 мм-4,  5мм-1, 10мм-1 </vt:lpstr>
      <vt:lpstr>На відстані 3 метрів другий варіант в дослідженні. Маємо результат : колоній- 19 шт,  діаметр 1,5мм- 5, 2,5 мм-5, 5мм-3, 8мм-2, великих -4 </vt:lpstr>
      <vt:lpstr>На відстані 6 метрів  третій варіант в дослідженні. Маємо результат : колоній- 29 шт, діаметр 1,3 мм-7, 2,5мм – 7, 6мм-11, 10мм-4, велика -1</vt:lpstr>
      <vt:lpstr>Результати досліду.  В чашці Петрі №1, яка була розміщена під рослинами герані, колоній мікроорганізмів втричі менше, ніж у віддаленій частині класу. На поживному середовищі зовсім відсутні колонії грибків, різноманітність колоній коків менша, ніж в інших чашках.  Висновок: біологічно активні речовини герані обмежують поширення мікроорганізмів повітря, очищують його.</vt:lpstr>
      <vt:lpstr> висновки: використання фітонцидних рослин є найкращий варіант для очищення повітря в закритих приміщеннях. Таких рослин є досить багато: каланхое, пеларгонія(герань), бегонія, гібіскус, плющ і т .п. Саме ці рослини можуть стати серйозною перепоною поширення захворювань.  </vt:lpstr>
      <vt:lpstr>Дякую за увагу.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Фітонцидна рослина герань.</dc:title>
  <dc:creator>uriah heep</dc:creator>
  <cp:lastModifiedBy>UH</cp:lastModifiedBy>
  <cp:revision>44</cp:revision>
  <dcterms:created xsi:type="dcterms:W3CDTF">2015-12-05T20:15:51Z</dcterms:created>
  <dcterms:modified xsi:type="dcterms:W3CDTF">2015-12-13T13:30:30Z</dcterms:modified>
</cp:coreProperties>
</file>