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70" r:id="rId4"/>
    <p:sldId id="260" r:id="rId5"/>
    <p:sldId id="261" r:id="rId6"/>
    <p:sldId id="271" r:id="rId7"/>
    <p:sldId id="272" r:id="rId8"/>
    <p:sldId id="265" r:id="rId9"/>
    <p:sldId id="275" r:id="rId10"/>
    <p:sldId id="262" r:id="rId11"/>
    <p:sldId id="274" r:id="rId12"/>
    <p:sldId id="266" r:id="rId13"/>
    <p:sldId id="273" r:id="rId14"/>
    <p:sldId id="268" r:id="rId15"/>
    <p:sldId id="267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76500" autoAdjust="0"/>
  </p:normalViewPr>
  <p:slideViewPr>
    <p:cSldViewPr snapToGrid="0">
      <p:cViewPr varScale="1">
        <p:scale>
          <a:sx n="52" d="100"/>
          <a:sy n="52" d="100"/>
        </p:scale>
        <p:origin x="-131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noProof="0" dirty="0"/>
              <a:t>Третий</a:t>
            </a:r>
            <a:r>
              <a:rPr lang="ru-RU" dirty="0"/>
              <a:t>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46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46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</a:t>
            </a:r>
            <a:r>
              <a:rPr lang="ru-RU" noProof="0" dirty="0"/>
              <a:t>уровень</a:t>
            </a:r>
          </a:p>
          <a:p>
            <a:pPr lvl="5"/>
            <a:r>
              <a:rPr lang="ru-RU" dirty="0"/>
              <a:t>Шестая</a:t>
            </a:r>
          </a:p>
          <a:p>
            <a:pPr lvl="6"/>
            <a:r>
              <a:rPr lang="ru-RU" dirty="0"/>
              <a:t>Седьмая</a:t>
            </a:r>
          </a:p>
          <a:p>
            <a:pPr lvl="7"/>
            <a:r>
              <a:rPr lang="ru-RU" dirty="0"/>
              <a:t>Восьмая</a:t>
            </a:r>
          </a:p>
          <a:p>
            <a:pPr lvl="8"/>
            <a:r>
              <a:rPr lang="ru-RU" dirty="0"/>
              <a:t>Девятая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1%96%D0%B4%D0%B8%D0%BD%D0%B0" TargetMode="External"/><Relationship Id="rId2" Type="http://schemas.openxmlformats.org/officeDocument/2006/relationships/hyperlink" Target="https://uk.wikipedia.org/wiki/%D0%A2%D0%B5%D0%BF%D0%BB%D0%BE%D0%B2%D0%B0_%D0%B5%D0%BD%D0%B5%D1%80%D0%B3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uk.wikipedia.org/wiki/%D0%A0%D0%B5%D1%87%D0%BE%D0%B2%D0%B8%D0%BD%D0%B0" TargetMode="External"/><Relationship Id="rId4" Type="http://schemas.openxmlformats.org/officeDocument/2006/relationships/hyperlink" Target="https://uk.wikipedia.org/wiki/%D0%93%D0%B0%D0%B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i="0" dirty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             </a:t>
            </a:r>
            <a:r>
              <a:rPr lang="uk-UA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ФІЗИЧНІ ФОКУСИ</a:t>
            </a:r>
            <a:r>
              <a:rPr lang="uk-UA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>
                <a:latin typeface="Times New Roman" pitchFamily="18" charset="0"/>
                <a:cs typeface="Times New Roman" pitchFamily="18" charset="0"/>
              </a:rPr>
              <a:t> Роботу виконав:Арутюнян Сергій Гарегіновіч </a:t>
            </a:r>
            <a:r>
              <a:rPr lang="uk-UA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>
                <a:latin typeface="Times New Roman" pitchFamily="18" charset="0"/>
                <a:cs typeface="Times New Roman" pitchFamily="18" charset="0"/>
              </a:rPr>
              <a:t>Науковий керівник: Булкіна Ірина Анатоліївна</a:t>
            </a:r>
            <a:r>
              <a:rPr lang="uk-UA" sz="31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endParaRPr lang="ru-RU" sz="11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Коли пакетик запалюється, його кінець піднімається вгору</a:t>
            </a:r>
            <a:br>
              <a:rPr lang="uk-UA" i="1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1395" y="1924050"/>
            <a:ext cx="5051131" cy="4671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Тепле повітря зможе повести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пакетики за собою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охолоджені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пакету опускаются вниз.     </a:t>
            </a:r>
          </a:p>
          <a:p>
            <a:pPr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uk-UA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4" name="Picture 2" descr="C:\Users\Я\Documents\Bluetooth Exchange Folder\IMAG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7" y="1840566"/>
            <a:ext cx="314000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Я\Documents\Bluetooth Exchange Folder\IMAG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7621" y="1923369"/>
            <a:ext cx="297860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3200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Як</a:t>
            </a:r>
            <a:r>
              <a:rPr lang="uk-UA" sz="3200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краще охолодити каструлю з водою?</a:t>
            </a:r>
            <a:r>
              <a:rPr lang="uk-UA" sz="3200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2190749"/>
            <a:ext cx="6852745" cy="4399237"/>
          </a:xfrm>
        </p:spPr>
        <p:txBody>
          <a:bodyPr>
            <a:normAutofit lnSpcReduction="10000"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Коли швидше охолоне чайник з окропом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: якщо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його поставили на лід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, чи лід покласти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 кришку чайника або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без льоду?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Якщо покласти на лід ,то каструля  передасть своє тепло льоду який розтане швидше,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Якщо без льоду - спочатку має охолонути каструля, а потім окріп. Це довгий процес.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Якщо лід покласти на кришку – теплий пар підніметься  вгору (охолоджується), а потім  повертається вниз холоднішим . Тим самим охолоджує швидше. </a:t>
            </a:r>
          </a:p>
        </p:txBody>
      </p:sp>
      <p:pic>
        <p:nvPicPr>
          <p:cNvPr id="3" name="Рисунок 2" descr="cent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863" y="1827101"/>
            <a:ext cx="5304137" cy="4757629"/>
          </a:xfrm>
          <a:prstGeom prst="rect">
            <a:avLst/>
          </a:prstGeom>
        </p:spPr>
      </p:pic>
      <p:sp>
        <p:nvSpPr>
          <p:cNvPr id="11" name="Выгнутая вправо стрелка 10"/>
          <p:cNvSpPr/>
          <p:nvPr/>
        </p:nvSpPr>
        <p:spPr>
          <a:xfrm>
            <a:off x="9610726" y="3794234"/>
            <a:ext cx="1049064" cy="2312276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0800000">
            <a:off x="8425683" y="3605048"/>
            <a:ext cx="1166648" cy="2438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0" y="466343"/>
            <a:ext cx="11645462" cy="136211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Чому чайник  нагрівають знизу?</a:t>
            </a:r>
            <a:r>
              <a:rPr lang="uk-UA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048" y="1954924"/>
            <a:ext cx="5906814" cy="4624551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 Як відомо, вода - поганий провідник тепла. Це можна довести таким  чином:</a:t>
            </a:r>
          </a:p>
          <a:p>
            <a:pPr lvl="1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 Береться колба з водою, в 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якому плаває шматок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льоду. Спочатку треба нагріти колбу з середини. Можна побачити що вода нагрівається, а лід не тане. </a:t>
            </a:r>
          </a:p>
          <a:p>
            <a:pPr lvl="1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Тепер нагрію знизу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колби.  Лід тане, вода – нагрівається та випаровується. </a:t>
            </a:r>
          </a:p>
          <a:p>
            <a:pPr lvl="1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 Таким самим чином  нагрівають: каструлі, чайники, сковорідки тощо.</a:t>
            </a:r>
          </a:p>
          <a:p>
            <a:pPr lvl="1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1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Проведений дослід свідчить про те, що в даному випадку перенесення енергії здійснюється не шляхом теплопровідності, а на підставі якогось іншого явища, яке має назву </a:t>
            </a: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конвекція.</a:t>
            </a:r>
          </a:p>
          <a:p>
            <a:pPr lvl="1"/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buNone/>
            </a:pPr>
            <a:r>
              <a:rPr lang="uk-UA" dirty="0"/>
              <a:t>                                                        </a:t>
            </a:r>
          </a:p>
        </p:txBody>
      </p:sp>
      <p:pic>
        <p:nvPicPr>
          <p:cNvPr id="8194" name="Picture 2" descr="http://storage0.dms.mpinteractiv.ro/media/401/321/5109/11560903/1/ceainic.jpg?width=950"/>
          <p:cNvPicPr>
            <a:picLocks noChangeAspect="1" noChangeArrowheads="1"/>
          </p:cNvPicPr>
          <p:nvPr/>
        </p:nvPicPr>
        <p:blipFill>
          <a:blip r:embed="rId2" cstate="print"/>
          <a:srcRect r="32325"/>
          <a:stretch>
            <a:fillRect/>
          </a:stretch>
        </p:blipFill>
        <p:spPr bwMode="auto">
          <a:xfrm>
            <a:off x="6599276" y="1803194"/>
            <a:ext cx="5592724" cy="50548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Чому батареї стоять під вікном?</a:t>
            </a:r>
            <a:br>
              <a:rPr lang="uk-UA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144" y="1860698"/>
            <a:ext cx="5636968" cy="4997302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повітрям в кімнаті відбувається теж саме, що й з водою у чайнику . Коли батарея центрального опалення включається, повітря в нижніх шарах кімнати починає нагріватися. Він розширюється, стає легшим і піднімається вгору, до стелі. На його місце приходять більш важкі шари холодного повітря. І вони, нагрівшись, йдуть до стелі.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Таким чином, в кімнаті виникає безперервний перебіг теплого і холодного повітря. Холодне повітря важче кімнатного і йде вниз, витісняючи тепле повітря,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піднімається вгору, і йде в квартиру.</a:t>
            </a:r>
          </a:p>
        </p:txBody>
      </p:sp>
      <p:pic>
        <p:nvPicPr>
          <p:cNvPr id="7170" name="Picture 2" descr="http://i6.turnboard.ru/%D1%83%D1%81%D0%BB%D1%83%D0%B3%D0%B8/%D1%80%D0%B5%D0%BC%D0%BE%D0%BD%D1%82,%D1%81%D1%82%D1%80%D0%BE%D0%B8%D1%82%D0%B5%D0%BB%D1%8C%D1%81%D1%82%D0%B2%D0%BE/%D0%9F%D1%80%D0%BE%D1%84%D0%B5%D1%81%D1%81%D0%B8%D0%BE%D0%BD%D0%B0%D0%BB%D1%8C%D0%BD%D0%BE%20%D0%B8%20%D0%BA%D0%B0%D1%87%D0%B5%D1%81%D1%82%D0%B2%D0%B5%D0%BD%D0%BD%D0%BE%20%D1%81%D0%B4%D0%B5%D0%BB%D0%B0%D1%8E%20%D1%80%D0%B5%D0%BC%D0%BE%D0%BD%D1%82.00011801_79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476" y="2011681"/>
            <a:ext cx="6117514" cy="4588136"/>
          </a:xfrm>
          <a:prstGeom prst="rect">
            <a:avLst/>
          </a:prstGeom>
          <a:noFill/>
        </p:spPr>
      </p:pic>
      <p:sp>
        <p:nvSpPr>
          <p:cNvPr id="7" name="Выгнутая вправо стрелка 6"/>
          <p:cNvSpPr/>
          <p:nvPr/>
        </p:nvSpPr>
        <p:spPr>
          <a:xfrm rot="5400000" flipH="1">
            <a:off x="7772401" y="1995544"/>
            <a:ext cx="1861070" cy="4281542"/>
          </a:xfrm>
          <a:prstGeom prst="curvedLeftArrow">
            <a:avLst>
              <a:gd name="adj1" fmla="val 23506"/>
              <a:gd name="adj2" fmla="val 50000"/>
              <a:gd name="adj3" fmla="val 25000"/>
            </a:avLst>
          </a:prstGeom>
          <a:solidFill>
            <a:srgbClr val="FF0000"/>
          </a:solidFill>
          <a:effectLst>
            <a:glow rad="101600">
              <a:srgbClr val="FF00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6917167" y="5400340"/>
            <a:ext cx="3883511" cy="1161826"/>
          </a:xfrm>
          <a:prstGeom prst="curvedUpArrow">
            <a:avLst/>
          </a:prstGeom>
          <a:solidFill>
            <a:srgbClr val="0070C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uk-UA" sz="3200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7) Як відбувається конвекція в природі?</a:t>
            </a:r>
            <a:endParaRPr lang="uk-UA" sz="3200" i="1" dirty="0">
              <a:solidFill>
                <a:srgbClr val="3C47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51674" y="2194560"/>
            <a:ext cx="1318438" cy="398678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 descr="http://www.stihi.ru/pics/2014/10/09/8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1828801"/>
            <a:ext cx="6305550" cy="5029200"/>
          </a:xfrm>
          <a:prstGeom prst="rect">
            <a:avLst/>
          </a:prstGeom>
          <a:noFill/>
        </p:spPr>
      </p:pic>
      <p:sp>
        <p:nvSpPr>
          <p:cNvPr id="10" name="Стрелка углом 9"/>
          <p:cNvSpPr/>
          <p:nvPr/>
        </p:nvSpPr>
        <p:spPr>
          <a:xfrm rot="174332">
            <a:off x="6145619" y="3296093"/>
            <a:ext cx="2254102" cy="1573618"/>
          </a:xfrm>
          <a:prstGeom prst="bentArrow">
            <a:avLst>
              <a:gd name="adj1" fmla="val 21852"/>
              <a:gd name="adj2" fmla="val 19815"/>
              <a:gd name="adj3" fmla="val 22778"/>
              <a:gd name="adj4" fmla="val 43750"/>
            </a:avLst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8888817" y="2892054"/>
            <a:ext cx="552891" cy="1105787"/>
          </a:xfrm>
          <a:prstGeom prst="downArrow">
            <a:avLst>
              <a:gd name="adj1" fmla="val 46227"/>
              <a:gd name="adj2" fmla="val 83438"/>
            </a:avLst>
          </a:prstGeom>
          <a:solidFill>
            <a:srgbClr val="FF00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V="1">
            <a:off x="9686262" y="2860154"/>
            <a:ext cx="554400" cy="1105790"/>
          </a:xfrm>
          <a:prstGeom prst="downArrow">
            <a:avLst>
              <a:gd name="adj1" fmla="val 42592"/>
              <a:gd name="adj2" fmla="val 83663"/>
            </a:avLst>
          </a:prstGeom>
          <a:solidFill>
            <a:srgbClr val="FF00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елка вниз 15"/>
          <p:cNvSpPr/>
          <p:nvPr/>
        </p:nvSpPr>
        <p:spPr>
          <a:xfrm flipV="1">
            <a:off x="10430539" y="2849525"/>
            <a:ext cx="554400" cy="1105200"/>
          </a:xfrm>
          <a:prstGeom prst="downArrow">
            <a:avLst>
              <a:gd name="adj1" fmla="val 42329"/>
              <a:gd name="adj2" fmla="val 82073"/>
            </a:avLst>
          </a:prstGeom>
          <a:solidFill>
            <a:srgbClr val="FF00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51405" y="1839432"/>
            <a:ext cx="3540642" cy="818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Денний бриз</a:t>
            </a:r>
          </a:p>
        </p:txBody>
      </p:sp>
      <p:pic>
        <p:nvPicPr>
          <p:cNvPr id="2052" name="Picture 4" descr="http://www.stihi.ru/pics/2014/10/09/873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1819275"/>
            <a:ext cx="5886451" cy="5038725"/>
          </a:xfrm>
          <a:prstGeom prst="rect">
            <a:avLst/>
          </a:prstGeom>
          <a:noFill/>
        </p:spPr>
      </p:pic>
      <p:sp>
        <p:nvSpPr>
          <p:cNvPr id="22" name="Стрелка углом 21"/>
          <p:cNvSpPr/>
          <p:nvPr/>
        </p:nvSpPr>
        <p:spPr>
          <a:xfrm flipH="1">
            <a:off x="2694467" y="2868432"/>
            <a:ext cx="2105246" cy="1892595"/>
          </a:xfrm>
          <a:prstGeom prst="bentArrow">
            <a:avLst>
              <a:gd name="adj1" fmla="val 17135"/>
              <a:gd name="adj2" fmla="val 17697"/>
              <a:gd name="adj3" fmla="val 25562"/>
              <a:gd name="adj4" fmla="val 43750"/>
            </a:avLst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flipV="1">
            <a:off x="191385" y="3009015"/>
            <a:ext cx="484632" cy="978408"/>
          </a:xfrm>
          <a:prstGeom prst="downArrow">
            <a:avLst/>
          </a:prstGeom>
          <a:solidFill>
            <a:srgbClr val="FF00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елка вниз 23"/>
          <p:cNvSpPr/>
          <p:nvPr/>
        </p:nvSpPr>
        <p:spPr>
          <a:xfrm flipV="1">
            <a:off x="946299" y="2987750"/>
            <a:ext cx="484632" cy="978408"/>
          </a:xfrm>
          <a:prstGeom prst="downArrow">
            <a:avLst/>
          </a:prstGeom>
          <a:solidFill>
            <a:srgbClr val="FF00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Стрелка вниз 24"/>
          <p:cNvSpPr/>
          <p:nvPr/>
        </p:nvSpPr>
        <p:spPr>
          <a:xfrm flipV="1">
            <a:off x="1626781" y="2998379"/>
            <a:ext cx="484632" cy="978408"/>
          </a:xfrm>
          <a:prstGeom prst="downArrow">
            <a:avLst/>
          </a:prstGeom>
          <a:solidFill>
            <a:srgbClr val="FF00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32465" y="1824814"/>
            <a:ext cx="3542400" cy="818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Нічний бриз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5284382"/>
            <a:ext cx="4306187" cy="1573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Нічний бриз - прогріта за день суша охолоджується швидше води, з моря піднімається тепле повітря, а на зміну йому приходить холодне повітря з суші.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86400" y="5284800"/>
            <a:ext cx="4305600" cy="157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Денний бриз - від нагрітої сонцем суші піднімається тепле повітря, на зміну йому приходить холодне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повітря  з моря.</a:t>
            </a:r>
            <a:endParaRPr lang="uk-UA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     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br>
              <a:rPr lang="uk-UA" i="1" dirty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651" y="2190749"/>
            <a:ext cx="6549655" cy="41675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Я Сергій, мені 14 років. Живу в місті Харкові. Навчаюся в Харківському ліцеї №141, 8-В класі , дуже захоплююся експериментами з фізики. </a:t>
            </a:r>
          </a:p>
        </p:txBody>
      </p:sp>
      <p:pic>
        <p:nvPicPr>
          <p:cNvPr id="1027" name="Picture 3" descr="C:\Users\Я\Pictures\2016-03-25\assdffghhjkkl;'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772" y="1847700"/>
            <a:ext cx="3327991" cy="50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uk-UA" sz="3000" b="0" i="1" dirty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                                  </a:t>
            </a:r>
            <a:r>
              <a:rPr lang="uk-UA" sz="6000" b="0" i="1" dirty="0">
                <a:solidFill>
                  <a:srgbClr val="E5E6DA"/>
                </a:solidFill>
                <a:latin typeface="Times New Roman" pitchFamily="18" charset="0"/>
                <a:cs typeface="Times New Roman" pitchFamily="18" charset="0"/>
              </a:rPr>
              <a:t>Конвекція</a:t>
            </a:r>
            <a:endParaRPr lang="ru-RU" sz="6000" b="0" i="1" dirty="0">
              <a:solidFill>
                <a:srgbClr val="E5E6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uk-UA" sz="2200" b="0" i="0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Що означає </a:t>
            </a:r>
            <a:r>
              <a:rPr lang="uk-UA" sz="2200" b="0" i="1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конвекція?</a:t>
            </a:r>
          </a:p>
          <a:p>
            <a:pPr>
              <a:buClr>
                <a:srgbClr val="3C4743"/>
              </a:buClr>
              <a:buFont typeface="Wingdings"/>
              <a:buChar char="§"/>
            </a:pPr>
            <a: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Як довести існування </a:t>
            </a:r>
            <a:r>
              <a:rPr lang="uk-UA" i="1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конвекції?</a:t>
            </a:r>
          </a:p>
          <a:p>
            <a:pPr>
              <a:buClr>
                <a:srgbClr val="3C4743"/>
              </a:buClr>
              <a:buFont typeface="Wingdings"/>
              <a:buChar char="§"/>
            </a:pPr>
            <a: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Що станеться з чайними пакетиками, якщо їх підпалити? </a:t>
            </a:r>
          </a:p>
          <a:p>
            <a:pPr>
              <a:buClr>
                <a:srgbClr val="3C4743"/>
              </a:buClr>
              <a:buFont typeface="Wingdings"/>
              <a:buChar char="§"/>
            </a:pPr>
            <a: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Як краще охолодити каструлю з водою?</a:t>
            </a:r>
          </a:p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Чому чайник  нагрівають знизу?</a:t>
            </a:r>
          </a:p>
          <a:p>
            <a:pPr>
              <a:buClr>
                <a:srgbClr val="3C4743"/>
              </a:buClr>
              <a:buFont typeface="Wingdings"/>
              <a:buChar char="§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Різниця температур в рідинах?</a:t>
            </a:r>
            <a:endParaRPr lang="uk-UA" dirty="0">
              <a:solidFill>
                <a:srgbClr val="3C474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Чому батареї стоять під вікнами?</a:t>
            </a:r>
          </a:p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Як відбувається к</a:t>
            </a:r>
            <a:r>
              <a:rPr lang="uk-UA" sz="2200" b="0" i="0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>онвекція в природі?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uk-UA" dirty="0">
                <a:solidFill>
                  <a:srgbClr val="E5E6DA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i="1" dirty="0">
                <a:solidFill>
                  <a:srgbClr val="E5E6DA"/>
                </a:solidFill>
                <a:latin typeface="Times New Roman" pitchFamily="18" charset="0"/>
                <a:cs typeface="Times New Roman" pitchFamily="18" charset="0"/>
              </a:rPr>
              <a:t>Що означає “ Конвекція ”</a:t>
            </a:r>
            <a:endParaRPr lang="ru-RU" sz="3000" b="0" i="1" dirty="0">
              <a:solidFill>
                <a:srgbClr val="E5E6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Конвекція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— явище перенесення 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2" tooltip="Теплова енергія"/>
              </a:rPr>
              <a:t>тепла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3" tooltip="Рідина"/>
              </a:rPr>
              <a:t>рідинах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4" tooltip="Газ"/>
              </a:rPr>
              <a:t>газах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або сипких середовищах потоками самої 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5" tooltip="Речовина"/>
              </a:rPr>
              <a:t>речовини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(неважливо, вимушено або вільно</a:t>
            </a:r>
            <a:r>
              <a:rPr lang="uk-UA" dirty="0"/>
              <a:t>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4455" y="3752193"/>
            <a:ext cx="2196662" cy="47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Типи конвекції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241628" y="4225159"/>
            <a:ext cx="1072055" cy="599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025462" y="4256690"/>
            <a:ext cx="977462" cy="493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965434" y="4813737"/>
            <a:ext cx="3184635" cy="1765738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Вільна - як правило, відповідає за опис пов'язаних з нею природних явищ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вітрів, течій в океанах)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41931" y="4834760"/>
            <a:ext cx="3584028" cy="1870840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Вимушена - як правило, процес, пов'язаний з штучним перекачуванням повітря і рідин в технічних системах або ж з простим розмішуванням гарячої рідини (чаю)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                 1)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Як довести існування Конвекції?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Для початку 1 досліду нам потрібні такі матеріали, як: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1) лампа розжарювання                2) дріт                              3) папір </a:t>
            </a:r>
          </a:p>
        </p:txBody>
      </p:sp>
      <p:pic>
        <p:nvPicPr>
          <p:cNvPr id="13314" name="Picture 2" descr="C:\Users\Я\Documents\Bluetooth Exchange Folder\IMAG1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73189" y="3312707"/>
            <a:ext cx="1960158" cy="3200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036" y="3306448"/>
            <a:ext cx="2312893" cy="32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Я\Documents\Bluetooth Exchange Folder\IMAG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6527" y="3198609"/>
            <a:ext cx="2300343" cy="34173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0753" y="325822"/>
            <a:ext cx="12011247" cy="1460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Візьму дріт, та роблю з одного кінця гострим, а з другого закручену спіраль.</a:t>
            </a:r>
          </a:p>
          <a:p>
            <a:endParaRPr lang="uk-UA" dirty="0">
              <a:solidFill>
                <a:schemeClr val="bg2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65544" y="1754373"/>
            <a:ext cx="5004320" cy="1488558"/>
          </a:xfrm>
        </p:spPr>
        <p:txBody>
          <a:bodyPr/>
          <a:lstStyle/>
          <a:p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цього, беру папір й роблю пропелер. Прикріплюю пропелер на гострий кінець дроту, а закруглену спіраль на лампу розжарювання.</a:t>
            </a:r>
          </a:p>
          <a:p>
            <a:endParaRPr lang="uk-UA" dirty="0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6379536" y="1860699"/>
            <a:ext cx="5454502" cy="467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Лампа розжарювання, нагріває повітря , а нагріте повітря розширюється. Об'єм збільшується, а густина зменшується.</a:t>
            </a:r>
          </a:p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  <a:defRPr/>
            </a:pPr>
            <a:r>
              <a:rPr kumimoji="0" lang="uk-UA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Згідно з силою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Архімеда</a:t>
            </a:r>
            <a:r>
              <a:rPr kumimoji="0" lang="uk-UA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тепле повітря піднімається вгору, а холодне вниз змушуючи пропелер крутитись.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00874" y="5334000"/>
            <a:ext cx="4041267" cy="19002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Я\Documents\Bluetooth Exchange Folder\IMAG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3171825"/>
            <a:ext cx="3200400" cy="3419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6" y="466343"/>
            <a:ext cx="11866180" cy="1362113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) Застосую 2 пари однакових пляшок, та фарби для розфарбовування.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Тут наливаю гарячу воду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тут холодну воду</a:t>
            </a:r>
          </a:p>
        </p:txBody>
      </p:sp>
      <p:pic>
        <p:nvPicPr>
          <p:cNvPr id="12289" name="Picture 1" descr="C:\Users\Я\Documents\Bluetooth Exchange Folder\IMAG11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402" y="2898037"/>
            <a:ext cx="2939987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C:\Users\Я\Documents\Bluetooth Exchange Folder\IMAG1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475" y="2857278"/>
            <a:ext cx="277697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Різниця температур в рідинах?</a:t>
            </a:r>
            <a: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3C4743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Посудину 1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накриваю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пластиковою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перевертаю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вниз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шийкою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став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посудину 2.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Посудину 3 накриваю пластиковою карткою,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перевертаю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вниз шийкою і ставлю на посудину 4.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76925" y="2743194"/>
            <a:ext cx="5133976" cy="3705231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Цей дослід демонструє ефект конвекції. У першому випадку холодна вода виявляється на поверхні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гарячої.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другому випадку навпаки, знизу холодна, а вгорі гаряча. В першому випадку молекули гарячої вода починають прагнути вгору, а молекули холодної - вниз.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Якщо гаряча вода знаходиться знизу, то ця вода піднімиться вгору, а якщо холодна  вода знаходиться зверху реакції не буде.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Я\Documents\Bluetooth Exchange Folder\IMAG1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1" y="2872068"/>
            <a:ext cx="2303930" cy="34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71675" y="340042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8351" y="4943475"/>
            <a:ext cx="42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8500" y="3438525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500" y="48958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157784" y="3807857"/>
            <a:ext cx="474494" cy="1440000"/>
          </a:xfrm>
          <a:prstGeom prst="curvedRightArrow">
            <a:avLst>
              <a:gd name="adj1" fmla="val 25000"/>
              <a:gd name="adj2" fmla="val 73310"/>
              <a:gd name="adj3" fmla="val 2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flipV="1">
            <a:off x="2664717" y="3760232"/>
            <a:ext cx="525599" cy="14400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497874"/>
            <a:ext cx="10079131" cy="136211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000" b="0" i="0" dirty="0">
                <a:solidFill>
                  <a:schemeClr val="bg2"/>
                </a:solidFill>
                <a:latin typeface="Calibri"/>
                <a:ea typeface="+mj-ea"/>
                <a:cs typeface="+mj-cs"/>
              </a:rPr>
              <a:t>    </a:t>
            </a:r>
            <a:r>
              <a:rPr lang="ru-RU" sz="3000" b="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b="1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станеться з чайними пакетиками, якщо їх підпалити? </a:t>
            </a:r>
            <a:r>
              <a:rPr lang="uk-UA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uk-UA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3000" b="0" i="0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Візьму</a:t>
            </a:r>
            <a:r>
              <a:rPr lang="uk-UA" dirty="0">
                <a:solidFill>
                  <a:schemeClr val="bg2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чайних пакетиків  </a:t>
            </a:r>
            <a:endParaRPr lang="uk-UA" sz="3000" b="0" i="0" dirty="0">
              <a:solidFill>
                <a:schemeClr val="bg2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AG11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00110" y="3402475"/>
            <a:ext cx="4143375" cy="2762250"/>
          </a:xfrm>
        </p:spPr>
      </p:pic>
      <p:pic>
        <p:nvPicPr>
          <p:cNvPr id="10" name="Содержимое 9" descr="IMAG11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835891" y="2861598"/>
            <a:ext cx="2665226" cy="3997839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271752" y="2217682"/>
            <a:ext cx="4078013" cy="987973"/>
          </a:xfrm>
          <a:prstGeom prst="roundRect">
            <a:avLst>
              <a:gd name="adj" fmla="val 16667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500"/>
              </a:spcBef>
              <a:buClr>
                <a:srgbClr val="3C4743"/>
              </a:buClr>
            </a:pPr>
            <a:r>
              <a:rPr lang="uk-UA" sz="2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Висиплю</a:t>
            </a:r>
            <a:r>
              <a:rPr lang="ru-RU" sz="2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чай </a:t>
            </a:r>
            <a:r>
              <a:rPr lang="ru-RU" sz="2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пакетів</a:t>
            </a:r>
            <a:r>
              <a:rPr lang="ru-RU" sz="2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415" y="2249213"/>
            <a:ext cx="4130565" cy="956442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Підпалю  ці пакетики</a:t>
            </a:r>
            <a:r>
              <a:rPr lang="uk-UA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uk-UA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 по школьным предметам (с нарисованной классной доской)</Template>
  <TotalTime>0</TotalTime>
  <Words>680</Words>
  <Application>Microsoft Office PowerPoint</Application>
  <PresentationFormat>Произвольный</PresentationFormat>
  <Paragraphs>71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Education 16x9</vt:lpstr>
      <vt:lpstr>             ФІЗИЧНІ ФОКУСИ  Роботу виконав:Арутюнян Сергій Гарегіновіч  Науковий керівник: Булкіна Ірина Анатоліївна  </vt:lpstr>
      <vt:lpstr>Презентация PowerPoint</vt:lpstr>
      <vt:lpstr>                                   Конвекція</vt:lpstr>
      <vt:lpstr>                         Що означає “ Конвекція ”</vt:lpstr>
      <vt:lpstr>                 1) Як довести існування Конвекції?</vt:lpstr>
      <vt:lpstr>Презентация PowerPoint</vt:lpstr>
      <vt:lpstr>2) Застосую 2 пари однакових пляшок, та фарби для розфарбовування.</vt:lpstr>
      <vt:lpstr>                Різниця температур в рідинах? </vt:lpstr>
      <vt:lpstr>    3) Що станеться з чайними пакетиками, якщо їх підпалити?                                                         Візьму 5 чайних пакетиків  </vt:lpstr>
      <vt:lpstr>Коли пакетик запалюється, його кінець піднімається вгору </vt:lpstr>
      <vt:lpstr>           4) Як краще охолодити каструлю з водою? </vt:lpstr>
      <vt:lpstr>                       5) Чому чайник  нагрівають знизу? </vt:lpstr>
      <vt:lpstr>               6) Чому батареї стоять під вікном? </vt:lpstr>
      <vt:lpstr>                   7) Як відбувається конвекція в природі?</vt:lpstr>
      <vt:lpstr>       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ФІЗИЧНІ ФОКУСИ  Роботу виконав:Арутюнян Сергій Гарегіновіч  Науковий керівник: Булкіна Ірина Анатоліївна</dc:title>
  <dc:creator/>
  <cp:keywords>УчебныеПрезентации.рф</cp:keywords>
  <cp:lastModifiedBy/>
  <cp:revision>2</cp:revision>
  <dcterms:created xsi:type="dcterms:W3CDTF">2015-10-28T11:13:39Z</dcterms:created>
  <dcterms:modified xsi:type="dcterms:W3CDTF">2016-04-13T11:25:19Z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