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56" r:id="rId3"/>
    <p:sldId id="276" r:id="rId4"/>
    <p:sldId id="257" r:id="rId5"/>
    <p:sldId id="258" r:id="rId6"/>
    <p:sldId id="259" r:id="rId7"/>
    <p:sldId id="260" r:id="rId8"/>
    <p:sldId id="261" r:id="rId9"/>
    <p:sldId id="268" r:id="rId10"/>
    <p:sldId id="272" r:id="rId11"/>
    <p:sldId id="262" r:id="rId12"/>
    <p:sldId id="266" r:id="rId13"/>
    <p:sldId id="271" r:id="rId14"/>
    <p:sldId id="263" r:id="rId15"/>
    <p:sldId id="267" r:id="rId16"/>
    <p:sldId id="269" r:id="rId17"/>
    <p:sldId id="264" r:id="rId18"/>
    <p:sldId id="265" r:id="rId19"/>
    <p:sldId id="270" r:id="rId20"/>
    <p:sldId id="273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F764"/>
    <a:srgbClr val="FF00FF"/>
    <a:srgbClr val="8CF147"/>
    <a:srgbClr val="65FC3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6" autoAdjust="0"/>
    <p:restoredTop sz="94660"/>
  </p:normalViewPr>
  <p:slideViewPr>
    <p:cSldViewPr>
      <p:cViewPr varScale="1">
        <p:scale>
          <a:sx n="87" d="100"/>
          <a:sy n="87" d="100"/>
        </p:scale>
        <p:origin x="-1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4;&#1086;&#1082;&#1091;&#1084;&#1077;&#1085;&#1090;&#1080;\&#1053;&#1072;&#1091;&#1084;&#1077;&#1085;&#1082;&#1086;\&#1053;&#1072;&#1091;&#1084;&#1077;&#1085;&#1082;&#1086;%20&#1043;.%20&#1057;&#1090;\&#1044;&#1054;&#1057;&#1051;&#1030;&#1044;&#1053;&#1048;&#1050;\&#1075;&#1088;&#1072;&#1092;&#1110;&#1082;&#1080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кількості особин в пробі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83333333333377"/>
          <c:y val="2.7777777777778054E-2"/>
        </c:manualLayout>
      </c:layout>
    </c:title>
    <c:plotArea>
      <c:layout/>
      <c:scatterChart>
        <c:scatterStyle val="lineMarker"/>
        <c:ser>
          <c:idx val="0"/>
          <c:order val="0"/>
          <c:xVal>
            <c:numRef>
              <c:f>Лист1!$D$31:$H$31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Лист1!$D$32:$H$32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9</c:v>
                </c:pt>
                <c:pt idx="3">
                  <c:v>10</c:v>
                </c:pt>
                <c:pt idx="4">
                  <c:v>14</c:v>
                </c:pt>
              </c:numCache>
            </c:numRef>
          </c:yVal>
        </c:ser>
        <c:ser>
          <c:idx val="1"/>
          <c:order val="1"/>
          <c:xVal>
            <c:numRef>
              <c:f>Лист1!$D$31:$H$31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Лист1!$D$33:$H$33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21</c:v>
                </c:pt>
                <c:pt idx="4">
                  <c:v>16</c:v>
                </c:pt>
              </c:numCache>
            </c:numRef>
          </c:yVal>
        </c:ser>
        <c:ser>
          <c:idx val="2"/>
          <c:order val="2"/>
          <c:xVal>
            <c:numRef>
              <c:f>Лист1!$D$31:$H$31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Лист1!$D$34:$H$34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  <c:pt idx="4">
                  <c:v>7</c:v>
                </c:pt>
              </c:numCache>
            </c:numRef>
          </c:yVal>
        </c:ser>
        <c:axId val="46180992"/>
        <c:axId val="46867200"/>
      </c:scatterChart>
      <c:valAx>
        <c:axId val="461809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6867200"/>
        <c:crosses val="autoZero"/>
        <c:crossBetween val="midCat"/>
      </c:valAx>
      <c:valAx>
        <c:axId val="468672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особин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888888888888889E-2"/>
              <c:y val="0.27839494021580785"/>
            </c:manualLayout>
          </c:layout>
        </c:title>
        <c:numFmt formatCode="General" sourceLinked="1"/>
        <c:tickLblPos val="nextTo"/>
        <c:crossAx val="4618099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маси тварин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Лист1!$E$70:$I$70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2.2999999999999998</c:v>
                </c:pt>
                <c:pt idx="3">
                  <c:v>2.25</c:v>
                </c:pt>
                <c:pt idx="4">
                  <c:v>2.4</c:v>
                </c:pt>
              </c:numCache>
            </c:numRef>
          </c:yVal>
        </c:ser>
        <c:ser>
          <c:idx val="1"/>
          <c:order val="1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Лист1!$E$71:$I$71</c:f>
              <c:numCache>
                <c:formatCode>General</c:formatCode>
                <c:ptCount val="5"/>
                <c:pt idx="0">
                  <c:v>2</c:v>
                </c:pt>
                <c:pt idx="1">
                  <c:v>2.2999999999999998</c:v>
                </c:pt>
                <c:pt idx="2">
                  <c:v>2.2999999999999998</c:v>
                </c:pt>
                <c:pt idx="3">
                  <c:v>2.4</c:v>
                </c:pt>
                <c:pt idx="4">
                  <c:v>2.8</c:v>
                </c:pt>
              </c:numCache>
            </c:numRef>
          </c:yVal>
        </c:ser>
        <c:ser>
          <c:idx val="2"/>
          <c:order val="2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Лист1!$E$72:$I$72</c:f>
              <c:numCache>
                <c:formatCode>General</c:formatCode>
                <c:ptCount val="5"/>
                <c:pt idx="0">
                  <c:v>2.5</c:v>
                </c:pt>
                <c:pt idx="1">
                  <c:v>2.5</c:v>
                </c:pt>
                <c:pt idx="2">
                  <c:v>2.7</c:v>
                </c:pt>
                <c:pt idx="3">
                  <c:v>2.8</c:v>
                </c:pt>
                <c:pt idx="4">
                  <c:v>2.9</c:v>
                </c:pt>
              </c:numCache>
            </c:numRef>
          </c:yVal>
        </c:ser>
        <c:axId val="48625152"/>
        <c:axId val="48627072"/>
      </c:scatterChart>
      <c:valAx>
        <c:axId val="486251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002537182852188"/>
              <c:y val="0.88793963254593467"/>
            </c:manualLayout>
          </c:layout>
        </c:title>
        <c:numFmt formatCode="General" sourceLinked="1"/>
        <c:tickLblPos val="nextTo"/>
        <c:crossAx val="48627072"/>
        <c:crosses val="autoZero"/>
        <c:crossBetween val="midCat"/>
      </c:valAx>
      <c:valAx>
        <c:axId val="486270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Маса г</a:t>
                </a:r>
              </a:p>
            </c:rich>
          </c:tx>
        </c:title>
        <c:numFmt formatCode="General" sourceLinked="1"/>
        <c:tickLblPos val="nextTo"/>
        <c:crossAx val="4862515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кількості особин в пробах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Лист1!$F$121:$J$121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Лист1!$F$122:$J$122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10</c:v>
                </c:pt>
                <c:pt idx="3">
                  <c:v>12</c:v>
                </c:pt>
                <c:pt idx="4">
                  <c:v>13</c:v>
                </c:pt>
              </c:numCache>
            </c:numRef>
          </c:yVal>
        </c:ser>
        <c:axId val="48734976"/>
        <c:axId val="48736896"/>
      </c:scatterChart>
      <c:valAx>
        <c:axId val="487349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8736896"/>
        <c:crosses val="autoZero"/>
        <c:crossBetween val="midCat"/>
      </c:valAx>
      <c:valAx>
        <c:axId val="487368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особин</a:t>
                </a:r>
              </a:p>
            </c:rich>
          </c:tx>
        </c:title>
        <c:numFmt formatCode="General" sourceLinked="1"/>
        <c:tickLblPos val="nextTo"/>
        <c:crossAx val="48734976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кількості видів тварин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Лист1!$F$140:$J$140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Лист1!$F$141:$J$141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yVal>
        </c:ser>
        <c:axId val="48773760"/>
        <c:axId val="48780032"/>
      </c:scatterChart>
      <c:valAx>
        <c:axId val="48773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002537182852188"/>
              <c:y val="0.87868037328667514"/>
            </c:manualLayout>
          </c:layout>
        </c:title>
        <c:numFmt formatCode="General" sourceLinked="1"/>
        <c:tickLblPos val="nextTo"/>
        <c:crossAx val="48780032"/>
        <c:crosses val="autoZero"/>
        <c:crossBetween val="midCat"/>
      </c:valAx>
      <c:valAx>
        <c:axId val="4878003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видів</a:t>
                </a:r>
              </a:p>
            </c:rich>
          </c:tx>
        </c:title>
        <c:numFmt formatCode="General" sourceLinked="1"/>
        <c:tickLblPos val="nextTo"/>
        <c:crossAx val="48773760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маси тварин у пробах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Лист1!$F$161:$J$161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Лист1!$F$162:$J$162</c:f>
              <c:numCache>
                <c:formatCode>General</c:formatCode>
                <c:ptCount val="5"/>
                <c:pt idx="0">
                  <c:v>13</c:v>
                </c:pt>
                <c:pt idx="1">
                  <c:v>29</c:v>
                </c:pt>
                <c:pt idx="2">
                  <c:v>32</c:v>
                </c:pt>
                <c:pt idx="3">
                  <c:v>41</c:v>
                </c:pt>
                <c:pt idx="4">
                  <c:v>52</c:v>
                </c:pt>
              </c:numCache>
            </c:numRef>
          </c:yVal>
        </c:ser>
        <c:axId val="48816896"/>
        <c:axId val="48818816"/>
      </c:scatterChart>
      <c:valAx>
        <c:axId val="488168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8818816"/>
        <c:crosses val="autoZero"/>
        <c:crossBetween val="midCat"/>
      </c:valAx>
      <c:valAx>
        <c:axId val="488188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Маса г</a:t>
                </a:r>
              </a:p>
            </c:rich>
          </c:tx>
        </c:title>
        <c:numFmt formatCode="General" sourceLinked="1"/>
        <c:tickLblPos val="nextTo"/>
        <c:crossAx val="48816896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середньої маси тварини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Лист1!$F$178:$J$178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Лист1!$F$179:$J$179</c:f>
              <c:numCache>
                <c:formatCode>General</c:formatCode>
                <c:ptCount val="5"/>
                <c:pt idx="0">
                  <c:v>3.25</c:v>
                </c:pt>
                <c:pt idx="1">
                  <c:v>3.2</c:v>
                </c:pt>
                <c:pt idx="2">
                  <c:v>3.2</c:v>
                </c:pt>
                <c:pt idx="3">
                  <c:v>3.4499999999999997</c:v>
                </c:pt>
                <c:pt idx="4">
                  <c:v>4</c:v>
                </c:pt>
              </c:numCache>
            </c:numRef>
          </c:yVal>
        </c:ser>
        <c:axId val="46226048"/>
        <c:axId val="46236416"/>
      </c:scatterChart>
      <c:valAx>
        <c:axId val="462260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39169203849518774"/>
              <c:y val="0.87405074365704283"/>
            </c:manualLayout>
          </c:layout>
        </c:title>
        <c:numFmt formatCode="General" sourceLinked="1"/>
        <c:tickLblPos val="nextTo"/>
        <c:crossAx val="46236416"/>
        <c:crosses val="autoZero"/>
        <c:crossBetween val="midCat"/>
      </c:valAx>
      <c:valAx>
        <c:axId val="462364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Маса г</a:t>
                </a:r>
              </a:p>
            </c:rich>
          </c:tx>
        </c:title>
        <c:numFmt formatCode="General" sourceLinked="1"/>
        <c:tickLblPos val="nextTo"/>
        <c:crossAx val="46226048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кількості видів червів в пробі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Лист1!$E$48:$I$48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Лист1!$E$49:$I$49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</c:numCache>
            </c:numRef>
          </c:yVal>
        </c:ser>
        <c:ser>
          <c:idx val="1"/>
          <c:order val="1"/>
          <c:xVal>
            <c:numRef>
              <c:f>Лист1!$E$48:$I$48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Лист1!$E$50:$I$50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</c:numCache>
            </c:numRef>
          </c:yVal>
        </c:ser>
        <c:ser>
          <c:idx val="2"/>
          <c:order val="2"/>
          <c:xVal>
            <c:numRef>
              <c:f>Лист1!$E$48:$I$48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Лист1!$E$51:$I$51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yVal>
        </c:ser>
        <c:axId val="46893312"/>
        <c:axId val="46907776"/>
      </c:scatterChart>
      <c:valAx>
        <c:axId val="46893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6907776"/>
        <c:crosses val="autoZero"/>
        <c:crossBetween val="midCat"/>
      </c:valAx>
      <c:valAx>
        <c:axId val="4690777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видів</a:t>
                </a:r>
              </a:p>
            </c:rich>
          </c:tx>
        </c:title>
        <c:numFmt formatCode="General" sourceLinked="1"/>
        <c:tickLblPos val="nextTo"/>
        <c:crossAx val="4689331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sz="1400" b="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uk-UA" sz="1400" b="0" baseline="0">
                <a:latin typeface="Times New Roman" pitchFamily="18" charset="0"/>
                <a:cs typeface="Times New Roman" pitchFamily="18" charset="0"/>
              </a:rPr>
              <a:t> середньої маси особин </a:t>
            </a:r>
          </a:p>
        </c:rich>
      </c:tx>
      <c:layout>
        <c:manualLayout>
          <c:xMode val="edge"/>
          <c:yMode val="edge"/>
          <c:x val="0.12782608695652173"/>
          <c:y val="2.150537634408603E-2"/>
        </c:manualLayout>
      </c:layout>
    </c:title>
    <c:plotArea>
      <c:layout>
        <c:manualLayout>
          <c:layoutTarget val="inner"/>
          <c:xMode val="edge"/>
          <c:yMode val="edge"/>
          <c:x val="0.22212190985152128"/>
          <c:y val="0.24056955380577441"/>
          <c:w val="0.67870832030473005"/>
          <c:h val="0.27473578302712159"/>
        </c:manualLayout>
      </c:layout>
      <c:scatterChart>
        <c:scatterStyle val="lineMarker"/>
        <c:ser>
          <c:idx val="0"/>
          <c:order val="0"/>
          <c:xVal>
            <c:numRef>
              <c:f>Лист1!$C$7:$G$7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Лист1!$C$8:$G$8</c:f>
              <c:numCache>
                <c:formatCode>General</c:formatCode>
                <c:ptCount val="5"/>
                <c:pt idx="0">
                  <c:v>2</c:v>
                </c:pt>
                <c:pt idx="1">
                  <c:v>2.2999999999999998</c:v>
                </c:pt>
                <c:pt idx="2">
                  <c:v>2.2999999999999998</c:v>
                </c:pt>
                <c:pt idx="3">
                  <c:v>2.4</c:v>
                </c:pt>
                <c:pt idx="4">
                  <c:v>2.6</c:v>
                </c:pt>
              </c:numCache>
            </c:numRef>
          </c:yVal>
        </c:ser>
        <c:ser>
          <c:idx val="1"/>
          <c:order val="1"/>
          <c:xVal>
            <c:numRef>
              <c:f>Лист1!$C$7:$G$7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Лист1!$C$9:$G$9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</c:numCache>
            </c:numRef>
          </c:yVal>
        </c:ser>
        <c:ser>
          <c:idx val="2"/>
          <c:order val="2"/>
          <c:xVal>
            <c:numRef>
              <c:f>Лист1!$C$7:$G$7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Лист1!$C$10:$G$10</c:f>
              <c:numCache>
                <c:formatCode>General</c:formatCode>
                <c:ptCount val="5"/>
                <c:pt idx="0">
                  <c:v>2</c:v>
                </c:pt>
                <c:pt idx="1">
                  <c:v>2.2000000000000002</c:v>
                </c:pt>
                <c:pt idx="2">
                  <c:v>2.25</c:v>
                </c:pt>
                <c:pt idx="3">
                  <c:v>2.2000000000000002</c:v>
                </c:pt>
                <c:pt idx="4">
                  <c:v>2.2999999999999998</c:v>
                </c:pt>
              </c:numCache>
            </c:numRef>
          </c:yVal>
        </c:ser>
        <c:axId val="47328256"/>
        <c:axId val="47355008"/>
      </c:scatterChart>
      <c:valAx>
        <c:axId val="4732825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b="0">
                    <a:latin typeface="Times New Roman" pitchFamily="18" charset="0"/>
                    <a:cs typeface="Times New Roman" pitchFamily="18" charset="0"/>
                  </a:rPr>
                  <a:t>Віддаль, м</a:t>
                </a:r>
              </a:p>
            </c:rich>
          </c:tx>
        </c:title>
        <c:numFmt formatCode="General" sourceLinked="1"/>
        <c:tickLblPos val="nextTo"/>
        <c:crossAx val="47355008"/>
        <c:crosses val="autoZero"/>
        <c:crossBetween val="midCat"/>
      </c:valAx>
      <c:valAx>
        <c:axId val="4735500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sz="1200" b="0">
                    <a:latin typeface="Times New Roman" pitchFamily="18" charset="0"/>
                    <a:cs typeface="Times New Roman" pitchFamily="18" charset="0"/>
                  </a:rPr>
                  <a:t>Маса,</a:t>
                </a:r>
                <a:r>
                  <a:rPr lang="ru-RU" sz="1200" b="0" baseline="0">
                    <a:latin typeface="Times New Roman" pitchFamily="18" charset="0"/>
                    <a:cs typeface="Times New Roman" pitchFamily="18" charset="0"/>
                  </a:rPr>
                  <a:t> г</a:t>
                </a:r>
                <a:endParaRPr lang="ru-RU" sz="1200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7328256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623326416327924"/>
          <c:y val="0.87242125984251973"/>
          <c:w val="0.76678700361011143"/>
          <c:h val="9.4245406824147004E-2"/>
        </c:manualLayout>
      </c:layout>
      <c:txPr>
        <a:bodyPr/>
        <a:lstStyle/>
        <a:p>
          <a:pPr>
            <a:defRPr baseline="0"/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маси тварин у пробах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/>
      <c:scatterChart>
        <c:scatterStyle val="lineMarker"/>
        <c:ser>
          <c:idx val="0"/>
          <c:order val="0"/>
          <c:xVal>
            <c:numRef>
              <c:f>Лист1!$F$115:$J$115</c:f>
              <c:numCache>
                <c:formatCode>General</c:formatCode>
                <c:ptCount val="5"/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Лист1!$F$116:$J$116</c:f>
              <c:numCache>
                <c:formatCode>General</c:formatCode>
                <c:ptCount val="5"/>
                <c:pt idx="0">
                  <c:v>4</c:v>
                </c:pt>
                <c:pt idx="1">
                  <c:v>12</c:v>
                </c:pt>
                <c:pt idx="2">
                  <c:v>21</c:v>
                </c:pt>
                <c:pt idx="3">
                  <c:v>24</c:v>
                </c:pt>
                <c:pt idx="4">
                  <c:v>36</c:v>
                </c:pt>
              </c:numCache>
            </c:numRef>
          </c:yVal>
        </c:ser>
        <c:ser>
          <c:idx val="1"/>
          <c:order val="1"/>
          <c:xVal>
            <c:numRef>
              <c:f>Лист1!$F$115:$J$115</c:f>
              <c:numCache>
                <c:formatCode>General</c:formatCode>
                <c:ptCount val="5"/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Лист1!$F$117:$J$117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11</c:v>
                </c:pt>
                <c:pt idx="3">
                  <c:v>21</c:v>
                </c:pt>
                <c:pt idx="4">
                  <c:v>16</c:v>
                </c:pt>
              </c:numCache>
            </c:numRef>
          </c:yVal>
        </c:ser>
        <c:ser>
          <c:idx val="2"/>
          <c:order val="2"/>
          <c:xVal>
            <c:numRef>
              <c:f>Лист1!$F$115:$J$115</c:f>
              <c:numCache>
                <c:formatCode>General</c:formatCode>
                <c:ptCount val="5"/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Лист1!$F$118:$J$118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9</c:v>
                </c:pt>
                <c:pt idx="3">
                  <c:v>11</c:v>
                </c:pt>
                <c:pt idx="4">
                  <c:v>27</c:v>
                </c:pt>
              </c:numCache>
            </c:numRef>
          </c:yVal>
        </c:ser>
        <c:axId val="47368832"/>
        <c:axId val="47379200"/>
      </c:scatterChart>
      <c:valAx>
        <c:axId val="473688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7379200"/>
        <c:crosses val="autoZero"/>
        <c:crossBetween val="midCat"/>
      </c:valAx>
      <c:valAx>
        <c:axId val="473792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Маса г</a:t>
                </a:r>
              </a:p>
            </c:rich>
          </c:tx>
        </c:title>
        <c:numFmt formatCode="General" sourceLinked="1"/>
        <c:tickLblPos val="nextTo"/>
        <c:crossAx val="4736883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r>
              <a:rPr lang="uk-UA" sz="1400" b="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uk-UA" sz="1400" b="0" baseline="0">
                <a:latin typeface="Times New Roman" pitchFamily="18" charset="0"/>
                <a:cs typeface="Times New Roman" pitchFamily="18" charset="0"/>
              </a:rPr>
              <a:t> щільності тварин на 1 кв м</a:t>
            </a:r>
            <a:r>
              <a:rPr lang="en-US" sz="1400" b="0" baseline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234638089011534"/>
          <c:y val="0"/>
        </c:manualLayout>
      </c:layout>
    </c:title>
    <c:plotArea>
      <c:layout/>
      <c:scatterChart>
        <c:scatterStyle val="lineMarker"/>
        <c:ser>
          <c:idx val="0"/>
          <c:order val="0"/>
          <c:xVal>
            <c:numRef>
              <c:f>Лист1!$C$3:$G$3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Лист1!$C$4:$G$4</c:f>
              <c:numCache>
                <c:formatCode>General</c:formatCode>
                <c:ptCount val="5"/>
                <c:pt idx="0">
                  <c:v>8</c:v>
                </c:pt>
                <c:pt idx="1">
                  <c:v>24</c:v>
                </c:pt>
                <c:pt idx="2">
                  <c:v>36</c:v>
                </c:pt>
                <c:pt idx="3">
                  <c:v>20</c:v>
                </c:pt>
                <c:pt idx="4">
                  <c:v>56</c:v>
                </c:pt>
              </c:numCache>
            </c:numRef>
          </c:yVal>
        </c:ser>
        <c:ser>
          <c:idx val="1"/>
          <c:order val="1"/>
          <c:xVal>
            <c:numRef>
              <c:f>Лист1!$C$3:$G$3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Лист1!$C$5:$G$5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20</c:v>
                </c:pt>
                <c:pt idx="3">
                  <c:v>20</c:v>
                </c:pt>
                <c:pt idx="4">
                  <c:v>28</c:v>
                </c:pt>
              </c:numCache>
            </c:numRef>
          </c:yVal>
        </c:ser>
        <c:ser>
          <c:idx val="2"/>
          <c:order val="2"/>
          <c:xVal>
            <c:numRef>
              <c:f>Лист1!$C$3:$G$3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Лист1!$C$6:$G$6</c:f>
              <c:numCache>
                <c:formatCode>General</c:formatCode>
                <c:ptCount val="5"/>
                <c:pt idx="0">
                  <c:v>8</c:v>
                </c:pt>
                <c:pt idx="1">
                  <c:v>16</c:v>
                </c:pt>
                <c:pt idx="2">
                  <c:v>16</c:v>
                </c:pt>
                <c:pt idx="3">
                  <c:v>40</c:v>
                </c:pt>
                <c:pt idx="4">
                  <c:v>44</c:v>
                </c:pt>
              </c:numCache>
            </c:numRef>
          </c:yVal>
        </c:ser>
        <c:axId val="47418752"/>
        <c:axId val="47437312"/>
      </c:scatterChart>
      <c:valAx>
        <c:axId val="474187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b="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, 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7437312"/>
        <c:crosses val="autoZero"/>
        <c:crossBetween val="midCat"/>
      </c:valAx>
      <c:valAx>
        <c:axId val="474373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особин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7418752"/>
        <c:crosses val="autoZero"/>
        <c:crossBetween val="midCat"/>
      </c:valAx>
    </c:plotArea>
    <c:legend>
      <c:legendPos val="b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uk-UA" sz="1400" baseline="0">
                <a:latin typeface="Times New Roman" pitchFamily="18" charset="0"/>
                <a:cs typeface="Times New Roman" pitchFamily="18" charset="0"/>
              </a:rPr>
              <a:t> кількості особин в пробі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"/>
          <c:y val="0"/>
        </c:manualLayout>
      </c:layout>
    </c:title>
    <c:plotArea>
      <c:layout/>
      <c:scatterChart>
        <c:scatterStyle val="lineMarker"/>
        <c:ser>
          <c:idx val="0"/>
          <c:order val="0"/>
          <c:xVal>
            <c:numRef>
              <c:f>Лист1!$D$3:$H$3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Лист1!$D$4:$H$4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7</c:v>
                </c:pt>
              </c:numCache>
            </c:numRef>
          </c:yVal>
        </c:ser>
        <c:ser>
          <c:idx val="1"/>
          <c:order val="1"/>
          <c:xVal>
            <c:numRef>
              <c:f>Лист1!$D$3:$H$3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Лист1!$D$5:$H$5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11</c:v>
                </c:pt>
              </c:numCache>
            </c:numRef>
          </c:yVal>
        </c:ser>
        <c:ser>
          <c:idx val="2"/>
          <c:order val="2"/>
          <c:xVal>
            <c:numRef>
              <c:f>Лист1!$D$3:$H$3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Лист1!$D$6:$H$6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14</c:v>
                </c:pt>
              </c:numCache>
            </c:numRef>
          </c:yVal>
        </c:ser>
        <c:axId val="47475712"/>
        <c:axId val="47486080"/>
      </c:scatterChart>
      <c:valAx>
        <c:axId val="474757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489326334208348"/>
              <c:y val="0.88331000291630157"/>
            </c:manualLayout>
          </c:layout>
        </c:title>
        <c:numFmt formatCode="General" sourceLinked="1"/>
        <c:tickLblPos val="nextTo"/>
        <c:crossAx val="47486080"/>
        <c:crosses val="autoZero"/>
        <c:crossBetween val="midCat"/>
      </c:valAx>
      <c:valAx>
        <c:axId val="474860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особин</a:t>
                </a:r>
              </a:p>
            </c:rich>
          </c:tx>
          <c:layout>
            <c:manualLayout>
              <c:xMode val="edge"/>
              <c:yMode val="edge"/>
              <c:x val="3.0555555555555596E-2"/>
              <c:y val="0.26884623797025492"/>
            </c:manualLayout>
          </c:layout>
        </c:title>
        <c:numFmt formatCode="General" sourceLinked="1"/>
        <c:tickLblPos val="nextTo"/>
        <c:crossAx val="4747571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Зміни кількості видів тварин у пробі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7.2715742746922091E-4"/>
          <c:y val="0"/>
        </c:manualLayout>
      </c:layout>
    </c:title>
    <c:plotArea>
      <c:layout/>
      <c:scatterChart>
        <c:scatterStyle val="lineMarker"/>
        <c:ser>
          <c:idx val="0"/>
          <c:order val="0"/>
          <c:xVal>
            <c:numRef>
              <c:f>Лист1!$E$44:$I$44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Лист1!$E$45:$I$45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</c:numCache>
            </c:numRef>
          </c:yVal>
        </c:ser>
        <c:ser>
          <c:idx val="1"/>
          <c:order val="1"/>
          <c:xVal>
            <c:numRef>
              <c:f>Лист1!$E$44:$I$44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Лист1!$E$46:$I$46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</c:numCache>
            </c:numRef>
          </c:yVal>
        </c:ser>
        <c:ser>
          <c:idx val="2"/>
          <c:order val="2"/>
          <c:xVal>
            <c:numRef>
              <c:f>Лист1!$E$44:$I$44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Лист1!$E$47:$I$47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</c:numCache>
            </c:numRef>
          </c:yVal>
        </c:ser>
        <c:axId val="47512192"/>
        <c:axId val="48653056"/>
      </c:scatterChart>
      <c:valAx>
        <c:axId val="475121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8653056"/>
        <c:crosses val="autoZero"/>
        <c:crossBetween val="midCat"/>
      </c:valAx>
      <c:valAx>
        <c:axId val="486530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видів</a:t>
                </a:r>
              </a:p>
            </c:rich>
          </c:tx>
        </c:title>
        <c:numFmt formatCode="General" sourceLinked="1"/>
        <c:tickLblPos val="nextTo"/>
        <c:crossAx val="4751219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Зміни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щільності тварин на 1 кв м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361119860017524"/>
          <c:y val="0"/>
        </c:manualLayout>
      </c:layout>
    </c:title>
    <c:plotArea>
      <c:layout/>
      <c:scatterChart>
        <c:scatterStyle val="lineMarker"/>
        <c:ser>
          <c:idx val="0"/>
          <c:order val="0"/>
          <c:xVal>
            <c:numRef>
              <c:f>Лист1!$D$26:$H$26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Лист1!$D$27:$H$27</c:f>
              <c:numCache>
                <c:formatCode>General</c:formatCode>
                <c:ptCount val="5"/>
                <c:pt idx="0">
                  <c:v>4</c:v>
                </c:pt>
                <c:pt idx="1">
                  <c:v>4</c:v>
                </c:pt>
                <c:pt idx="2">
                  <c:v>12</c:v>
                </c:pt>
                <c:pt idx="3">
                  <c:v>15</c:v>
                </c:pt>
                <c:pt idx="4">
                  <c:v>28</c:v>
                </c:pt>
              </c:numCache>
            </c:numRef>
          </c:yVal>
        </c:ser>
        <c:ser>
          <c:idx val="1"/>
          <c:order val="1"/>
          <c:xVal>
            <c:numRef>
              <c:f>Лист1!$D$26:$H$26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Лист1!$D$28:$H$28</c:f>
              <c:numCache>
                <c:formatCode>General</c:formatCode>
                <c:ptCount val="5"/>
                <c:pt idx="0">
                  <c:v>8</c:v>
                </c:pt>
                <c:pt idx="1">
                  <c:v>24</c:v>
                </c:pt>
                <c:pt idx="2">
                  <c:v>33</c:v>
                </c:pt>
                <c:pt idx="3">
                  <c:v>40</c:v>
                </c:pt>
                <c:pt idx="4">
                  <c:v>44</c:v>
                </c:pt>
              </c:numCache>
            </c:numRef>
          </c:yVal>
        </c:ser>
        <c:ser>
          <c:idx val="2"/>
          <c:order val="2"/>
          <c:xVal>
            <c:numRef>
              <c:f>Лист1!$D$26:$H$26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Лист1!$D$29:$H$29</c:f>
              <c:numCache>
                <c:formatCode>General</c:formatCode>
                <c:ptCount val="5"/>
                <c:pt idx="0">
                  <c:v>8</c:v>
                </c:pt>
                <c:pt idx="1">
                  <c:v>24</c:v>
                </c:pt>
                <c:pt idx="2">
                  <c:v>36</c:v>
                </c:pt>
                <c:pt idx="3">
                  <c:v>36</c:v>
                </c:pt>
                <c:pt idx="4">
                  <c:v>56</c:v>
                </c:pt>
              </c:numCache>
            </c:numRef>
          </c:yVal>
        </c:ser>
        <c:axId val="48675072"/>
        <c:axId val="48562560"/>
      </c:scatterChart>
      <c:valAx>
        <c:axId val="486750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numFmt formatCode="General" sourceLinked="1"/>
        <c:tickLblPos val="nextTo"/>
        <c:crossAx val="48562560"/>
        <c:crosses val="autoZero"/>
        <c:crossBetween val="midCat"/>
      </c:valAx>
      <c:valAx>
        <c:axId val="485625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Кількість особин</a:t>
                </a:r>
              </a:p>
            </c:rich>
          </c:tx>
        </c:title>
        <c:numFmt formatCode="General" sourceLinked="1"/>
        <c:tickLblPos val="nextTo"/>
        <c:crossAx val="48675072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середньої маси тварин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227186075424782"/>
          <c:y val="0"/>
        </c:manualLayout>
      </c:layout>
    </c:title>
    <c:plotArea>
      <c:layout>
        <c:manualLayout>
          <c:layoutTarget val="inner"/>
          <c:xMode val="edge"/>
          <c:yMode val="edge"/>
          <c:x val="0.17138886586545121"/>
          <c:y val="0.2058626882166045"/>
          <c:w val="0.5754267163972927"/>
          <c:h val="0.47845973200718334"/>
        </c:manualLayout>
      </c:layout>
      <c:scatterChart>
        <c:scatterStyle val="lineMarker"/>
        <c:ser>
          <c:idx val="0"/>
          <c:order val="0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Лист1!$E$70:$I$70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2.2999999999999998</c:v>
                </c:pt>
                <c:pt idx="3">
                  <c:v>2.25</c:v>
                </c:pt>
                <c:pt idx="4">
                  <c:v>2.4</c:v>
                </c:pt>
              </c:numCache>
            </c:numRef>
          </c:yVal>
        </c:ser>
        <c:ser>
          <c:idx val="1"/>
          <c:order val="1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Лист1!$E$71:$I$71</c:f>
              <c:numCache>
                <c:formatCode>General</c:formatCode>
                <c:ptCount val="5"/>
                <c:pt idx="0">
                  <c:v>2</c:v>
                </c:pt>
                <c:pt idx="1">
                  <c:v>2.2999999999999998</c:v>
                </c:pt>
                <c:pt idx="2">
                  <c:v>2.2999999999999998</c:v>
                </c:pt>
                <c:pt idx="3">
                  <c:v>2.4</c:v>
                </c:pt>
                <c:pt idx="4">
                  <c:v>2.8</c:v>
                </c:pt>
              </c:numCache>
            </c:numRef>
          </c:yVal>
        </c:ser>
        <c:ser>
          <c:idx val="2"/>
          <c:order val="2"/>
          <c:xVal>
            <c:numRef>
              <c:f>Лист1!$E$69:$I$69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Лист1!$E$72:$I$72</c:f>
              <c:numCache>
                <c:formatCode>General</c:formatCode>
                <c:ptCount val="5"/>
                <c:pt idx="0">
                  <c:v>2.5</c:v>
                </c:pt>
                <c:pt idx="1">
                  <c:v>2.5</c:v>
                </c:pt>
                <c:pt idx="2">
                  <c:v>2.7</c:v>
                </c:pt>
                <c:pt idx="3">
                  <c:v>2.8</c:v>
                </c:pt>
                <c:pt idx="4">
                  <c:v>2.9</c:v>
                </c:pt>
              </c:numCache>
            </c:numRef>
          </c:yVal>
        </c:ser>
        <c:axId val="48592768"/>
        <c:axId val="48599040"/>
      </c:scatterChart>
      <c:valAx>
        <c:axId val="485927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Віддаль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м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0002537182852188"/>
              <c:y val="0.887939632545934"/>
            </c:manualLayout>
          </c:layout>
        </c:title>
        <c:numFmt formatCode="General" sourceLinked="1"/>
        <c:tickLblPos val="nextTo"/>
        <c:crossAx val="48599040"/>
        <c:crosses val="autoZero"/>
        <c:crossBetween val="midCat"/>
      </c:valAx>
      <c:valAx>
        <c:axId val="485990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Маса г</a:t>
                </a:r>
              </a:p>
            </c:rich>
          </c:tx>
        </c:title>
        <c:numFmt formatCode="General" sourceLinked="1"/>
        <c:tickLblPos val="nextTo"/>
        <c:crossAx val="48592768"/>
        <c:crosses val="autoZero"/>
        <c:crossBetween val="midCat"/>
      </c:valAx>
    </c:plotArea>
    <c:legend>
      <c:legendPos val="r"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025C075-8A1D-4028-99BB-D29CECB7F35B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487BD60-CC6A-41C2-8773-FF447E3853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20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851648" cy="628640"/>
          </a:xfrm>
        </p:spPr>
        <p:txBody>
          <a:bodyPr>
            <a:noAutofit/>
          </a:bodyPr>
          <a:lstStyle/>
          <a:p>
            <a:pPr algn="ctr"/>
            <a:r>
              <a:rPr lang="uk-UA" sz="2000" dirty="0" err="1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Скородистицька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 загальноосвітня школа І-ІІ ступенів </a:t>
            </a:r>
            <a:r>
              <a:rPr lang="uk-UA" sz="2000" dirty="0" err="1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Чорнобаївської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рай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ради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Черкаської області</a:t>
            </a:r>
            <a:endParaRPr lang="ru-RU" sz="2000" dirty="0">
              <a:solidFill>
                <a:srgbClr val="41F7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1142984"/>
            <a:ext cx="7854696" cy="5429288"/>
          </a:xfrm>
        </p:spPr>
        <p:txBody>
          <a:bodyPr>
            <a:normAutofit/>
          </a:bodyPr>
          <a:lstStyle/>
          <a:p>
            <a:pPr algn="ctr"/>
            <a:r>
              <a:rPr lang="uk-UA" sz="3200" i="1" dirty="0" smtClean="0">
                <a:solidFill>
                  <a:srgbClr val="FF0000"/>
                </a:solidFill>
              </a:rPr>
              <a:t>Реакція угруповання дощових </a:t>
            </a:r>
            <a:r>
              <a:rPr lang="uk-UA" sz="3200" i="1" dirty="0" err="1" smtClean="0">
                <a:solidFill>
                  <a:srgbClr val="FF0000"/>
                </a:solidFill>
              </a:rPr>
              <a:t>червів</a:t>
            </a:r>
            <a:r>
              <a:rPr lang="uk-UA" sz="3200" i="1" dirty="0" smtClean="0">
                <a:solidFill>
                  <a:srgbClr val="FF0000"/>
                </a:solidFill>
              </a:rPr>
              <a:t>  на </a:t>
            </a:r>
            <a:r>
              <a:rPr lang="uk-UA" sz="3200" i="1" dirty="0" smtClean="0">
                <a:solidFill>
                  <a:srgbClr val="FF00FF"/>
                </a:solidFill>
              </a:rPr>
              <a:t>хронічний стрес від електромагнітних випромінювань ЛЕП</a:t>
            </a:r>
          </a:p>
          <a:p>
            <a:pPr algn="ctr"/>
            <a:endParaRPr lang="uk-UA" dirty="0" smtClean="0"/>
          </a:p>
        </p:txBody>
      </p:sp>
      <p:pic>
        <p:nvPicPr>
          <p:cNvPr id="5" name="Рисунок 4" descr="G:\2фото\фото практика\DSC01727.JPG"/>
          <p:cNvPicPr/>
          <p:nvPr/>
        </p:nvPicPr>
        <p:blipFill>
          <a:blip r:embed="rId2" cstate="print"/>
          <a:srcRect t="15035" r="24746"/>
          <a:stretch>
            <a:fillRect/>
          </a:stretch>
        </p:blipFill>
        <p:spPr bwMode="auto">
          <a:xfrm>
            <a:off x="500034" y="1214422"/>
            <a:ext cx="850112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28662" y="1571612"/>
            <a:ext cx="7851648" cy="62864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Вивчення 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впливу  </a:t>
            </a:r>
            <a:r>
              <a:rPr lang="uk-UA" sz="2800" b="1" i="1" cap="all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постій</a:t>
            </a:r>
            <a:r>
              <a:rPr lang="uk-UA" sz="2800" b="1" i="1" cap="all" noProof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ної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 дії 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електромагнітного 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випромінювання  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на основні реакції угруповань 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uk-UA" sz="2800" b="1" i="1" cap="all" noProof="0" dirty="0" err="1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грунтових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uk-UA" sz="2800" b="1" i="1" cap="all" noProof="0" dirty="0" err="1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червів</a:t>
            </a:r>
            <a:r>
              <a:rPr lang="uk-UA" sz="2800" b="1" i="1" cap="all" noProof="0" dirty="0" smtClean="0">
                <a:solidFill>
                  <a:srgbClr val="FF0000"/>
                </a:solidFill>
                <a:effectLst>
                  <a:reflection blurRad="12700" stA="34000" endA="740" endPos="53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kumimoji="0" lang="ru-RU" sz="2800" b="1" i="1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34000" endA="740" endPos="53000" dir="5400000" sy="-100000" algn="bl" rotWithShape="0"/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928670"/>
            <a:ext cx="5157798" cy="5000660"/>
          </a:xfrm>
        </p:spPr>
        <p:txBody>
          <a:bodyPr/>
          <a:lstStyle/>
          <a:p>
            <a:r>
              <a:rPr lang="uk-UA" sz="1600" dirty="0" smtClean="0">
                <a:solidFill>
                  <a:srgbClr val="FF0000"/>
                </a:solidFill>
              </a:rPr>
              <a:t>1</a:t>
            </a:r>
            <a:r>
              <a:rPr lang="uk-UA" sz="1600" dirty="0" smtClean="0"/>
              <a:t>.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 віддаленням від джерела випромінювання кількість тварин збільшується. Найменше тварин близько до джерела випромінювань, а найбільша - у пробі №5 за 200м від джерела випромінювань. Ця залежність зберігається для всіх екологічних систем.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Видовий склад тварин з віддаленням від джерела випромінювання зростає від одного до 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яти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видів. Переважають у пробах орні черви, їх чисельність у кожній пробі найбільша. Ця залежність зберігається для всіх екологічних систем.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парку малий виповзок зустрівся у всіх пробах як і орний черв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пробі №4 виявлено рідкісного для нашої зони черв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яка – 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дендробену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маріупольську, яка характерна для більш посушливої зони.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Маса і розміри тварин найбільші на орному полі, потім – у парку, найдрібнішими за розмірами є тварин із зони необроблюваного 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(цілини).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285728"/>
            <a:ext cx="3943352" cy="57150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Результати дослідження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2фото\фото практика\DSC017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42852"/>
            <a:ext cx="2928958" cy="2857520"/>
          </a:xfrm>
          <a:prstGeom prst="rect">
            <a:avLst/>
          </a:prstGeom>
          <a:noFill/>
        </p:spPr>
      </p:pic>
      <p:pic>
        <p:nvPicPr>
          <p:cNvPr id="3075" name="Picture 3" descr="G:\2фото\фото практика\DSC01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62869" y="3381139"/>
            <a:ext cx="3333302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5572164" cy="2357454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підрозділ роботи ІІ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Вивчення впливу електромагнітних випромінювань</a:t>
            </a:r>
            <a:b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угруповання тварин </a:t>
            </a:r>
            <a:b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зоні ЛЕП з напругою  750 КВ, </a:t>
            </a:r>
            <a:b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400КВ  та 220 КВ  в штучному агробіоценозі - полі </a:t>
            </a:r>
            <a:r>
              <a:rPr lang="uk-UA" sz="1800" dirty="0" smtClean="0">
                <a:solidFill>
                  <a:srgbClr val="FF0000"/>
                </a:solidFill>
              </a:rPr>
              <a:t>. 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214554"/>
            <a:ext cx="5643602" cy="1571636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Проводились дослідження на віддалях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0, 50, 100, 150 та 200м від джерела випромінювання.  Закладалося  всього 15 проб.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Зібрано 94 тварини 4 видів.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4" name="Рисунок 3" descr="G:\2фото\фото практика\DSC017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28604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2фото\фото практика\DSC017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786190"/>
            <a:ext cx="31432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2фото\фото практика\DSC017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714752"/>
            <a:ext cx="40417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851648" cy="985830"/>
          </a:xfrm>
        </p:spPr>
        <p:txBody>
          <a:bodyPr>
            <a:noAutofit/>
          </a:bodyPr>
          <a:lstStyle/>
          <a:p>
            <a:pPr algn="ctr"/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Графіки зміни основних параметрів угруповання дощових </a:t>
            </a:r>
            <a:r>
              <a:rPr lang="uk-UA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під впливом постійної дії електромагнітних випромінювань ЛЕП з напругою 750(1ряд),  400(2ряд)  та 220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КВ(3ряд)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8715436" cy="5072098"/>
          </a:xfrm>
        </p:spPr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57158" y="1500174"/>
          <a:ext cx="2857500" cy="199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643306" y="1571612"/>
          <a:ext cx="2838450" cy="199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42844" y="4143380"/>
          <a:ext cx="2857500" cy="204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929322" y="4071942"/>
          <a:ext cx="3071834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000364" y="4000504"/>
          <a:ext cx="2838450" cy="204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3" descr="G:\Новая папка (3)\IMAG1094.jpg"/>
          <p:cNvPicPr/>
          <p:nvPr/>
        </p:nvPicPr>
        <p:blipFill>
          <a:blip r:embed="rId7" cstate="print"/>
          <a:srcRect l="30946"/>
          <a:stretch>
            <a:fillRect/>
          </a:stretch>
        </p:blipFill>
        <p:spPr bwMode="auto">
          <a:xfrm>
            <a:off x="6500826" y="1500174"/>
            <a:ext cx="2466972" cy="23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02" y="1071546"/>
            <a:ext cx="5857916" cy="5246958"/>
          </a:xfrm>
        </p:spPr>
        <p:txBody>
          <a:bodyPr/>
          <a:lstStyle/>
          <a:p>
            <a:pPr marL="514350" lvl="0" indent="-514350"/>
            <a:r>
              <a:rPr lang="uk-UA" sz="1800" dirty="0" smtClean="0"/>
              <a:t>      </a:t>
            </a:r>
            <a:r>
              <a:rPr lang="uk-UA" sz="1800" dirty="0" smtClean="0">
                <a:solidFill>
                  <a:srgbClr val="FF0000"/>
                </a:solidFill>
              </a:rPr>
              <a:t>1.</a:t>
            </a:r>
            <a:r>
              <a:rPr lang="uk-UA" sz="1800" dirty="0" smtClean="0"/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 віддаленням від джерела випромінювання кількість тварин збільшується. Найменше тварин близько до джерела випромінювань, а найбільша - у пробі №5 за 200м від джерела випромінювань. Ця залежність зберігається для всіх величин випромінювань – ЛЕП 220, 400, 750 КВ.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Видовий склад тварин з віддаленням від джерела випромінювання зростає від одного до чотирьох видів. Переважають у пробах орні черви, їх чисельність у кожній пробі найбільша. Ця залежність зберігається для всіх величин випромінювань – ЛЕП 220, 400, 750 КВ.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Маса і розміри тварин найбільші на орному полі де проходить ЛЕП 220, потім – у зоні дії ЛЕП 400, найдрібнішими за розмірами є тварин із зони  дії ЛЕП 750.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285728"/>
            <a:ext cx="4343376" cy="665798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2фото\фото практика\DSC01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2952381" cy="2500330"/>
          </a:xfrm>
          <a:prstGeom prst="rect">
            <a:avLst/>
          </a:prstGeom>
          <a:noFill/>
        </p:spPr>
      </p:pic>
      <p:pic>
        <p:nvPicPr>
          <p:cNvPr id="6" name="Picture 2" descr="G:\2фото\фото практика\DSC01937.JPG"/>
          <p:cNvPicPr>
            <a:picLocks noChangeAspect="1" noChangeArrowheads="1"/>
          </p:cNvPicPr>
          <p:nvPr/>
        </p:nvPicPr>
        <p:blipFill>
          <a:blip r:embed="rId3" cstate="print"/>
          <a:srcRect l="9907" r="40801"/>
          <a:stretch>
            <a:fillRect/>
          </a:stretch>
        </p:blipFill>
        <p:spPr bwMode="auto">
          <a:xfrm rot="5400000">
            <a:off x="649030" y="3422880"/>
            <a:ext cx="2845280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5500726" cy="100013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24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 підрозділ роботи ІІІ –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Вивчення впливу електромагнітних випромінювань   на угруповання дощових </a:t>
            </a:r>
            <a:r>
              <a:rPr lang="uk-UA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зоні дії вишки щільникового зв’язку</a:t>
            </a:r>
            <a:r>
              <a:rPr lang="uk-UA" sz="2400" dirty="0" smtClean="0">
                <a:solidFill>
                  <a:srgbClr val="FF0000"/>
                </a:solidFill>
              </a:rPr>
              <a:t/>
            </a:r>
            <a:br>
              <a:rPr lang="uk-UA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714620"/>
            <a:ext cx="5429288" cy="1428760"/>
          </a:xfrm>
        </p:spPr>
        <p:txBody>
          <a:bodyPr>
            <a:normAutofit/>
          </a:bodyPr>
          <a:lstStyle/>
          <a:p>
            <a:pPr lvl="0" algn="l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Закладалось 5 проб у біоценозі орного поля.</a:t>
            </a:r>
          </a:p>
          <a:p>
            <a:pPr lvl="0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Зібрано, визначено видову приналежність і визначено масу 48 екземплярів дощових черв’яків.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4" name="Рисунок 3" descr="G:\2фото\фото практика\DSC01735.JPG"/>
          <p:cNvPicPr/>
          <p:nvPr/>
        </p:nvPicPr>
        <p:blipFill>
          <a:blip r:embed="rId2" cstate="print"/>
          <a:srcRect b="5288"/>
          <a:stretch>
            <a:fillRect/>
          </a:stretch>
        </p:blipFill>
        <p:spPr bwMode="auto">
          <a:xfrm>
            <a:off x="6000760" y="714356"/>
            <a:ext cx="2968538" cy="272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2фото\фото практика\DSC019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643314"/>
            <a:ext cx="3000396" cy="299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2фото\фото практика\DSC01748.JPG"/>
          <p:cNvPicPr>
            <a:picLocks noChangeAspect="1" noChangeArrowheads="1"/>
          </p:cNvPicPr>
          <p:nvPr/>
        </p:nvPicPr>
        <p:blipFill>
          <a:blip r:embed="rId4" cstate="print"/>
          <a:srcRect l="42078"/>
          <a:stretch>
            <a:fillRect/>
          </a:stretch>
        </p:blipFill>
        <p:spPr bwMode="auto">
          <a:xfrm rot="5400000">
            <a:off x="1864869" y="3421486"/>
            <a:ext cx="2643208" cy="3801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851648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dirty="0" smtClean="0">
                <a:solidFill>
                  <a:srgbClr val="FF0000"/>
                </a:solidFill>
              </a:rPr>
              <a:t>Графіки зміни основних параметрів угруповання дощових </a:t>
            </a:r>
            <a:r>
              <a:rPr lang="uk-UA" sz="2200" dirty="0" err="1" smtClean="0">
                <a:solidFill>
                  <a:srgbClr val="FF0000"/>
                </a:solidFill>
              </a:rPr>
              <a:t>червів</a:t>
            </a:r>
            <a:r>
              <a:rPr lang="uk-UA" sz="2200" dirty="0" smtClean="0">
                <a:solidFill>
                  <a:srgbClr val="FF0000"/>
                </a:solidFill>
              </a:rPr>
              <a:t> під впливом постійної дії електромагнітних випромінювань вишки щільникового зв’язку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14422"/>
            <a:ext cx="8858280" cy="550072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28596" y="1071546"/>
          <a:ext cx="2686050" cy="218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214678" y="1071546"/>
          <a:ext cx="2838450" cy="218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G:\2фото\фото практика\DSC019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000240"/>
            <a:ext cx="2827337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285720" y="3643314"/>
          <a:ext cx="2771775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000364" y="3714752"/>
          <a:ext cx="2790825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2786082" cy="700078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Висновок: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142984"/>
            <a:ext cx="4572032" cy="5572164"/>
          </a:xfrm>
        </p:spPr>
        <p:txBody>
          <a:bodyPr>
            <a:normAutofit fontScale="92500" lnSpcReduction="10000"/>
          </a:bodyPr>
          <a:lstStyle/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Дуже помітного впливу на кількісний склад тварин у зоні дії вишки ми не виявили. Хоч тенденція зростання кількості тварин збереглася, але вона не надто різка як при впливі випромінювань ЛЕП з високою напругою.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Найменша кількість тварин у пробі безпосередньо поряд із вишкою.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інших пробах кількість тварин зросла від 9 особин до 13 ( 4 проби).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Видовий склад тварин в усіх пробах майже однаковий.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Середня маса тварин у пробах змінювалась мало від 3,25 г до 4. Чим далі від вишки, тим черви крупніші.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Переважають по кількості у  всіх пробах орний та гнойовий черв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4" name="Рисунок 3" descr="G:\2фото\фото практика\DSC01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8604"/>
            <a:ext cx="40417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2фото\фото практика\DSC01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14752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5643602" cy="771516"/>
          </a:xfrm>
        </p:spPr>
        <p:txBody>
          <a:bodyPr>
            <a:normAutofit/>
          </a:bodyPr>
          <a:lstStyle/>
          <a:p>
            <a:pPr algn="l"/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Загальний висновок із роботи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285860"/>
            <a:ext cx="5824550" cy="528641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Проаналізувавши отримані  в процесі розкопок  дані прийшли до таких висновків: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Якісні та кількісні зміни в популяціях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грунтових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є результатом впливу електромагнітних випромінювань ЛЕП з різною напругою.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Дія такого постійного фактору викликає у малорухливих  дощових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хронічний екологічний стрес. При цьому відбувається кількісний та якісний перерозподіл первинного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достресового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угруповання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грунтових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утворення нових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післястресових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угруповань.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Утворення  масово і кількісно нових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післястресових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угруповань відбувається  згідно віддалення від джерела випромінювання, тобто згідно зменшення величини електромагнітного випромінювання ЛЕП високої напруги.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Зміни в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післястресових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угрупованнях відбуваються по всіх показниках – кількості тварин, щільності на площі в 1м</a:t>
            </a:r>
            <a:r>
              <a:rPr lang="uk-UA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видовому різноманіттю, масі тварин.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Зменшення показників угруповання відбувається прямо пропорційно  наближенню до джерела електромагнітних випромінювань. Підвищення напруженості електромагнітного поля викликає зменшення загальної чисельності тварин, їх біомаси, таксономічного різноманіття.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G:\2фото\фото практика\DSC01754.JPG"/>
          <p:cNvPicPr/>
          <p:nvPr/>
        </p:nvPicPr>
        <p:blipFill>
          <a:blip r:embed="rId2" cstate="print"/>
          <a:srcRect r="41071"/>
          <a:stretch>
            <a:fillRect/>
          </a:stretch>
        </p:blipFill>
        <p:spPr bwMode="auto">
          <a:xfrm>
            <a:off x="6286512" y="3714752"/>
            <a:ext cx="264320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2фото\фото практика\DSC01744.JPG"/>
          <p:cNvPicPr/>
          <p:nvPr/>
        </p:nvPicPr>
        <p:blipFill>
          <a:blip r:embed="rId3" cstate="print"/>
          <a:srcRect l="45190" b="22544"/>
          <a:stretch>
            <a:fillRect/>
          </a:stretch>
        </p:blipFill>
        <p:spPr bwMode="auto">
          <a:xfrm>
            <a:off x="6286512" y="142852"/>
            <a:ext cx="268449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42852"/>
            <a:ext cx="8396318" cy="6429420"/>
          </a:xfrm>
        </p:spPr>
        <p:txBody>
          <a:bodyPr>
            <a:normAutofit/>
          </a:bodyPr>
          <a:lstStyle/>
          <a:p>
            <a:pPr algn="just"/>
            <a:endParaRPr lang="ru-RU" sz="2000" dirty="0"/>
          </a:p>
        </p:txBody>
      </p:sp>
      <p:pic>
        <p:nvPicPr>
          <p:cNvPr id="5" name="Рисунок 4" descr="G:\2фото\фото практика\DSC019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86058"/>
            <a:ext cx="6000792" cy="369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85786" y="214290"/>
            <a:ext cx="792961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Отже, в умовах хронічного впливу електромагнітного поля ЛЕП та вишки щільникового зв’язку відбувається кількісний та якісний перерозподіл угруповання </a:t>
            </a:r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дощ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ових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червів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комплекс нових угруповань за величиною електромагнітних випромінювань. Тут формуються вторинні стресові угруповання </a:t>
            </a:r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дощ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ових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червів</a:t>
            </a:r>
            <a:r>
              <a:rPr lang="uk-UA" sz="2000" b="1" dirty="0" smtClean="0">
                <a:solidFill>
                  <a:srgbClr val="FF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Чим ближче підходимо до ЛЕП, тим помітніше виникає зменшення кількості особин, зменшується видовий склад і зменшується маса тварин.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3286148" cy="2500330"/>
          </a:xfrm>
        </p:spPr>
        <p:txBody>
          <a:bodyPr>
            <a:noAutofit/>
          </a:bodyPr>
          <a:lstStyle/>
          <a:p>
            <a:pPr algn="l"/>
            <a:r>
              <a:rPr lang="ru-RU" sz="3600" dirty="0" err="1" smtClean="0">
                <a:solidFill>
                  <a:srgbClr val="FF0000"/>
                </a:solidFill>
              </a:rPr>
              <a:t>Допобачення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                       </a:t>
            </a:r>
            <a:r>
              <a:rPr lang="ru-RU" sz="3600" dirty="0" err="1" smtClean="0">
                <a:solidFill>
                  <a:srgbClr val="FF0000"/>
                </a:solidFill>
              </a:rPr>
              <a:t>Дякую</a:t>
            </a:r>
            <a:r>
              <a:rPr lang="ru-RU" sz="3600" dirty="0" smtClean="0">
                <a:solidFill>
                  <a:srgbClr val="FF0000"/>
                </a:solidFill>
              </a:rPr>
              <a:t> за </a:t>
            </a:r>
            <a:r>
              <a:rPr lang="ru-RU" sz="3600" dirty="0" err="1" smtClean="0">
                <a:solidFill>
                  <a:srgbClr val="FF0000"/>
                </a:solidFill>
              </a:rPr>
              <a:t>увагу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14290"/>
            <a:ext cx="7854696" cy="6215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G:\2фото\DSC01482.JPG"/>
          <p:cNvPicPr>
            <a:picLocks noChangeAspect="1" noChangeArrowheads="1"/>
          </p:cNvPicPr>
          <p:nvPr/>
        </p:nvPicPr>
        <p:blipFill>
          <a:blip r:embed="rId2" cstate="print"/>
          <a:srcRect l="21698"/>
          <a:stretch>
            <a:fillRect/>
          </a:stretch>
        </p:blipFill>
        <p:spPr bwMode="auto">
          <a:xfrm rot="5400000">
            <a:off x="1335725" y="-1050005"/>
            <a:ext cx="6758270" cy="8858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142853"/>
            <a:ext cx="50006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Дякую за увагу. </a:t>
            </a:r>
            <a:r>
              <a:rPr lang="ru-RU" sz="4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5929330"/>
            <a:ext cx="392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побачення.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2" y="500042"/>
            <a:ext cx="4843442" cy="1975104"/>
          </a:xfrm>
        </p:spPr>
        <p:txBody>
          <a:bodyPr>
            <a:normAutofit fontScale="90000"/>
          </a:bodyPr>
          <a:lstStyle/>
          <a:p>
            <a:r>
              <a:rPr lang="uk-UA" sz="3100" dirty="0" smtClean="0">
                <a:solidFill>
                  <a:srgbClr val="65FC3C"/>
                </a:solidFill>
              </a:rPr>
              <a:t>Автор роботи -</a:t>
            </a:r>
            <a:br>
              <a:rPr lang="uk-UA" sz="3100" dirty="0" smtClean="0">
                <a:solidFill>
                  <a:srgbClr val="65FC3C"/>
                </a:solidFill>
              </a:rPr>
            </a:br>
            <a:r>
              <a:rPr lang="uk-UA" sz="3100" dirty="0" err="1" smtClean="0">
                <a:solidFill>
                  <a:srgbClr val="65FC3C"/>
                </a:solidFill>
              </a:rPr>
              <a:t>Матюша</a:t>
            </a:r>
            <a:r>
              <a:rPr lang="uk-UA" sz="3100" dirty="0" smtClean="0">
                <a:solidFill>
                  <a:srgbClr val="65FC3C"/>
                </a:solidFill>
              </a:rPr>
              <a:t> Неля,                                         учениця 8 класу</a:t>
            </a:r>
            <a:r>
              <a:rPr lang="uk-UA" sz="4000" dirty="0" smtClean="0">
                <a:solidFill>
                  <a:srgbClr val="65FC3C"/>
                </a:solidFill>
              </a:rPr>
              <a:t/>
            </a:r>
            <a:br>
              <a:rPr lang="uk-UA" sz="4000" dirty="0" smtClean="0">
                <a:solidFill>
                  <a:srgbClr val="65FC3C"/>
                </a:solidFill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286124"/>
            <a:ext cx="7854696" cy="3415174"/>
          </a:xfrm>
        </p:spPr>
        <p:txBody>
          <a:bodyPr/>
          <a:lstStyle/>
          <a:p>
            <a:pPr algn="l"/>
            <a:endParaRPr lang="uk-UA" dirty="0" smtClean="0">
              <a:solidFill>
                <a:srgbClr val="8CF147"/>
              </a:solidFill>
            </a:endParaRPr>
          </a:p>
          <a:p>
            <a:pPr algn="l"/>
            <a:endParaRPr lang="uk-UA" dirty="0" smtClean="0">
              <a:solidFill>
                <a:srgbClr val="8CF147"/>
              </a:solidFill>
            </a:endParaRP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Керівник роботи – 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 </a:t>
            </a:r>
            <a:r>
              <a:rPr lang="uk-UA" dirty="0" err="1" smtClean="0">
                <a:solidFill>
                  <a:srgbClr val="8CF147"/>
                </a:solidFill>
              </a:rPr>
              <a:t>Загубинога</a:t>
            </a:r>
            <a:r>
              <a:rPr lang="uk-UA" dirty="0" smtClean="0">
                <a:solidFill>
                  <a:srgbClr val="8CF147"/>
                </a:solidFill>
              </a:rPr>
              <a:t> Оксана Олексіївна,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 учитель біології з основами 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екологічних знань</a:t>
            </a:r>
            <a:endParaRPr lang="ru-RU" dirty="0" smtClean="0">
              <a:solidFill>
                <a:srgbClr val="8CF147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G:\2фото\DSC0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62636">
            <a:off x="746641" y="1247173"/>
            <a:ext cx="3056806" cy="2703662"/>
          </a:xfrm>
          <a:prstGeom prst="rect">
            <a:avLst/>
          </a:prstGeom>
          <a:noFill/>
        </p:spPr>
      </p:pic>
      <p:pic>
        <p:nvPicPr>
          <p:cNvPr id="1027" name="Picture 3" descr="G:\2фото\МО\CIMG8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82956">
            <a:off x="5365707" y="3200015"/>
            <a:ext cx="3291033" cy="3071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2" y="500042"/>
            <a:ext cx="4843442" cy="1975104"/>
          </a:xfrm>
        </p:spPr>
        <p:txBody>
          <a:bodyPr>
            <a:normAutofit fontScale="90000"/>
          </a:bodyPr>
          <a:lstStyle/>
          <a:p>
            <a:r>
              <a:rPr lang="uk-UA" sz="3100" dirty="0" smtClean="0">
                <a:solidFill>
                  <a:srgbClr val="65FC3C"/>
                </a:solidFill>
              </a:rPr>
              <a:t>Автор роботи -</a:t>
            </a:r>
            <a:br>
              <a:rPr lang="uk-UA" sz="3100" dirty="0" smtClean="0">
                <a:solidFill>
                  <a:srgbClr val="65FC3C"/>
                </a:solidFill>
              </a:rPr>
            </a:br>
            <a:r>
              <a:rPr lang="uk-UA" sz="3100" dirty="0" err="1" smtClean="0">
                <a:solidFill>
                  <a:srgbClr val="65FC3C"/>
                </a:solidFill>
              </a:rPr>
              <a:t>Матюша</a:t>
            </a:r>
            <a:r>
              <a:rPr lang="uk-UA" sz="3100" dirty="0" smtClean="0">
                <a:solidFill>
                  <a:srgbClr val="65FC3C"/>
                </a:solidFill>
              </a:rPr>
              <a:t> Неля,                                         учениця 8 класу</a:t>
            </a:r>
            <a:r>
              <a:rPr lang="uk-UA" sz="4000" dirty="0" smtClean="0">
                <a:solidFill>
                  <a:srgbClr val="65FC3C"/>
                </a:solidFill>
              </a:rPr>
              <a:t/>
            </a:r>
            <a:br>
              <a:rPr lang="uk-UA" sz="4000" dirty="0" smtClean="0">
                <a:solidFill>
                  <a:srgbClr val="65FC3C"/>
                </a:solidFill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286124"/>
            <a:ext cx="7854696" cy="3415174"/>
          </a:xfrm>
        </p:spPr>
        <p:txBody>
          <a:bodyPr/>
          <a:lstStyle/>
          <a:p>
            <a:pPr algn="l"/>
            <a:endParaRPr lang="uk-UA" dirty="0" smtClean="0">
              <a:solidFill>
                <a:srgbClr val="8CF147"/>
              </a:solidFill>
            </a:endParaRPr>
          </a:p>
          <a:p>
            <a:pPr algn="l"/>
            <a:endParaRPr lang="uk-UA" dirty="0" smtClean="0">
              <a:solidFill>
                <a:srgbClr val="8CF147"/>
              </a:solidFill>
            </a:endParaRP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Керівник роботи – 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 </a:t>
            </a:r>
            <a:r>
              <a:rPr lang="uk-UA" dirty="0" err="1" smtClean="0">
                <a:solidFill>
                  <a:srgbClr val="8CF147"/>
                </a:solidFill>
              </a:rPr>
              <a:t>Загубинога</a:t>
            </a:r>
            <a:r>
              <a:rPr lang="uk-UA" dirty="0" smtClean="0">
                <a:solidFill>
                  <a:srgbClr val="8CF147"/>
                </a:solidFill>
              </a:rPr>
              <a:t> Оксана Олексіївна,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 учитель біології з основами </a:t>
            </a:r>
          </a:p>
          <a:p>
            <a:pPr algn="l"/>
            <a:r>
              <a:rPr lang="uk-UA" dirty="0" smtClean="0">
                <a:solidFill>
                  <a:srgbClr val="8CF147"/>
                </a:solidFill>
              </a:rPr>
              <a:t>екологічних знань</a:t>
            </a:r>
            <a:endParaRPr lang="ru-RU" dirty="0" smtClean="0">
              <a:solidFill>
                <a:srgbClr val="8CF147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G:\2фото\DSC0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62636">
            <a:off x="746641" y="1247173"/>
            <a:ext cx="3056806" cy="2703662"/>
          </a:xfrm>
          <a:prstGeom prst="rect">
            <a:avLst/>
          </a:prstGeom>
          <a:noFill/>
        </p:spPr>
      </p:pic>
      <p:pic>
        <p:nvPicPr>
          <p:cNvPr id="1027" name="Picture 3" descr="G:\2фото\МО\CIMG8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82956">
            <a:off x="5365707" y="3200015"/>
            <a:ext cx="3291033" cy="3071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5857916" cy="785818"/>
          </a:xfrm>
        </p:spPr>
        <p:txBody>
          <a:bodyPr>
            <a:noAutofit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Актуальність та мета роботи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857232"/>
            <a:ext cx="8324880" cy="5715040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Актуальність роботи: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Дощові черви — корисні 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тварини. Кількість  їх у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грунті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може бути дуже 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велика — до 1 млн. на гектар.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Гімни дощовим черв'якам співав ще Ч. Дарвін. 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Він відзначав, що практично весь поверхневий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шар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протягом декількох років проходить 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через тіло черв'яків.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Але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умовах постійного хронічного впливу електромагнітного поля ліній електропередач у тварин виникає хронічний стрес і  відбувається перерозподіл первинного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достресового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угрупованя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дощових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нові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післястресові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угруповання відповідно до величини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електромагніт-ного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впливу. На різних віддалях від ЛЕП формуються нові стабільні угруповання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дощових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Метою  роботи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вивчення  впливу хронічного електромагнітного стресу на основні реакції угруповань дощових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їх загальної чисельності, щільності 1кв м, видового складу та біомаси у різних біоценозах.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4" name="Рисунок 3" descr="G:\2фото\фото практика\DSC01933.JPG"/>
          <p:cNvPicPr/>
          <p:nvPr/>
        </p:nvPicPr>
        <p:blipFill>
          <a:blip r:embed="rId2" cstate="print"/>
          <a:srcRect r="18873"/>
          <a:stretch>
            <a:fillRect/>
          </a:stretch>
        </p:blipFill>
        <p:spPr bwMode="auto">
          <a:xfrm rot="5400000">
            <a:off x="6274906" y="440208"/>
            <a:ext cx="2830547" cy="252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5143536" cy="1975104"/>
          </a:xfrm>
        </p:spPr>
        <p:txBody>
          <a:bodyPr>
            <a:noAutofit/>
          </a:bodyPr>
          <a:lstStyle/>
          <a:p>
            <a:pPr algn="l"/>
            <a:r>
              <a:rPr lang="uk-UA" sz="1600" dirty="0" smtClean="0">
                <a:solidFill>
                  <a:srgbClr val="FF0000"/>
                </a:solidFill>
              </a:rPr>
              <a:t>Стрес</a:t>
            </a:r>
            <a:r>
              <a:rPr lang="uk-UA" sz="1600" dirty="0" smtClean="0"/>
              <a:t> (від англ. </a:t>
            </a:r>
            <a:r>
              <a:rPr lang="en-US" sz="1600" dirty="0" smtClean="0"/>
              <a:t>Stress</a:t>
            </a:r>
            <a:r>
              <a:rPr lang="uk-UA" sz="1600" dirty="0" smtClean="0"/>
              <a:t> – </a:t>
            </a:r>
            <a:br>
              <a:rPr lang="uk-UA" sz="1600" dirty="0" smtClean="0"/>
            </a:br>
            <a:r>
              <a:rPr lang="uk-UA" sz="1600" dirty="0" smtClean="0"/>
              <a:t>напруга, тиск) – неспецифічна</a:t>
            </a:r>
            <a:br>
              <a:rPr lang="uk-UA" sz="1600" dirty="0" smtClean="0"/>
            </a:br>
            <a:r>
              <a:rPr lang="uk-UA" sz="1600" dirty="0" smtClean="0"/>
              <a:t> реакція організму у відповідь</a:t>
            </a:r>
            <a:br>
              <a:rPr lang="uk-UA" sz="1600" dirty="0" smtClean="0"/>
            </a:br>
            <a:r>
              <a:rPr lang="uk-UA" sz="1600" dirty="0" smtClean="0"/>
              <a:t> на дуже сильну дію (подразник)</a:t>
            </a:r>
            <a:br>
              <a:rPr lang="uk-UA" sz="1600" dirty="0" smtClean="0"/>
            </a:br>
            <a:r>
              <a:rPr lang="uk-UA" sz="1600" dirty="0" smtClean="0"/>
              <a:t> зовні, яка перевищує норму, </a:t>
            </a:r>
            <a:br>
              <a:rPr lang="uk-UA" sz="1600" dirty="0" smtClean="0"/>
            </a:br>
            <a:r>
              <a:rPr lang="uk-UA" sz="1600" dirty="0" smtClean="0"/>
              <a:t>а також відповідна реакція </a:t>
            </a:r>
            <a:br>
              <a:rPr lang="uk-UA" sz="1600" dirty="0" smtClean="0"/>
            </a:br>
            <a:r>
              <a:rPr lang="uk-UA" sz="1600" dirty="0" smtClean="0"/>
              <a:t>нервової системи.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2643182"/>
            <a:ext cx="5101980" cy="3929090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uk-UA" dirty="0" smtClean="0"/>
              <a:t>Хронічний стрес характеризується порушенням незначної інтенсивності, але вони тривають достатньо довгий час або часто повторюються.</a:t>
            </a:r>
            <a:endParaRPr lang="ru-RU" dirty="0" smtClean="0"/>
          </a:p>
          <a:p>
            <a:pPr algn="just"/>
            <a:r>
              <a:rPr lang="uk-UA" dirty="0" smtClean="0"/>
              <a:t>Хронічна  дія  стресорів може привести до істотних змін у структурі та функціях спільнот організмів у процесі акліматизації та генетичної адаптації до них. Дощові черви, як постійні компоненти природних екосистем, відзначаються низькою руховою активністю і достатнім спектром біологічних змін . Ці особливості дають змогу об’єктивно оцінювати реакції угруповання на хронічний електромагнітний стрес через аналіз якісно – кількісних показників – щільність, чисельність видового різноманіття, їх біомасу, видове співвідношення.</a:t>
            </a:r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 descr="G:\Фото\домашні\досліди\Діти, школа\куточок живої природи\фото\100_0275.jpg"/>
          <p:cNvPicPr/>
          <p:nvPr/>
        </p:nvPicPr>
        <p:blipFill>
          <a:blip r:embed="rId2" cstate="print"/>
          <a:srcRect b="13454"/>
          <a:stretch>
            <a:fillRect/>
          </a:stretch>
        </p:blipFill>
        <p:spPr bwMode="auto">
          <a:xfrm rot="16200000">
            <a:off x="6125784" y="3232537"/>
            <a:ext cx="3000364" cy="260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2фото\фото практика\DSC0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4972"/>
            <a:ext cx="3071834" cy="2304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7851648" cy="771516"/>
          </a:xfrm>
        </p:spPr>
        <p:txBody>
          <a:bodyPr>
            <a:normAutofit fontScale="90000"/>
          </a:bodyPr>
          <a:lstStyle/>
          <a:p>
            <a:pPr algn="l"/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Місце проведення та етапи досліджень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785794"/>
            <a:ext cx="8396318" cy="5857916"/>
          </a:xfrm>
        </p:spPr>
        <p:txBody>
          <a:bodyPr>
            <a:normAutofit/>
          </a:bodyPr>
          <a:lstStyle/>
          <a:p>
            <a:pPr marL="514350" lvl="0" indent="-514350" algn="l"/>
            <a:r>
              <a:rPr lang="uk-UA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 Місце проведення досліджень – </a:t>
            </a:r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лівий </a:t>
            </a:r>
            <a:r>
              <a:rPr lang="uk-UA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берегДніпра</a:t>
            </a:r>
            <a:endParaRPr lang="uk-UA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околиці  села  </a:t>
            </a:r>
            <a:r>
              <a:rPr lang="uk-UA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Скородистик</a:t>
            </a:r>
            <a:endParaRPr lang="uk-UA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Чорнобаївського</a:t>
            </a:r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району</a:t>
            </a:r>
          </a:p>
          <a:p>
            <a:pPr marL="514350" lvl="0" indent="-514350" algn="l"/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Черкаської області</a:t>
            </a:r>
          </a:p>
          <a:p>
            <a:pPr marL="514350" lvl="0" indent="-514350" algn="l"/>
            <a:r>
              <a:rPr lang="uk-UA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Розділ І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Дослідження впливу випромінювань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ЛЕП 400кВ на території  з різними 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біоценозами – поле, парк, цілинний степ;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uk-UA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Розділ ІІ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Дослідження впливу випромінювань з ЛЕП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400кВ, ЛЕП 750 кВ, ЛЕП 200 кВ на територіях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одного біоценозу – штучного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агробіоценозу оброблюваного поля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uk-UA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Розділ ІІІ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Дослідження впливу випромінювань</a:t>
            </a: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підстанції щільникового зв’язку.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4" name="Рисунок 3" descr="G:\2фото\фото практика\DSC01946.JPG"/>
          <p:cNvPicPr/>
          <p:nvPr/>
        </p:nvPicPr>
        <p:blipFill>
          <a:blip r:embed="rId2" cstate="print"/>
          <a:srcRect r="14706"/>
          <a:stretch>
            <a:fillRect/>
          </a:stretch>
        </p:blipFill>
        <p:spPr bwMode="auto">
          <a:xfrm rot="5400000">
            <a:off x="4857751" y="2428875"/>
            <a:ext cx="500066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14290"/>
            <a:ext cx="3143272" cy="914392"/>
          </a:xfrm>
        </p:spPr>
        <p:txBody>
          <a:bodyPr>
            <a:normAutofit fontScale="90000"/>
          </a:bodyPr>
          <a:lstStyle/>
          <a:p>
            <a:pPr algn="l"/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єкти</a:t>
            </a: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досліджень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643998" cy="5429288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Системна приналежність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Царство                 Тварини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Підцарство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Багатоклітинні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Відділ                    Безхребетні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Тип                         Кільчасті черви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Клас                       Малощетинкові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Родина              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Люмбріциди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( 4 роди)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Ряд                        Дощові черви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Дощовий черв'як звичайний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Lumbrikus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terestris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Великий сірий черв'як або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Великий виповзок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Aporrectodea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3. Малий червоний черв'як або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Малий виповзок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Lumbrikus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rubellus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 Польовий або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Орний черв'як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Aporrectodea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caliginosa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Гнойовий черв'як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Eisenia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foetida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uk-UA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Дендробена</a:t>
            </a: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маріупольська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Dendrobaena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octaedra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4" name="Рисунок 3" descr="G:\Фото\домашні\досліди\Діти, школа\куточок живої природи\2\100_0339.jpg"/>
          <p:cNvPicPr/>
          <p:nvPr/>
        </p:nvPicPr>
        <p:blipFill>
          <a:blip r:embed="rId2" cstate="print"/>
          <a:srcRect b="12813"/>
          <a:stretch>
            <a:fillRect/>
          </a:stretch>
        </p:blipFill>
        <p:spPr bwMode="auto">
          <a:xfrm rot="17285662">
            <a:off x="7177007" y="4930619"/>
            <a:ext cx="1067748" cy="20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2фото\фото практика\DSC017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4178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851648" cy="842954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solidFill>
                  <a:srgbClr val="41F764"/>
                </a:solidFill>
                <a:latin typeface="Times New Roman" pitchFamily="18" charset="0"/>
                <a:cs typeface="Times New Roman" pitchFamily="18" charset="0"/>
              </a:rPr>
              <a:t>підрозділ роботи  І  </a:t>
            </a:r>
            <a:r>
              <a:rPr lang="uk-UA" sz="27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Вивчення впливу електромагнітних випромінювань на угруповання тварин в зоні ЛЕП з напругою 400 КВ у різних біоценозах – поле, парк, цілинний степ. 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643050"/>
            <a:ext cx="7854696" cy="3214710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Проводились дослідження на віддалях 0, 50, 100, 150 та 200м від джерела випромінювання. Проба з віддалі 200м є контрольною – решта дослідні. Закладалося  по 5 проб в біоценозах орного поля, цілинного степу, сільського парку. Дослідження проводились методом розкопок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грунту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площі 0,25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 (0,5м х о,5м і на глибину 0,35м). Всього заклали 15 проб. Зібрано тварин в біоценозах:  орне поле – 41 особина, 4 види; сільський парк 20 особин – 5 видів;</a:t>
            </a:r>
          </a:p>
          <a:p>
            <a:pPr algn="l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степ (цілина) – 25 особин, 4 види.</a:t>
            </a:r>
          </a:p>
          <a:p>
            <a:pPr algn="l"/>
            <a:endParaRPr lang="uk-UA" dirty="0" smtClean="0"/>
          </a:p>
          <a:p>
            <a:pPr marL="514350" lvl="0" indent="-514350" algn="l">
              <a:buFont typeface="+mj-lt"/>
              <a:buAutoNum type="arabicPeriod"/>
            </a:pPr>
            <a:endParaRPr lang="ru-RU" dirty="0"/>
          </a:p>
        </p:txBody>
      </p:sp>
      <p:pic>
        <p:nvPicPr>
          <p:cNvPr id="1026" name="Picture 2" descr="G:\2фото\фото практика\DSC0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572008"/>
            <a:ext cx="2786082" cy="2089837"/>
          </a:xfrm>
          <a:prstGeom prst="rect">
            <a:avLst/>
          </a:prstGeom>
          <a:noFill/>
        </p:spPr>
      </p:pic>
      <p:pic>
        <p:nvPicPr>
          <p:cNvPr id="1027" name="Picture 3" descr="G:\2фото\8 клас\DSC01987.JPG"/>
          <p:cNvPicPr>
            <a:picLocks noChangeAspect="1" noChangeArrowheads="1"/>
          </p:cNvPicPr>
          <p:nvPr/>
        </p:nvPicPr>
        <p:blipFill>
          <a:blip r:embed="rId3" cstate="print"/>
          <a:srcRect l="68317" t="23759" b="12883"/>
          <a:stretch>
            <a:fillRect/>
          </a:stretch>
        </p:blipFill>
        <p:spPr bwMode="auto">
          <a:xfrm>
            <a:off x="7119955" y="4000504"/>
            <a:ext cx="1809763" cy="2714644"/>
          </a:xfrm>
          <a:prstGeom prst="rect">
            <a:avLst/>
          </a:prstGeom>
          <a:noFill/>
        </p:spPr>
      </p:pic>
      <p:pic>
        <p:nvPicPr>
          <p:cNvPr id="1028" name="Picture 4" descr="G:\2фото\фото практика\DSC01727.JPG"/>
          <p:cNvPicPr>
            <a:picLocks noChangeAspect="1" noChangeArrowheads="1"/>
          </p:cNvPicPr>
          <p:nvPr/>
        </p:nvPicPr>
        <p:blipFill>
          <a:blip r:embed="rId4" cstate="print"/>
          <a:srcRect l="41843" t="76898" r="33232"/>
          <a:stretch>
            <a:fillRect/>
          </a:stretch>
        </p:blipFill>
        <p:spPr bwMode="auto">
          <a:xfrm>
            <a:off x="3714744" y="4572008"/>
            <a:ext cx="3000396" cy="2100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429684" cy="1071570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Графіки змін основних параметрів угруповань дощових </a:t>
            </a:r>
            <a:r>
              <a:rPr lang="uk-UA" sz="1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червів</a:t>
            </a: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 екосистемах орного поля (ряд1), Степу (ряд 2) і парку (ряд3) під впливом електромагнітних випромінювань ЛЕП 400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285860"/>
            <a:ext cx="8786874" cy="521497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57298"/>
          <a:ext cx="289560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3286116" y="1428736"/>
          <a:ext cx="2752725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571868" y="4143380"/>
          <a:ext cx="2895600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142844" y="4000504"/>
          <a:ext cx="34290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6000760" y="1500174"/>
          <a:ext cx="2752725" cy="25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Рисунок 10" descr="G:\2фото\фото практика\DSC017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071942"/>
            <a:ext cx="26431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486</TotalTime>
  <Words>1288</Words>
  <Application>Microsoft Office PowerPoint</Application>
  <PresentationFormat>Экран (4:3)</PresentationFormat>
  <Paragraphs>142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Метро</vt:lpstr>
      <vt:lpstr>Скородистицька загальноосвітня школа І-ІІ ступенів Чорнобаївської райради Черкаської області</vt:lpstr>
      <vt:lpstr>Автор роботи - Матюша Неля,                                         учениця 8 класу </vt:lpstr>
      <vt:lpstr>Автор роботи - Матюша Неля,                                         учениця 8 класу </vt:lpstr>
      <vt:lpstr>Актуальність та мета роботи </vt:lpstr>
      <vt:lpstr>Стрес (від англ. Stress –  напруга, тиск) – неспецифічна  реакція організму у відповідь  на дуже сильну дію (подразник)  зовні, яка перевищує норму,  а також відповідна реакція  нервової системи. </vt:lpstr>
      <vt:lpstr>Місце проведення та етапи досліджень </vt:lpstr>
      <vt:lpstr>Об’єкти досліджень</vt:lpstr>
      <vt:lpstr>підрозділ роботи  І  - Вивчення впливу електромагнітних випромінювань на угруповання тварин в зоні ЛЕП з напругою 400 КВ у різних біоценозах – поле, парк, цілинний степ. </vt:lpstr>
      <vt:lpstr>Графіки змін основних параметрів угруповань дощових червів у екосистемах орного поля (ряд1), Степу (ряд 2) і парку (ряд3) під впливом електромагнітних випромінювань ЛЕП 400 </vt:lpstr>
      <vt:lpstr>1. З віддаленням від джерела випромінювання кількість тварин збільшується. Найменше тварин близько до джерела випромінювань, а найбільша - у пробі №5 за 200м від джерела випромінювань. Ця залежність зберігається для всіх екологічних систем. 2. Видовий склад тварин з віддаленням від джерела випромінювання зростає від одного до п’яти видів. Переважають у пробах орні черви, їх чисельність у кожній пробі найбільша. Ця залежність зберігається для всіх екологічних систем. 3. В парку малий виповзок зустрівся у всіх пробах як і орний черв’як. 4. В пробі №4 виявлено рідкісного для нашої зони черв’яка – дендробену маріупольську, яка характерна для більш посушливої зони. 5. Маса і розміри тварин найбільші на орному полі, потім – у парку, найдрібнішими за розмірами є тварин із зони необроблюваного грунту (цілини).  - </vt:lpstr>
      <vt:lpstr>підрозділ роботи ІІ –  Вивчення впливу електромагнітних випромінювань  на угруповання тварин  в зоні ЛЕП з напругою  750 КВ,  400КВ  та 220 КВ  в штучному агробіоценозі - полі . </vt:lpstr>
      <vt:lpstr>Графіки зміни основних параметрів угруповання дощових червів під впливом постійної дії електромагнітних випромінювань ЛЕП з напругою 750(1ряд),  400(2ряд)  та 220 КВ(3ряд) </vt:lpstr>
      <vt:lpstr>      1. З віддаленням від джерела випромінювання кількість тварин збільшується. Найменше тварин близько до джерела випромінювань, а найбільша - у пробі №5 за 200м від джерела випромінювань. Ця залежність зберігається для всіх величин випромінювань – ЛЕП 220, 400, 750 КВ.  2. Видовий склад тварин з віддаленням від джерела випромінювання зростає від одного до чотирьох видів. Переважають у пробах орні черви, їх чисельність у кожній пробі найбільша. Ця залежність зберігається для всіх величин випромінювань – ЛЕП 220, 400, 750 КВ.  3.Маса і розміри тварин найбільші на орному полі де проходить ЛЕП 220, потім – у зоні дії ЛЕП 400, найдрібнішими за розмірами є тварин із зони  дії ЛЕП 750. </vt:lpstr>
      <vt:lpstr>  підрозділ роботи ІІІ – Вивчення впливу електромагнітних випромінювань   на угруповання дощових червів  в зоні дії вишки щільникового зв’язку </vt:lpstr>
      <vt:lpstr>Графіки зміни основних параметрів угруповання дощових червів під впливом постійної дії електромагнітних випромінювань вишки щільникового зв’язку </vt:lpstr>
      <vt:lpstr>Висновок: </vt:lpstr>
      <vt:lpstr>Загальний висновок із роботи </vt:lpstr>
      <vt:lpstr>Слайд 18</vt:lpstr>
      <vt:lpstr>Допобачення.                         Дякую за увагу. </vt:lpstr>
      <vt:lpstr>Слайд 20</vt:lpstr>
      <vt:lpstr>Слайд 21</vt:lpstr>
    </vt:vector>
  </TitlesOfParts>
  <Company>Microsoft ©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ааа</dc:creator>
  <cp:lastModifiedBy>ааа</cp:lastModifiedBy>
  <cp:revision>76</cp:revision>
  <dcterms:created xsi:type="dcterms:W3CDTF">2015-11-11T04:42:04Z</dcterms:created>
  <dcterms:modified xsi:type="dcterms:W3CDTF">2016-04-03T09:37:24Z</dcterms:modified>
</cp:coreProperties>
</file>