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2"/>
  </p:notesMasterIdLst>
  <p:sldIdLst>
    <p:sldId id="256" r:id="rId2"/>
    <p:sldId id="257" r:id="rId3"/>
    <p:sldId id="265" r:id="rId4"/>
    <p:sldId id="262" r:id="rId5"/>
    <p:sldId id="264" r:id="rId6"/>
    <p:sldId id="261" r:id="rId7"/>
    <p:sldId id="259" r:id="rId8"/>
    <p:sldId id="258" r:id="rId9"/>
    <p:sldId id="260" r:id="rId10"/>
    <p:sldId id="263"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8"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3151C7-5ED4-426C-8BE1-BFD6B092292B}" type="datetimeFigureOut">
              <a:rPr lang="ru-RU"/>
              <a:pPr>
                <a:defRPr/>
              </a:pPr>
              <a:t>13.04.2016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C63F17-F025-4076-A366-60F48CCFB04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45D17F17-D537-4A49-9B7B-E5FCF0ECD79C}" type="datetimeFigureOut">
              <a:rPr lang="ru-RU"/>
              <a:pPr>
                <a:defRPr/>
              </a:pPr>
              <a:t>13.04.2016</a:t>
            </a:fld>
            <a:endParaRPr lang="ru-RU"/>
          </a:p>
        </p:txBody>
      </p:sp>
      <p:sp>
        <p:nvSpPr>
          <p:cNvPr id="8" name="Номер слайда 15"/>
          <p:cNvSpPr>
            <a:spLocks noGrp="1"/>
          </p:cNvSpPr>
          <p:nvPr>
            <p:ph type="sldNum" sz="quarter" idx="11"/>
          </p:nvPr>
        </p:nvSpPr>
        <p:spPr/>
        <p:txBody>
          <a:bodyPr/>
          <a:lstStyle>
            <a:lvl1pPr>
              <a:defRPr/>
            </a:lvl1pPr>
          </a:lstStyle>
          <a:p>
            <a:pPr>
              <a:defRPr/>
            </a:pPr>
            <a:fld id="{DA9F5A8E-A5A9-4D45-BBB4-40610CF0B8ED}"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4807811-6AB6-46CA-ADC9-37B6AA1B4B82}" type="datetimeFigureOut">
              <a:rPr lang="ru-RU"/>
              <a:pPr>
                <a:defRPr/>
              </a:pPr>
              <a:t>13.04.2016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4159128-B873-453E-8C39-23B83BBFF4B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45D5482-D93B-4E67-82E9-D35D73F23DAB}" type="datetimeFigureOut">
              <a:rPr lang="ru-RU"/>
              <a:pPr>
                <a:defRPr/>
              </a:pPr>
              <a:t>13.04.2016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2CB070C-099C-4AEB-A13D-AFA8BD0C9D0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C4B9C7DA-A392-4FA7-AA6C-261DB7DCBDDC}" type="datetimeFigureOut">
              <a:rPr lang="ru-RU"/>
              <a:pPr>
                <a:defRPr/>
              </a:pPr>
              <a:t>13.04.2016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C3F914E-C04A-427F-A56F-D1DC6255A2F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1F38F2-7E5D-4D47-AD10-F83D44885A6E}" type="datetimeFigureOut">
              <a:rPr lang="ru-RU"/>
              <a:pPr>
                <a:defRPr/>
              </a:pPr>
              <a:t>13.04.2016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3D6CBE3-5C77-4EDF-8075-91A571941AB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AE2A8207-54EA-45EB-ADB4-550752D55278}" type="datetimeFigureOut">
              <a:rPr lang="ru-RU"/>
              <a:pPr>
                <a:defRPr/>
              </a:pPr>
              <a:t>13.04.2016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DF2C0993-9CA1-44F7-BB73-AA3E8CA7BEC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3A53C5F2-BC2C-4F17-AB61-EB2245FBCA67}"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03D2E5A1-C135-4C4D-A895-688FEC7AF4D0}" type="datetimeFigureOut">
              <a:rPr lang="ru-RU"/>
              <a:pPr>
                <a:defRPr/>
              </a:pPr>
              <a:t>13.04.2016</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96172CF5-4B30-40DA-886B-7F386C499E47}" type="datetimeFigureOut">
              <a:rPr lang="ru-RU"/>
              <a:pPr>
                <a:defRPr/>
              </a:pPr>
              <a:t>13.04.2016</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0C3B10D8-73DF-48B2-A408-06AFFB8934A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606253A0-C16D-4796-8A58-91A42458C23B}" type="datetimeFigureOut">
              <a:rPr lang="ru-RU"/>
              <a:pPr>
                <a:defRPr/>
              </a:pPr>
              <a:t>13.04.2016</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2640CC11-F7BB-434D-AE11-FA486CFB3BD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DD982CFD-73CA-4F8E-81B7-8E3C38B66A7F}" type="datetimeFigureOut">
              <a:rPr lang="ru-RU"/>
              <a:pPr>
                <a:defRPr/>
              </a:pPr>
              <a:t>13.04.2016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62FEAAB-7144-44B7-B8F1-308DC405BBF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25AC2A83-D616-4F7B-8714-E0CC9D5B9BF0}" type="datetimeFigureOut">
              <a:rPr lang="ru-RU"/>
              <a:pPr>
                <a:defRPr/>
              </a:pPr>
              <a:t>13.04.2016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FF53C06-768B-4B11-B03B-E1E12C6DDB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F10751DA-7FF1-4350-B7A3-E33DE51AE01B}" type="datetimeFigureOut">
              <a:rPr lang="ru-RU"/>
              <a:pPr>
                <a:defRPr/>
              </a:pPr>
              <a:t>13.04.2016</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F41AC1ED-D580-4534-A8C6-204556543D5F}"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960" r:id="rId1"/>
    <p:sldLayoutId id="2147483959" r:id="rId2"/>
    <p:sldLayoutId id="2147483961" r:id="rId3"/>
    <p:sldLayoutId id="2147483958" r:id="rId4"/>
    <p:sldLayoutId id="2147483962" r:id="rId5"/>
    <p:sldLayoutId id="2147483957" r:id="rId6"/>
    <p:sldLayoutId id="2147483956" r:id="rId7"/>
    <p:sldLayoutId id="2147483955" r:id="rId8"/>
    <p:sldLayoutId id="2147483954" r:id="rId9"/>
    <p:sldLayoutId id="2147483953" r:id="rId10"/>
    <p:sldLayoutId id="2147483952"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60039"/>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D002E"/>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60039"/>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60039"/>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6883400" y="333375"/>
            <a:ext cx="2017713" cy="2951163"/>
          </a:xfrm>
          <a:prstGeom prst="rect">
            <a:avLst/>
          </a:prstGeom>
          <a:noFill/>
          <a:ln w="9525">
            <a:noFill/>
            <a:miter lim="800000"/>
            <a:headEnd/>
            <a:tailEnd/>
          </a:ln>
          <a:effectLst/>
        </p:spPr>
      </p:pic>
      <p:sp>
        <p:nvSpPr>
          <p:cNvPr id="3" name="Подзаголовок 2"/>
          <p:cNvSpPr>
            <a:spLocks noGrp="1"/>
          </p:cNvSpPr>
          <p:nvPr>
            <p:ph type="subTitle" idx="1"/>
          </p:nvPr>
        </p:nvSpPr>
        <p:spPr>
          <a:xfrm>
            <a:off x="838200" y="2492375"/>
            <a:ext cx="8305800" cy="3240088"/>
          </a:xfrm>
        </p:spPr>
        <p:txBody>
          <a:bodyPr/>
          <a:lstStyle/>
          <a:p>
            <a:pPr algn="l" eaLnBrk="1" fontAlgn="auto" hangingPunct="1">
              <a:spcAft>
                <a:spcPts val="0"/>
              </a:spcAft>
              <a:buFont typeface="Wingdings 2"/>
              <a:buNone/>
              <a:defRPr/>
            </a:pPr>
            <a:endParaRPr lang="uk-UA" sz="1800" dirty="0" smtClean="0">
              <a:solidFill>
                <a:schemeClr val="bg1">
                  <a:lumMod val="85000"/>
                  <a:lumOff val="15000"/>
                </a:schemeClr>
              </a:solidFill>
            </a:endParaRPr>
          </a:p>
          <a:p>
            <a:pPr algn="l" eaLnBrk="1" fontAlgn="auto" hangingPunct="1">
              <a:spcAft>
                <a:spcPts val="0"/>
              </a:spcAft>
              <a:buFont typeface="Wingdings 2"/>
              <a:buNone/>
              <a:defRPr/>
            </a:pPr>
            <a:r>
              <a:rPr lang="uk-UA" sz="1800" dirty="0" smtClean="0">
                <a:solidFill>
                  <a:schemeClr val="bg1">
                    <a:lumMod val="85000"/>
                    <a:lumOff val="15000"/>
                  </a:schemeClr>
                </a:solidFill>
              </a:rPr>
              <a:t>Номінація: Історик-Юніор</a:t>
            </a:r>
            <a:endParaRPr lang="ru-RU" sz="1800" dirty="0" smtClean="0">
              <a:solidFill>
                <a:schemeClr val="bg1">
                  <a:lumMod val="85000"/>
                  <a:lumOff val="15000"/>
                </a:schemeClr>
              </a:solidFill>
            </a:endParaRPr>
          </a:p>
          <a:p>
            <a:pPr eaLnBrk="1" fontAlgn="auto" hangingPunct="1">
              <a:spcAft>
                <a:spcPts val="0"/>
              </a:spcAft>
              <a:buFont typeface="Wingdings 2"/>
              <a:buNone/>
              <a:defRPr/>
            </a:pPr>
            <a:r>
              <a:rPr lang="uk-UA" sz="2400" dirty="0" smtClean="0">
                <a:solidFill>
                  <a:schemeClr val="bg1">
                    <a:lumMod val="85000"/>
                    <a:lumOff val="15000"/>
                  </a:schemeClr>
                </a:solidFill>
              </a:rPr>
              <a:t>Геноцид як феномен ХХ сторіччя</a:t>
            </a:r>
            <a:endParaRPr lang="ru-RU" sz="2400" dirty="0" smtClean="0">
              <a:solidFill>
                <a:schemeClr val="bg1">
                  <a:lumMod val="85000"/>
                  <a:lumOff val="15000"/>
                </a:schemeClr>
              </a:solidFill>
            </a:endParaRPr>
          </a:p>
          <a:p>
            <a:pPr eaLnBrk="1" fontAlgn="auto" hangingPunct="1">
              <a:spcAft>
                <a:spcPts val="0"/>
              </a:spcAft>
              <a:buFont typeface="Wingdings 2"/>
              <a:buNone/>
              <a:defRPr/>
            </a:pPr>
            <a:r>
              <a:rPr lang="uk-UA" sz="2400" b="1" dirty="0" smtClean="0">
                <a:solidFill>
                  <a:schemeClr val="bg1">
                    <a:lumMod val="85000"/>
                    <a:lumOff val="15000"/>
                  </a:schemeClr>
                </a:solidFill>
              </a:rPr>
              <a:t>“ВІЙНА БЕЗКРОВНА НЕ МЕНШ ЖОРСТОКА”</a:t>
            </a:r>
            <a:endParaRPr lang="ru-RU" sz="2400" dirty="0" smtClean="0">
              <a:solidFill>
                <a:schemeClr val="bg1">
                  <a:lumMod val="85000"/>
                  <a:lumOff val="15000"/>
                </a:schemeClr>
              </a:solidFill>
            </a:endParaRPr>
          </a:p>
          <a:p>
            <a:pPr algn="l" eaLnBrk="1" fontAlgn="auto" hangingPunct="1">
              <a:lnSpc>
                <a:spcPct val="90000"/>
              </a:lnSpc>
              <a:spcAft>
                <a:spcPts val="0"/>
              </a:spcAft>
              <a:buFont typeface="Wingdings 2"/>
              <a:buNone/>
              <a:defRPr/>
            </a:pPr>
            <a:endParaRPr lang="uk-UA" sz="1100" b="1" dirty="0" smtClean="0">
              <a:solidFill>
                <a:srgbClr val="FFE0C2"/>
              </a:solidFill>
            </a:endParaRPr>
          </a:p>
        </p:txBody>
      </p:sp>
      <p:sp>
        <p:nvSpPr>
          <p:cNvPr id="2" name="Заголовок 1"/>
          <p:cNvSpPr>
            <a:spLocks noGrp="1"/>
          </p:cNvSpPr>
          <p:nvPr>
            <p:ph type="ctrTitle"/>
          </p:nvPr>
        </p:nvSpPr>
        <p:spPr>
          <a:xfrm>
            <a:off x="1691680" y="548680"/>
            <a:ext cx="5775176" cy="1152128"/>
          </a:xfrm>
        </p:spPr>
        <p:txBody>
          <a:bodyPr/>
          <a:lstStyle/>
          <a:p>
            <a:pPr eaLnBrk="1" fontAlgn="auto" hangingPunct="1">
              <a:spcAft>
                <a:spcPts val="0"/>
              </a:spcAft>
              <a:defRPr/>
            </a:pPr>
            <a:r>
              <a:rPr lang="uk-UA" sz="1400" b="1" i="1" smtClean="0">
                <a:solidFill>
                  <a:schemeClr val="bg1">
                    <a:lumMod val="85000"/>
                    <a:lumOff val="15000"/>
                  </a:schemeClr>
                </a:solidFill>
                <a:latin typeface="Arial" charset="0"/>
              </a:rPr>
              <a:t>Всеукраїнський інтерактивний конкурс</a:t>
            </a:r>
            <a:br>
              <a:rPr lang="uk-UA" sz="1400" b="1" i="1" smtClean="0">
                <a:solidFill>
                  <a:schemeClr val="bg1">
                    <a:lumMod val="85000"/>
                    <a:lumOff val="15000"/>
                  </a:schemeClr>
                </a:solidFill>
                <a:latin typeface="Arial" charset="0"/>
              </a:rPr>
            </a:br>
            <a:r>
              <a:rPr lang="uk-UA" sz="1400" b="1" i="1" smtClean="0">
                <a:solidFill>
                  <a:schemeClr val="bg1">
                    <a:lumMod val="85000"/>
                    <a:lumOff val="15000"/>
                  </a:schemeClr>
                </a:solidFill>
                <a:latin typeface="Arial" charset="0"/>
              </a:rPr>
              <a:t>“МАН-ЮНІОР ДОСЛІДНИК”</a:t>
            </a:r>
            <a:endParaRPr lang="ru-RU" sz="1400">
              <a:solidFill>
                <a:schemeClr val="bg1">
                  <a:lumMod val="85000"/>
                  <a:lumOff val="15000"/>
                </a:schemeClr>
              </a:solidFill>
            </a:endParaRPr>
          </a:p>
        </p:txBody>
      </p:sp>
      <p:pic>
        <p:nvPicPr>
          <p:cNvPr id="14341" name="Picture 5"/>
          <p:cNvPicPr>
            <a:picLocks noChangeAspect="1" noChangeArrowheads="1"/>
          </p:cNvPicPr>
          <p:nvPr/>
        </p:nvPicPr>
        <p:blipFill>
          <a:blip r:embed="rId3"/>
          <a:srcRect/>
          <a:stretch>
            <a:fillRect/>
          </a:stretch>
        </p:blipFill>
        <p:spPr bwMode="auto">
          <a:xfrm>
            <a:off x="323850" y="260350"/>
            <a:ext cx="1868488" cy="25209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p:cNvSpPr>
          <p:nvPr>
            <p:ph type="title"/>
          </p:nvPr>
        </p:nvSpPr>
        <p:spPr bwMode="auto">
          <a:xfrm>
            <a:off x="457200" y="152400"/>
            <a:ext cx="8229600" cy="4356100"/>
          </a:xfrm>
          <a:noFill/>
          <a:ln w="9525"/>
        </p:spPr>
        <p:txBody>
          <a:bodyPr wrap="square" lIns="91440" tIns="45720" rIns="91440" bIns="45720" numCol="1" compatLnSpc="1">
            <a:prstTxWarp prst="textNoShape">
              <a:avLst/>
            </a:prstTxWarp>
          </a:bodyPr>
          <a:lstStyle/>
          <a:p>
            <a:r>
              <a:rPr lang="uk-UA" b="1" smtClean="0">
                <a:ln>
                  <a:noFill/>
                </a:ln>
                <a:effectLst/>
                <a:latin typeface="Arial" charset="0"/>
              </a:rPr>
              <a:t>Голодомор – не історична минувшина, а глибока демографічна і духовна рана, що нестерпним болем пронизує нашу історичну пам'ять.</a:t>
            </a:r>
            <a:r>
              <a:rPr lang="uk-UA" smtClean="0">
                <a:ln>
                  <a:noFill/>
                </a:ln>
                <a:effectLst/>
              </a:rPr>
              <a:t> </a:t>
            </a:r>
            <a:endParaRPr lang="ru-RU" smtClean="0">
              <a:ln>
                <a:noFill/>
              </a:ln>
              <a:effectLst/>
            </a:endParaRPr>
          </a:p>
        </p:txBody>
      </p:sp>
      <p:pic>
        <p:nvPicPr>
          <p:cNvPr id="28677" name="Picture 5" descr="1FB69382"/>
          <p:cNvPicPr>
            <a:picLocks noChangeAspect="1" noChangeArrowheads="1"/>
          </p:cNvPicPr>
          <p:nvPr/>
        </p:nvPicPr>
        <p:blipFill>
          <a:blip r:embed="rId2"/>
          <a:srcRect l="24570" t="26392" r="29227" b="37653"/>
          <a:stretch>
            <a:fillRect/>
          </a:stretch>
        </p:blipFill>
        <p:spPr bwMode="auto">
          <a:xfrm>
            <a:off x="6122988" y="3933825"/>
            <a:ext cx="2552700" cy="27352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Олена Скотаренко"/>
          <p:cNvPicPr>
            <a:picLocks noChangeAspect="1" noChangeArrowheads="1"/>
          </p:cNvPicPr>
          <p:nvPr/>
        </p:nvPicPr>
        <p:blipFill>
          <a:blip r:embed="rId2"/>
          <a:srcRect/>
          <a:stretch>
            <a:fillRect/>
          </a:stretch>
        </p:blipFill>
        <p:spPr bwMode="auto">
          <a:xfrm>
            <a:off x="323850" y="260350"/>
            <a:ext cx="3176588" cy="3573463"/>
          </a:xfrm>
          <a:prstGeom prst="rect">
            <a:avLst/>
          </a:prstGeom>
          <a:noFill/>
          <a:ln w="9525">
            <a:noFill/>
            <a:miter lim="800000"/>
            <a:headEnd/>
            <a:tailEnd/>
          </a:ln>
        </p:spPr>
      </p:pic>
      <p:sp>
        <p:nvSpPr>
          <p:cNvPr id="15362" name="Rectangle 4"/>
          <p:cNvSpPr>
            <a:spLocks noChangeArrowheads="1"/>
          </p:cNvSpPr>
          <p:nvPr/>
        </p:nvSpPr>
        <p:spPr bwMode="auto">
          <a:xfrm>
            <a:off x="3563938" y="487363"/>
            <a:ext cx="5184775" cy="6057900"/>
          </a:xfrm>
          <a:prstGeom prst="rect">
            <a:avLst/>
          </a:prstGeom>
          <a:noFill/>
          <a:ln w="9525">
            <a:noFill/>
            <a:miter lim="800000"/>
            <a:headEnd/>
            <a:tailEnd/>
          </a:ln>
        </p:spPr>
        <p:txBody>
          <a:bodyPr anchor="ctr">
            <a:spAutoFit/>
          </a:bodyPr>
          <a:lstStyle/>
          <a:p>
            <a:r>
              <a:rPr lang="uk-UA" sz="2400" b="1">
                <a:solidFill>
                  <a:schemeClr val="accent1"/>
                </a:solidFill>
              </a:rPr>
              <a:t>Скотаренко Олена Анатоліївна</a:t>
            </a:r>
            <a:r>
              <a:rPr lang="uk-UA" sz="2400">
                <a:solidFill>
                  <a:schemeClr val="accent1"/>
                </a:solidFill>
              </a:rPr>
              <a:t>, Зачепилівський районний </a:t>
            </a:r>
          </a:p>
          <a:p>
            <a:r>
              <a:rPr lang="uk-UA" sz="2400">
                <a:solidFill>
                  <a:schemeClr val="accent1"/>
                </a:solidFill>
              </a:rPr>
              <a:t>Будинок дитячої та юнацької творчості </a:t>
            </a:r>
          </a:p>
          <a:p>
            <a:r>
              <a:rPr lang="uk-UA" sz="2400">
                <a:solidFill>
                  <a:schemeClr val="accent1"/>
                </a:solidFill>
              </a:rPr>
              <a:t>Зачепилівської районної ради Харківської області, 10 клас</a:t>
            </a:r>
          </a:p>
          <a:p>
            <a:endParaRPr lang="uk-UA" sz="2400">
              <a:solidFill>
                <a:schemeClr val="accent1"/>
              </a:solidFill>
            </a:endParaRPr>
          </a:p>
          <a:p>
            <a:endParaRPr lang="uk-UA" sz="2400">
              <a:solidFill>
                <a:schemeClr val="accent1"/>
              </a:solidFill>
            </a:endParaRPr>
          </a:p>
          <a:p>
            <a:endParaRPr lang="uk-UA" sz="2400">
              <a:solidFill>
                <a:schemeClr val="accent1"/>
              </a:solidFill>
            </a:endParaRPr>
          </a:p>
          <a:p>
            <a:endParaRPr lang="uk-UA" sz="2400">
              <a:solidFill>
                <a:schemeClr val="accent1"/>
              </a:solidFill>
            </a:endParaRPr>
          </a:p>
          <a:p>
            <a:endParaRPr lang="uk-UA" sz="2400">
              <a:solidFill>
                <a:schemeClr val="accent1"/>
              </a:solidFill>
            </a:endParaRPr>
          </a:p>
          <a:p>
            <a:endParaRPr lang="uk-UA" sz="2400">
              <a:solidFill>
                <a:schemeClr val="accent1"/>
              </a:solidFill>
            </a:endParaRPr>
          </a:p>
          <a:p>
            <a:r>
              <a:rPr lang="uk-UA" sz="2000">
                <a:solidFill>
                  <a:schemeClr val="accent1"/>
                </a:solidFill>
              </a:rPr>
              <a:t>Керівник: </a:t>
            </a:r>
            <a:r>
              <a:rPr lang="uk-UA" sz="2000" b="1">
                <a:solidFill>
                  <a:schemeClr val="accent1"/>
                </a:solidFill>
              </a:rPr>
              <a:t>Сало Любов Володимирівна</a:t>
            </a:r>
            <a:r>
              <a:rPr lang="uk-UA" sz="2000">
                <a:solidFill>
                  <a:schemeClr val="accent1"/>
                </a:solidFill>
              </a:rPr>
              <a:t>, директор Зачепилівського районного Будинку дитячої та юнацької творчості Зачепилівської районної ради Харківської області</a:t>
            </a:r>
            <a:r>
              <a:rPr lang="ru-RU" sz="2400">
                <a:solidFill>
                  <a:schemeClr val="accent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p:cNvSpPr>
          <p:nvPr>
            <p:ph type="title"/>
          </p:nvPr>
        </p:nvSpPr>
        <p:spPr bwMode="auto">
          <a:xfrm>
            <a:off x="457200" y="152400"/>
            <a:ext cx="8229600" cy="5005388"/>
          </a:xfrm>
          <a:noFill/>
          <a:ln w="9525"/>
        </p:spPr>
        <p:txBody>
          <a:bodyPr wrap="square" lIns="91440" tIns="45720" rIns="91440" bIns="45720" numCol="1" compatLnSpc="1">
            <a:prstTxWarp prst="textNoShape">
              <a:avLst/>
            </a:prstTxWarp>
          </a:bodyPr>
          <a:lstStyle/>
          <a:p>
            <a:r>
              <a:rPr lang="uk-UA" sz="2800" b="1" smtClean="0">
                <a:ln>
                  <a:noFill/>
                </a:ln>
                <a:effectLst/>
                <a:latin typeface="Arial" charset="0"/>
              </a:rPr>
              <a:t>Мета роботи: показати демографічну катастрофу українського села, викликану Голодомором, що його організувала комуністична більшовицька влада.</a:t>
            </a:r>
            <a:r>
              <a:rPr lang="ru-RU" sz="2800" b="1" smtClean="0">
                <a:ln>
                  <a:noFill/>
                </a:ln>
                <a:effectLst/>
                <a:latin typeface="Arial" charset="0"/>
              </a:rPr>
              <a:t> </a:t>
            </a:r>
            <a:br>
              <a:rPr lang="ru-RU" sz="2800" b="1" smtClean="0">
                <a:ln>
                  <a:noFill/>
                </a:ln>
                <a:effectLst/>
                <a:latin typeface="Arial" charset="0"/>
              </a:rPr>
            </a:br>
            <a:r>
              <a:rPr lang="ru-RU" sz="2800" b="1" smtClean="0">
                <a:ln>
                  <a:noFill/>
                </a:ln>
                <a:effectLst/>
                <a:latin typeface="Arial" charset="0"/>
              </a:rPr>
              <a:t/>
            </a:r>
            <a:br>
              <a:rPr lang="ru-RU" sz="2800" b="1" smtClean="0">
                <a:ln>
                  <a:noFill/>
                </a:ln>
                <a:effectLst/>
                <a:latin typeface="Arial" charset="0"/>
              </a:rPr>
            </a:br>
            <a:r>
              <a:rPr lang="ru-RU" sz="2800" b="1" smtClean="0">
                <a:ln>
                  <a:noFill/>
                </a:ln>
                <a:effectLst/>
                <a:latin typeface="Arial" charset="0"/>
              </a:rPr>
              <a:t>Радянській владі з</a:t>
            </a:r>
            <a:r>
              <a:rPr lang="uk-UA" sz="2800" b="1" smtClean="0">
                <a:ln>
                  <a:noFill/>
                </a:ln>
                <a:effectLst/>
                <a:latin typeface="Arial" charset="0"/>
              </a:rPr>
              <a:t>аважала національна самобутність села, як хранителя українських звичаїв, мови, моральних цінностей, як джерела українського національного відродження.</a:t>
            </a:r>
            <a:r>
              <a:rPr lang="ru-RU" smtClean="0">
                <a:ln>
                  <a:noFill/>
                </a:ln>
                <a:effectLst/>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v-dnepropetrovske-pochtyat-pamyat-zhertv-golodomora-i-massovyh-repressiy_500"/>
          <p:cNvPicPr>
            <a:picLocks noChangeAspect="1" noChangeArrowheads="1"/>
          </p:cNvPicPr>
          <p:nvPr/>
        </p:nvPicPr>
        <p:blipFill>
          <a:blip r:embed="rId2"/>
          <a:srcRect/>
          <a:stretch>
            <a:fillRect/>
          </a:stretch>
        </p:blipFill>
        <p:spPr bwMode="auto">
          <a:xfrm>
            <a:off x="395288" y="298450"/>
            <a:ext cx="8353425" cy="6291263"/>
          </a:xfrm>
          <a:prstGeom prst="rect">
            <a:avLst/>
          </a:prstGeom>
          <a:noFill/>
        </p:spPr>
      </p:pic>
      <p:sp>
        <p:nvSpPr>
          <p:cNvPr id="26628" name="Rectangle 4"/>
          <p:cNvSpPr>
            <a:spLocks noGrp="1"/>
          </p:cNvSpPr>
          <p:nvPr>
            <p:ph type="title"/>
          </p:nvPr>
        </p:nvSpPr>
        <p:spPr bwMode="auto">
          <a:xfrm>
            <a:off x="457200" y="2997200"/>
            <a:ext cx="8229600" cy="3384550"/>
          </a:xfrm>
          <a:noFill/>
          <a:ln w="9525"/>
        </p:spPr>
        <p:txBody>
          <a:bodyPr wrap="square" lIns="91440" tIns="45720" rIns="91440" bIns="45720" numCol="1" compatLnSpc="1">
            <a:prstTxWarp prst="textNoShape">
              <a:avLst/>
            </a:prstTxWarp>
          </a:bodyPr>
          <a:lstStyle/>
          <a:p>
            <a:r>
              <a:rPr lang="uk-UA" sz="3200" b="1" smtClean="0">
                <a:ln>
                  <a:noFill/>
                </a:ln>
                <a:effectLst/>
                <a:latin typeface="Arial" charset="0"/>
              </a:rPr>
              <a:t>Штучний голод 1932-1933 років був заподіяний насильницькою масовою колективізацією, сталінською політикою розкуркулювання, горезвісними хлібозаготівлями, «чорними дошками» і «червоним терором».</a:t>
            </a:r>
            <a:r>
              <a:rPr lang="uk-UA" sz="3800" smtClean="0">
                <a:ln>
                  <a:noFill/>
                </a:ln>
                <a:effectLst/>
              </a:rPr>
              <a:t> </a:t>
            </a:r>
            <a:endParaRPr lang="ru-RU" sz="3800" smtClean="0">
              <a:ln>
                <a:noFill/>
              </a:ln>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gkEIK-F4eUk"/>
          <p:cNvPicPr>
            <a:picLocks noChangeAspect="1" noChangeArrowheads="1"/>
          </p:cNvPicPr>
          <p:nvPr/>
        </p:nvPicPr>
        <p:blipFill>
          <a:blip r:embed="rId2"/>
          <a:srcRect/>
          <a:stretch>
            <a:fillRect/>
          </a:stretch>
        </p:blipFill>
        <p:spPr bwMode="auto">
          <a:xfrm>
            <a:off x="4308475" y="0"/>
            <a:ext cx="4835525" cy="6858000"/>
          </a:xfrm>
          <a:prstGeom prst="rect">
            <a:avLst/>
          </a:prstGeom>
          <a:noFill/>
        </p:spPr>
      </p:pic>
      <p:sp>
        <p:nvSpPr>
          <p:cNvPr id="30725" name="Rectangle 5"/>
          <p:cNvSpPr>
            <a:spLocks noGrp="1"/>
          </p:cNvSpPr>
          <p:nvPr>
            <p:ph type="title"/>
          </p:nvPr>
        </p:nvSpPr>
        <p:spPr bwMode="auto">
          <a:xfrm>
            <a:off x="457200" y="152400"/>
            <a:ext cx="3754438" cy="5005388"/>
          </a:xfrm>
          <a:noFill/>
          <a:ln w="9525"/>
        </p:spPr>
        <p:txBody>
          <a:bodyPr wrap="square" lIns="91440" tIns="45720" rIns="91440" bIns="45720" numCol="1" compatLnSpc="1">
            <a:prstTxWarp prst="textNoShape">
              <a:avLst/>
            </a:prstTxWarp>
          </a:bodyPr>
          <a:lstStyle/>
          <a:p>
            <a:r>
              <a:rPr lang="uk-UA" sz="2800" b="1" smtClean="0">
                <a:ln>
                  <a:noFill/>
                </a:ln>
                <a:effectLst/>
                <a:latin typeface="Arial" charset="0"/>
              </a:rPr>
              <a:t>З прийняттям Закону України «Про Голодомор 1932-1933 років в Україні» (2006 р.) події цього періоду отримали офіційну назву «Голодомор».</a:t>
            </a:r>
            <a:r>
              <a:rPr lang="uk-UA" smtClean="0">
                <a:ln>
                  <a:noFill/>
                </a:ln>
                <a:effectLst/>
              </a:rPr>
              <a:t> </a:t>
            </a:r>
            <a:endParaRPr lang="ru-RU" smtClean="0">
              <a:ln>
                <a:noFill/>
              </a:ln>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32114223"/>
          <p:cNvPicPr>
            <a:picLocks noChangeAspect="1" noChangeArrowheads="1"/>
          </p:cNvPicPr>
          <p:nvPr/>
        </p:nvPicPr>
        <p:blipFill>
          <a:blip r:embed="rId2"/>
          <a:srcRect/>
          <a:stretch>
            <a:fillRect/>
          </a:stretch>
        </p:blipFill>
        <p:spPr bwMode="auto">
          <a:xfrm>
            <a:off x="395288" y="260350"/>
            <a:ext cx="4565650" cy="6408738"/>
          </a:xfrm>
          <a:prstGeom prst="rect">
            <a:avLst/>
          </a:prstGeom>
          <a:noFill/>
        </p:spPr>
      </p:pic>
      <p:sp>
        <p:nvSpPr>
          <p:cNvPr id="24580" name="Rectangle 4"/>
          <p:cNvSpPr>
            <a:spLocks noGrp="1"/>
          </p:cNvSpPr>
          <p:nvPr>
            <p:ph type="title"/>
          </p:nvPr>
        </p:nvSpPr>
        <p:spPr bwMode="auto">
          <a:xfrm>
            <a:off x="4427538" y="836613"/>
            <a:ext cx="4259262" cy="5329237"/>
          </a:xfrm>
          <a:noFill/>
          <a:ln w="9525"/>
        </p:spPr>
        <p:txBody>
          <a:bodyPr wrap="square" lIns="91440" tIns="45720" rIns="91440" bIns="45720" numCol="1" compatLnSpc="1">
            <a:prstTxWarp prst="textNoShape">
              <a:avLst/>
            </a:prstTxWarp>
          </a:bodyPr>
          <a:lstStyle/>
          <a:p>
            <a:r>
              <a:rPr lang="uk-UA" sz="3200" b="1" smtClean="0">
                <a:ln>
                  <a:noFill/>
                </a:ln>
                <a:effectLst/>
                <a:latin typeface="Arial" charset="0"/>
              </a:rPr>
              <a:t>На цей час зібрано багато спогадів людей, які пережили 1933 рік, є певна статистика того періоду. Відповідно до цієї статистики  ніби смертоносний ураган пройшовся по Зачепилівщині!</a:t>
            </a:r>
            <a:r>
              <a:rPr lang="ru-RU" sz="3800" smtClean="0">
                <a:ln>
                  <a:noFill/>
                </a:ln>
                <a:effectLs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a:lum bright="-24000"/>
          </a:blip>
          <a:srcRect/>
          <a:stretch>
            <a:fillRect/>
          </a:stretch>
        </p:blipFill>
        <p:spPr bwMode="auto">
          <a:xfrm>
            <a:off x="7067550" y="4133850"/>
            <a:ext cx="2076450" cy="2724150"/>
          </a:xfrm>
          <a:prstGeom prst="rect">
            <a:avLst/>
          </a:prstGeom>
          <a:noFill/>
          <a:ln w="9525">
            <a:noFill/>
            <a:miter lim="800000"/>
            <a:headEnd/>
            <a:tailEnd/>
          </a:ln>
          <a:effectLst/>
        </p:spPr>
      </p:pic>
      <p:sp>
        <p:nvSpPr>
          <p:cNvPr id="20484" name="Rectangle 4"/>
          <p:cNvSpPr>
            <a:spLocks noGrp="1"/>
          </p:cNvSpPr>
          <p:nvPr>
            <p:ph type="title"/>
          </p:nvPr>
        </p:nvSpPr>
        <p:spPr bwMode="auto">
          <a:xfrm>
            <a:off x="457200" y="152400"/>
            <a:ext cx="8229600" cy="6156325"/>
          </a:xfrm>
          <a:noFill/>
          <a:ln w="9525"/>
        </p:spPr>
        <p:txBody>
          <a:bodyPr wrap="square" lIns="91440" tIns="45720" rIns="91440" bIns="45720" numCol="1" compatLnSpc="1">
            <a:prstTxWarp prst="textNoShape">
              <a:avLst/>
            </a:prstTxWarp>
          </a:bodyPr>
          <a:lstStyle/>
          <a:p>
            <a:r>
              <a:rPr lang="uk-UA" sz="2400" smtClean="0">
                <a:ln>
                  <a:noFill/>
                </a:ln>
                <a:effectLst/>
              </a:rPr>
              <a:t>Помирали щодня, інший раз по кілька чоловік із сім</a:t>
            </a:r>
            <a:r>
              <a:rPr lang="ru-RU" sz="2400" smtClean="0">
                <a:ln>
                  <a:noFill/>
                </a:ln>
                <a:effectLst/>
              </a:rPr>
              <a:t>’</a:t>
            </a:r>
            <a:r>
              <a:rPr lang="uk-UA" sz="2400" smtClean="0">
                <a:ln>
                  <a:noFill/>
                </a:ln>
                <a:effectLst/>
              </a:rPr>
              <a:t>ї. </a:t>
            </a:r>
            <a:br>
              <a:rPr lang="uk-UA" sz="2400" smtClean="0">
                <a:ln>
                  <a:noFill/>
                </a:ln>
                <a:effectLst/>
              </a:rPr>
            </a:br>
            <a:r>
              <a:rPr lang="uk-UA" sz="2400" smtClean="0">
                <a:ln>
                  <a:noFill/>
                </a:ln>
                <a:effectLst/>
              </a:rPr>
              <a:t>У селі Леб</a:t>
            </a:r>
            <a:r>
              <a:rPr lang="ru-RU" sz="2400" smtClean="0">
                <a:ln>
                  <a:noFill/>
                </a:ln>
                <a:effectLst/>
              </a:rPr>
              <a:t>’</a:t>
            </a:r>
            <a:r>
              <a:rPr lang="uk-UA" sz="2400" smtClean="0">
                <a:ln>
                  <a:noFill/>
                </a:ln>
                <a:effectLst/>
              </a:rPr>
              <a:t>яжому 27-го травня померли 14 чоловік, 28-го</a:t>
            </a:r>
            <a:r>
              <a:rPr lang="ru-RU" sz="2400" smtClean="0">
                <a:ln>
                  <a:noFill/>
                </a:ln>
                <a:effectLst/>
              </a:rPr>
              <a:t> - </a:t>
            </a:r>
            <a:r>
              <a:rPr lang="uk-UA" sz="2400" smtClean="0">
                <a:ln>
                  <a:noFill/>
                </a:ln>
                <a:effectLst/>
              </a:rPr>
              <a:t>13. Жахлива картина розкривається по Руському Орчику, викосивши за один тільки рік 657 чоловік. Тут навіть офіційних бланків не вистачило, аби на кожного завести документ про смерть – складали просто списки. Ось і за травень один такий зберігся, в якому 193 прізвища… Курбатов Петро Єфремович (7 років), Курбатов Марк Єфремович (9 років) , Курбатов Павло Єфремович (23 роки), Воронов Сергій Мойсейович (40 років), Воронова Ольга Сергіївна (10 років), Воронова Марія Сергіївна (10 років)… Протягом року день у день помирали люди. Знов-таки лише за травень не стало 144 чоловіки до 55-ти років. 67 дітей до 16-ти. Це із 193 померлих. Людське життя тоді аж нічого не коштувало, і мерців було більше, ніж живих по селах залишалося.</a:t>
            </a:r>
            <a:r>
              <a:rPr lang="uk-UA" sz="3800" smtClean="0">
                <a:ln>
                  <a:noFill/>
                </a:ln>
                <a:effectLst/>
              </a:rPr>
              <a:t> </a:t>
            </a:r>
            <a:endParaRPr lang="ru-RU" sz="3800" smtClean="0">
              <a:ln>
                <a:noFill/>
              </a:ln>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179388" y="442913"/>
            <a:ext cx="8713787" cy="942975"/>
          </a:xfrm>
          <a:prstGeom prst="rect">
            <a:avLst/>
          </a:prstGeom>
          <a:noFill/>
          <a:ln w="9525">
            <a:noFill/>
            <a:miter lim="800000"/>
            <a:headEnd/>
            <a:tailEnd/>
          </a:ln>
        </p:spPr>
        <p:txBody>
          <a:bodyPr anchor="ctr">
            <a:spAutoFit/>
          </a:bodyPr>
          <a:lstStyle/>
          <a:p>
            <a:pPr algn="just"/>
            <a:r>
              <a:rPr lang="uk-UA" sz="1400">
                <a:solidFill>
                  <a:schemeClr val="accent1"/>
                </a:solidFill>
                <a:latin typeface="Arial Unicode MS" pitchFamily="34" charset="-128"/>
                <a:cs typeface="Times New Roman" pitchFamily="18" charset="0"/>
              </a:rPr>
              <a:t>У Зачепилівському відділі реєстрації актів цивільного стану збереглися деякі книги реєстрації померлих у 1933 році, завдяки чому можна було встановити імена деяких з них, але ж не всі архіви збереглися, і багато жертв так і залишаться назавжди безіменними, бо не лишилося вже навіть тих, хто б міг згадати про них. Цифри, наведені в таблиці, можуть дати деякі уявлення про масштаби трагедії: </a:t>
            </a:r>
            <a:endParaRPr lang="uk-UA" sz="1400">
              <a:solidFill>
                <a:schemeClr val="accent1"/>
              </a:solidFill>
              <a:latin typeface="Arial Unicode MS" pitchFamily="34" charset="-128"/>
            </a:endParaRPr>
          </a:p>
        </p:txBody>
      </p:sp>
      <p:graphicFrame>
        <p:nvGraphicFramePr>
          <p:cNvPr id="19690" name="Group 234"/>
          <p:cNvGraphicFramePr>
            <a:graphicFrameLocks noGrp="1"/>
          </p:cNvGraphicFramePr>
          <p:nvPr/>
        </p:nvGraphicFramePr>
        <p:xfrm>
          <a:off x="1476375" y="1557338"/>
          <a:ext cx="6438900" cy="5032375"/>
        </p:xfrm>
        <a:graphic>
          <a:graphicData uri="http://schemas.openxmlformats.org/drawingml/2006/table">
            <a:tbl>
              <a:tblPr/>
              <a:tblGrid>
                <a:gridCol w="2146300"/>
                <a:gridCol w="2146300"/>
                <a:gridCol w="2146300"/>
              </a:tblGrid>
              <a:tr h="765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Назва сільської ради</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Кількість померлих </a:t>
                      </a:r>
                      <a:endParaRPr kumimoji="0" lang="ru-RU" sz="10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у 1933 році</a:t>
                      </a:r>
                      <a:endParaRPr kumimoji="0" lang="uk-UA" sz="1800" b="0" i="0" u="none" strike="noStrike" cap="none" normalizeH="0" baseline="0" smtClean="0">
                        <a:ln>
                          <a:noFill/>
                        </a:ln>
                        <a:solidFill>
                          <a:schemeClr val="accent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Кількість загиблих </a:t>
                      </a:r>
                      <a:endParaRPr kumimoji="0" lang="ru-RU" sz="10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у роки </a:t>
                      </a:r>
                      <a:endParaRPr kumimoji="0" lang="ru-RU" sz="1000" b="0" i="0" u="none" strike="noStrike" cap="none" normalizeH="0" baseline="0" smtClean="0">
                        <a:ln>
                          <a:noFill/>
                        </a:ln>
                        <a:solidFill>
                          <a:schemeClr val="accent1"/>
                        </a:solidFill>
                        <a:effectLst/>
                        <a:latin typeface="Arial" charset="0"/>
                        <a:ea typeface="Calibri"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Arial" charset="0"/>
                        </a:rPr>
                        <a:t>Другої світової війни </a:t>
                      </a:r>
                      <a:endParaRPr kumimoji="0" lang="ru-RU" sz="1000" b="0" i="0" u="none" strike="noStrike" cap="none" normalizeH="0" baseline="0" smtClean="0">
                        <a:ln>
                          <a:noFill/>
                        </a:ln>
                        <a:solidFill>
                          <a:schemeClr val="accent1"/>
                        </a:solidFill>
                        <a:effectLst/>
                        <a:latin typeface="Arial" charset="0"/>
                        <a:ea typeface="Calibri"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Arial" charset="0"/>
                        </a:rPr>
                        <a:t>(за період </a:t>
                      </a:r>
                      <a:endParaRPr kumimoji="0" lang="ru-RU" sz="1000" b="0" i="0" u="none" strike="noStrike" cap="none" normalizeH="0" baseline="0" smtClean="0">
                        <a:ln>
                          <a:noFill/>
                        </a:ln>
                        <a:solidFill>
                          <a:schemeClr val="accent1"/>
                        </a:solidFill>
                        <a:effectLst/>
                        <a:latin typeface="Arial" charset="0"/>
                        <a:ea typeface="Calibri"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accent1"/>
                          </a:solidFill>
                          <a:effectLst/>
                          <a:latin typeface="Calibri" pitchFamily="34" charset="0"/>
                          <a:ea typeface="Calibri" pitchFamily="34" charset="0"/>
                          <a:cs typeface="Arial" charset="0"/>
                        </a:rPr>
                        <a:t>1941-1945 років)</a:t>
                      </a:r>
                      <a:endParaRPr kumimoji="0" lang="uk-UA" sz="1800" b="0" i="0" u="none" strike="noStrike" cap="none" normalizeH="0" baseline="0" smtClean="0">
                        <a:ln>
                          <a:noFill/>
                        </a:ln>
                        <a:solidFill>
                          <a:schemeClr val="accent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Зачепилівська </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212</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999</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Бердянська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192</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366</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Забаринська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75</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297</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Леб</a:t>
                      </a:r>
                      <a:r>
                        <a:rPr kumimoji="0" lang="en-US" sz="1400" b="0" i="0" u="none" strike="noStrike" cap="none" normalizeH="0" baseline="0" smtClean="0">
                          <a:ln>
                            <a:noFill/>
                          </a:ln>
                          <a:solidFill>
                            <a:schemeClr val="accent1"/>
                          </a:solidFill>
                          <a:effectLst/>
                          <a:latin typeface="Arial" charset="0"/>
                          <a:ea typeface="Calibri" pitchFamily="34" charset="0"/>
                          <a:cs typeface="Times New Roman" pitchFamily="18" charset="0"/>
                        </a:rPr>
                        <a:t>’</a:t>
                      </a: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язька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888</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350</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Малоорчицька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1189</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574</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Миколаївська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363</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343</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Новомажарівська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640</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490</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Руновщинська </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497</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415</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Сомівська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372</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404</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Чернещинська</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635</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472</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ts val="600"/>
                        </a:spcBef>
                        <a:spcAft>
                          <a:spcPct val="0"/>
                        </a:spcAft>
                        <a:buClr>
                          <a:schemeClr val="accent2"/>
                        </a:buClr>
                        <a:buSzPct val="85000"/>
                        <a:buFont typeface="Wingdings 2" pitchFamily="18" charset="2"/>
                        <a:buNone/>
                        <a:tabLst/>
                      </a:pPr>
                      <a:endParaRPr kumimoji="0" lang="ru-RU" sz="2200" b="0" i="0" u="none" strike="noStrike" cap="none" normalizeH="0" baseline="0" smtClean="0">
                        <a:ln>
                          <a:noFill/>
                        </a:ln>
                        <a:solidFill>
                          <a:schemeClr val="accent1"/>
                        </a:solidFill>
                        <a:effectLst/>
                        <a:latin typeface="Constant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5063</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chemeClr val="accent1"/>
                          </a:solidFill>
                          <a:effectLst/>
                          <a:latin typeface="Calibri" pitchFamily="34" charset="0"/>
                          <a:ea typeface="Calibri" pitchFamily="34" charset="0"/>
                          <a:cs typeface="Times New Roman" pitchFamily="18" charset="0"/>
                        </a:rPr>
                        <a:t>4710</a:t>
                      </a:r>
                      <a:endParaRPr kumimoji="0" lang="uk-UA" sz="1800" b="0" i="0" u="none" strike="noStrike" cap="none" normalizeH="0" baseline="0" smtClean="0">
                        <a:ln>
                          <a:noFill/>
                        </a:ln>
                        <a:solidFill>
                          <a:schemeClr val="accent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p:cNvPicPr>
            <a:picLocks noChangeAspect="1" noChangeArrowheads="1"/>
          </p:cNvPicPr>
          <p:nvPr/>
        </p:nvPicPr>
        <p:blipFill>
          <a:blip r:embed="rId2"/>
          <a:srcRect/>
          <a:stretch>
            <a:fillRect/>
          </a:stretch>
        </p:blipFill>
        <p:spPr bwMode="auto">
          <a:xfrm>
            <a:off x="468313" y="476250"/>
            <a:ext cx="3876675" cy="5473700"/>
          </a:xfrm>
          <a:prstGeom prst="rect">
            <a:avLst/>
          </a:prstGeom>
          <a:noFill/>
          <a:ln w="9525">
            <a:noFill/>
            <a:miter lim="800000"/>
            <a:headEnd/>
            <a:tailEnd/>
          </a:ln>
          <a:effectLst/>
        </p:spPr>
      </p:pic>
      <p:sp>
        <p:nvSpPr>
          <p:cNvPr id="22535" name="Rectangle 7"/>
          <p:cNvSpPr>
            <a:spLocks noGrp="1"/>
          </p:cNvSpPr>
          <p:nvPr>
            <p:ph type="title"/>
          </p:nvPr>
        </p:nvSpPr>
        <p:spPr bwMode="auto">
          <a:xfrm>
            <a:off x="4500563" y="260350"/>
            <a:ext cx="4186237" cy="4895850"/>
          </a:xfrm>
          <a:noFill/>
          <a:ln w="9525"/>
        </p:spPr>
        <p:txBody>
          <a:bodyPr wrap="square" lIns="91440" tIns="45720" rIns="91440" bIns="45720" numCol="1" compatLnSpc="1">
            <a:prstTxWarp prst="textNoShape">
              <a:avLst/>
            </a:prstTxWarp>
          </a:bodyPr>
          <a:lstStyle/>
          <a:p>
            <a:r>
              <a:rPr lang="uk-UA" sz="3600" b="1" smtClean="0">
                <a:ln>
                  <a:noFill/>
                </a:ln>
                <a:effectLst/>
                <a:latin typeface="Arial" charset="0"/>
              </a:rPr>
              <a:t>За один рік у Зачепилівському районі померло більше людей, ніж за чотири роки Другої світової війни.</a:t>
            </a:r>
            <a:endParaRPr lang="ru-RU" sz="3600" b="1" smtClean="0">
              <a:ln>
                <a:noFill/>
              </a:ln>
              <a:effectLst/>
              <a:latin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1">
      <a:dk1>
        <a:sysClr val="windowText" lastClr="000000"/>
      </a:dk1>
      <a:lt1>
        <a:srgbClr val="3F3F3F"/>
      </a:lt1>
      <a:dk2>
        <a:srgbClr val="595959"/>
      </a:dk2>
      <a:lt2>
        <a:srgbClr val="7F7F7F"/>
      </a:lt2>
      <a:accent1>
        <a:srgbClr val="FFFFFF"/>
      </a:accent1>
      <a:accent2>
        <a:srgbClr val="AB0042"/>
      </a:accent2>
      <a:accent3>
        <a:srgbClr val="2B71FF"/>
      </a:accent3>
      <a:accent4>
        <a:srgbClr val="FF8EBA"/>
      </a:accent4>
      <a:accent5>
        <a:srgbClr val="A2E3FE"/>
      </a:accent5>
      <a:accent6>
        <a:srgbClr val="FFFF00"/>
      </a:accent6>
      <a:hlink>
        <a:srgbClr val="E90062"/>
      </a:hlink>
      <a:folHlink>
        <a:srgbClr val="0070C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TotalTime>
  <Words>426</Words>
  <Application>Microsoft Office PowerPoint</Application>
  <PresentationFormat>Экран (4:3)</PresentationFormat>
  <Paragraphs>63</Paragraphs>
  <Slides>10</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10</vt:i4>
      </vt:variant>
    </vt:vector>
  </HeadingPairs>
  <TitlesOfParts>
    <vt:vector size="20" baseType="lpstr">
      <vt:lpstr>Arial</vt:lpstr>
      <vt:lpstr>Constantia</vt:lpstr>
      <vt:lpstr>Wingdings 2</vt:lpstr>
      <vt:lpstr>Calibri</vt:lpstr>
      <vt:lpstr>Arial Unicode MS</vt:lpstr>
      <vt:lpstr>Times New Roman</vt:lpstr>
      <vt:lpstr>Бумажная</vt:lpstr>
      <vt:lpstr>Бумажная</vt:lpstr>
      <vt:lpstr>Бумажная</vt:lpstr>
      <vt:lpstr>Бумажная</vt:lpstr>
      <vt:lpstr>Слайд 1</vt:lpstr>
      <vt:lpstr>Слайд 2</vt:lpstr>
      <vt:lpstr>Мета роботи: показати демографічну катастрофу українського села, викликану Голодомором, що його організувала комуністична більшовицька влада.   Радянській владі заважала національна самобутність села, як хранителя українських звичаїв, мови, моральних цінностей, як джерела українського національного відродження. </vt:lpstr>
      <vt:lpstr>Штучний голод 1932-1933 років був заподіяний насильницькою масовою колективізацією, сталінською політикою розкуркулювання, горезвісними хлібозаготівлями, «чорними дошками» і «червоним терором». </vt:lpstr>
      <vt:lpstr>З прийняттям Закону України «Про Голодомор 1932-1933 років в Україні» (2006 р.) події цього періоду отримали офіційну назву «Голодомор». </vt:lpstr>
      <vt:lpstr>На цей час зібрано багато спогадів людей, які пережили 1933 рік, є певна статистика того періоду. Відповідно до цієї статистики  ніби смертоносний ураган пройшовся по Зачепилівщині! </vt:lpstr>
      <vt:lpstr>Помирали щодня, інший раз по кілька чоловік із сім’ї.  У селі Леб’яжому 27-го травня померли 14 чоловік, 28-го - 13. Жахлива картина розкривається по Руському Орчику, викосивши за один тільки рік 657 чоловік. Тут навіть офіційних бланків не вистачило, аби на кожного завести документ про смерть – складали просто списки. Ось і за травень один такий зберігся, в якому 193 прізвища… Курбатов Петро Єфремович (7 років), Курбатов Марк Єфремович (9 років) , Курбатов Павло Єфремович (23 роки), Воронов Сергій Мойсейович (40 років), Воронова Ольга Сергіївна (10 років), Воронова Марія Сергіївна (10 років)… Протягом року день у день помирали люди. Знов-таки лише за травень не стало 144 чоловіки до 55-ти років. 67 дітей до 16-ти. Це із 193 померлих. Людське життя тоді аж нічого не коштувало, і мерців було більше, ніж живих по селах залишалося. </vt:lpstr>
      <vt:lpstr>Слайд 8</vt:lpstr>
      <vt:lpstr>За один рік у Зачепилівському районі померло більше людей, ніж за чотири роки Другої світової війни.</vt:lpstr>
      <vt:lpstr>Голодомор – не історична минувшина, а глибока демографічна і духовна рана, що нестерпним болем пронизує нашу історичну пам'ять.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dc:title>
  <dc:creator>User</dc:creator>
  <cp:lastModifiedBy>Admin</cp:lastModifiedBy>
  <cp:revision>24</cp:revision>
  <dcterms:created xsi:type="dcterms:W3CDTF">2015-02-18T21:05:52Z</dcterms:created>
  <dcterms:modified xsi:type="dcterms:W3CDTF">2016-04-13T09:22:54Z</dcterms:modified>
</cp:coreProperties>
</file>