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6266-73D5-43F0-B77D-4941F48A62B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0DE1-21B0-4FDA-8F71-9D07482F9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47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6266-73D5-43F0-B77D-4941F48A62B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0DE1-21B0-4FDA-8F71-9D07482F9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63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6266-73D5-43F0-B77D-4941F48A62B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0DE1-21B0-4FDA-8F71-9D07482F9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92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6266-73D5-43F0-B77D-4941F48A62B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0DE1-21B0-4FDA-8F71-9D07482F9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36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6266-73D5-43F0-B77D-4941F48A62B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0DE1-21B0-4FDA-8F71-9D07482F9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5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6266-73D5-43F0-B77D-4941F48A62B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0DE1-21B0-4FDA-8F71-9D07482F9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6266-73D5-43F0-B77D-4941F48A62B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0DE1-21B0-4FDA-8F71-9D07482F9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31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6266-73D5-43F0-B77D-4941F48A62B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0DE1-21B0-4FDA-8F71-9D07482F9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6266-73D5-43F0-B77D-4941F48A62B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0DE1-21B0-4FDA-8F71-9D07482F9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11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6266-73D5-43F0-B77D-4941F48A62B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0DE1-21B0-4FDA-8F71-9D07482F9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37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6266-73D5-43F0-B77D-4941F48A62B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0DE1-21B0-4FDA-8F71-9D07482F9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6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A6266-73D5-43F0-B77D-4941F48A62B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70DE1-21B0-4FDA-8F71-9D07482F9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94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2006" TargetMode="External"/><Relationship Id="rId2" Type="http://schemas.openxmlformats.org/officeDocument/2006/relationships/hyperlink" Target="https://uk.wikipedia.org/wiki/28_%D0%BB%D0%B8%D1%81%D1%82%D0%BE%D0%BF%D0%B0%D0%B4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hyperlink" Target="https://uk.wikipedia.org/wiki/%D0%97%D0%B0%D0%BA%D0%BE%D0%BD_%D0%A3%D0%BA%D1%80%D0%B0%D1%97%D0%BD%D0%B8_%C2%AB%D0%9F%D1%80%D0%BE_%D0%93%D0%BE%D0%BB%D0%BE%D0%B4%D0%BE%D0%BC%D0%BE%D1%80_1932%E2%80%931933_%D1%80%D0%BE%D0%BA%D1%96%D0%B2_%D0%B2_%D0%A3%D0%BA%D1%80%D0%B0%D1%97%D0%BD%D1%96%C2%BB" TargetMode="External"/><Relationship Id="rId4" Type="http://schemas.openxmlformats.org/officeDocument/2006/relationships/hyperlink" Target="https://uk.wikipedia.org/wiki/%D0%92%D0%B5%D1%80%D1%85%D0%BE%D0%B2%D0%BD%D0%B0_%D0%A0%D0%B0%D0%B4%D0%B0_%D0%A3%D0%BA%D1%80%D0%B0%D1%97%D0%BD%D0%B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Геноцид як феномен ХХ ст.</a:t>
            </a:r>
          </a:p>
          <a:p>
            <a:r>
              <a:rPr lang="uk-UA" sz="39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Страчені голодом жителі Луганщини </a:t>
            </a:r>
            <a:endParaRPr lang="ru-RU" sz="39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uk-UA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Всеукраїнський інтерактивний конкурс </a:t>
            </a:r>
            <a:r>
              <a:rPr lang="uk-UA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МАН</a:t>
            </a:r>
            <a:r>
              <a:rPr lang="uk-UA" sz="20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-Юніор</a:t>
            </a:r>
            <a:r>
              <a:rPr lang="uk-UA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Д</a:t>
            </a:r>
            <a:r>
              <a:rPr lang="uk-UA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ослідник</a:t>
            </a:r>
            <a:r>
              <a:rPr lang="uk-UA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»</a:t>
            </a:r>
            <a:br>
              <a:rPr lang="uk-UA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Номінація: історик</a:t>
            </a:r>
            <a:endParaRPr lang="uk-UA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45024"/>
            <a:ext cx="3754388" cy="294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91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1131" y="2924945"/>
            <a:ext cx="6221349" cy="321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— </a:t>
            </a:r>
            <a:r>
              <a:rPr lang="uk-UA" b="1" dirty="0">
                <a:latin typeface="Bookman Old Style" panose="02050604050505020204" pitchFamily="18" charset="0"/>
                <a:ea typeface="Calibri"/>
                <a:cs typeface="Times New Roman"/>
              </a:rPr>
              <a:t>На Ваш погляд, у Богданівці скільки людей вимерло з голоду?</a:t>
            </a:r>
            <a:endParaRPr lang="ru-RU" b="1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Bookman Old Style" panose="02050604050505020204" pitchFamily="18" charset="0"/>
                <a:ea typeface="Calibri"/>
                <a:cs typeface="Times New Roman"/>
              </a:rPr>
              <a:t>— А Бог його знає...Та багато... </a:t>
            </a:r>
            <a:r>
              <a:rPr lang="uk-UA" b="1" dirty="0" err="1">
                <a:latin typeface="Bookman Old Style" panose="02050604050505020204" pitchFamily="18" charset="0"/>
                <a:ea typeface="Calibri"/>
                <a:cs typeface="Times New Roman"/>
              </a:rPr>
              <a:t>Ховать</a:t>
            </a:r>
            <a:r>
              <a:rPr lang="uk-UA" b="1" dirty="0"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uk-UA" b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не було ні </a:t>
            </a:r>
            <a:r>
              <a:rPr lang="uk-UA" b="1" dirty="0" err="1" smtClean="0">
                <a:latin typeface="Bookman Old Style" panose="02050604050505020204" pitchFamily="18" charset="0"/>
                <a:ea typeface="Calibri"/>
                <a:cs typeface="Times New Roman"/>
              </a:rPr>
              <a:t>домовин</a:t>
            </a:r>
            <a:r>
              <a:rPr lang="uk-UA" b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, нічого. Хто вмре, ото із лози сплетуть, ото </a:t>
            </a:r>
            <a:r>
              <a:rPr lang="uk-UA" b="1" dirty="0" err="1" smtClean="0">
                <a:latin typeface="Bookman Old Style" panose="02050604050505020204" pitchFamily="18" charset="0"/>
                <a:ea typeface="Calibri"/>
                <a:cs typeface="Times New Roman"/>
              </a:rPr>
              <a:t>положуть</a:t>
            </a:r>
            <a:r>
              <a:rPr lang="uk-UA" b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 і везуть, </a:t>
            </a:r>
            <a:r>
              <a:rPr lang="uk-UA" b="1" dirty="0" err="1" smtClean="0">
                <a:latin typeface="Bookman Old Style" panose="02050604050505020204" pitchFamily="18" charset="0"/>
                <a:ea typeface="Calibri"/>
                <a:cs typeface="Times New Roman"/>
              </a:rPr>
              <a:t>тянуть</a:t>
            </a:r>
            <a:r>
              <a:rPr lang="uk-UA" b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 же. </a:t>
            </a:r>
            <a:r>
              <a:rPr lang="uk-UA" b="1" dirty="0" err="1" smtClean="0">
                <a:latin typeface="Bookman Old Style" panose="02050604050505020204" pitchFamily="18" charset="0"/>
                <a:ea typeface="Calibri"/>
                <a:cs typeface="Times New Roman"/>
              </a:rPr>
              <a:t>Оно</a:t>
            </a:r>
            <a:r>
              <a:rPr lang="uk-UA" b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-то й </a:t>
            </a:r>
            <a:r>
              <a:rPr lang="uk-UA" b="1" dirty="0" err="1" smtClean="0">
                <a:latin typeface="Bookman Old Style" panose="02050604050505020204" pitchFamily="18" charset="0"/>
                <a:ea typeface="Calibri"/>
                <a:cs typeface="Times New Roman"/>
              </a:rPr>
              <a:t>кладбище</a:t>
            </a:r>
            <a:r>
              <a:rPr lang="uk-UA" b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 недалеко, </a:t>
            </a:r>
            <a:r>
              <a:rPr lang="uk-UA" b="1" dirty="0" err="1" smtClean="0">
                <a:latin typeface="Bookman Old Style" panose="02050604050505020204" pitchFamily="18" charset="0"/>
                <a:ea typeface="Calibri"/>
                <a:cs typeface="Times New Roman"/>
              </a:rPr>
              <a:t>вириють</a:t>
            </a:r>
            <a:r>
              <a:rPr lang="uk-UA" b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 яму і ховають.</a:t>
            </a:r>
            <a:endParaRPr lang="ru-RU" b="1" dirty="0" smtClean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Хай </a:t>
            </a:r>
            <a:r>
              <a:rPr lang="uk-UA" b="1" dirty="0">
                <a:latin typeface="Bookman Old Style" panose="02050604050505020204" pitchFamily="18" charset="0"/>
                <a:ea typeface="Calibri"/>
                <a:cs typeface="Times New Roman"/>
              </a:rPr>
              <a:t>Бог милує... Я ж кажу, хай </a:t>
            </a:r>
            <a:r>
              <a:rPr lang="uk-UA" b="1" dirty="0" err="1">
                <a:latin typeface="Bookman Old Style" panose="02050604050505020204" pitchFamily="18" charset="0"/>
                <a:ea typeface="Calibri"/>
                <a:cs typeface="Times New Roman"/>
              </a:rPr>
              <a:t>тіки</a:t>
            </a:r>
            <a:r>
              <a:rPr lang="uk-UA" b="1" dirty="0">
                <a:latin typeface="Bookman Old Style" panose="02050604050505020204" pitchFamily="18" charset="0"/>
                <a:ea typeface="Calibri"/>
                <a:cs typeface="Times New Roman"/>
              </a:rPr>
              <a:t> не вертається!</a:t>
            </a:r>
            <a:endParaRPr lang="ru-RU" b="1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54" y="1196752"/>
            <a:ext cx="2435577" cy="318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71131" y="1052736"/>
            <a:ext cx="5976664" cy="766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1600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Євсеєва Віра Єгорівна, 1926 </a:t>
            </a:r>
            <a:r>
              <a:rPr lang="uk-UA" sz="1600" dirty="0" err="1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р.н</a:t>
            </a:r>
            <a:r>
              <a:rPr lang="uk-UA" sz="1600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., </a:t>
            </a:r>
            <a:endParaRPr lang="uk-UA" sz="1600" dirty="0" smtClean="0">
              <a:solidFill>
                <a:prstClr val="black"/>
              </a:solidFill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с</a:t>
            </a:r>
            <a:r>
              <a:rPr lang="uk-UA" sz="1600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. </a:t>
            </a:r>
            <a:r>
              <a:rPr lang="uk-UA" sz="1600" dirty="0" err="1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Верхньобогданівка</a:t>
            </a:r>
            <a:r>
              <a:rPr lang="uk-UA" sz="1600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uk-UA" sz="1600" dirty="0" err="1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Станично</a:t>
            </a:r>
            <a:r>
              <a:rPr lang="uk-UA" sz="1600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-Луганського району</a:t>
            </a:r>
            <a:endParaRPr lang="ru-RU" sz="1600" dirty="0">
              <a:solidFill>
                <a:prstClr val="black"/>
              </a:solidFill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0324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0" i="0" strike="noStrike" dirty="0" smtClean="0">
                <a:solidFill>
                  <a:srgbClr val="0B0080"/>
                </a:solidFill>
                <a:effectLst/>
                <a:latin typeface="Bookman Old Style" panose="02050604050505020204" pitchFamily="18" charset="0"/>
                <a:hlinkClick r:id="rId2" tooltip="28 листопада"/>
              </a:rPr>
              <a:t>28 листопада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ru-RU" sz="2400" b="0" i="0" strike="noStrike" dirty="0" smtClean="0">
                <a:solidFill>
                  <a:srgbClr val="0B0080"/>
                </a:solidFill>
                <a:effectLst/>
                <a:latin typeface="Bookman Old Style" panose="02050604050505020204" pitchFamily="18" charset="0"/>
                <a:hlinkClick r:id="rId3" tooltip="2006"/>
              </a:rPr>
              <a:t>2006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 року </a:t>
            </a:r>
          </a:p>
          <a:p>
            <a:pPr indent="457200" algn="just"/>
            <a:r>
              <a:rPr lang="ru-RU" sz="2400" i="0" strike="noStrike" dirty="0" err="1" smtClean="0">
                <a:effectLst/>
                <a:latin typeface="Bookman Old Style" panose="02050604050505020204" pitchFamily="18" charset="0"/>
                <a:hlinkClick r:id="rId4" tooltip="Верховна Рада України"/>
              </a:rPr>
              <a:t>Верховна</a:t>
            </a:r>
            <a:r>
              <a:rPr lang="ru-RU" sz="2400" i="0" strike="noStrike" dirty="0" smtClean="0">
                <a:effectLst/>
                <a:latin typeface="Bookman Old Style" panose="02050604050505020204" pitchFamily="18" charset="0"/>
                <a:hlinkClick r:id="rId4" tooltip="Верховна Рада України"/>
              </a:rPr>
              <a:t> Рада </a:t>
            </a:r>
            <a:r>
              <a:rPr lang="ru-RU" sz="2400" i="0" strike="noStrike" dirty="0" err="1" smtClean="0">
                <a:effectLst/>
                <a:latin typeface="Bookman Old Style" panose="02050604050505020204" pitchFamily="18" charset="0"/>
                <a:hlinkClick r:id="rId4" tooltip="Верховна Рада України"/>
              </a:rPr>
              <a:t>України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ru-RU" sz="2400" b="0" i="0" dirty="0" err="1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ухвалила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 закон </a:t>
            </a:r>
          </a:p>
          <a:p>
            <a:pPr indent="457200" algn="just"/>
            <a:r>
              <a:rPr lang="ru-RU" sz="2400" b="0" i="0" strike="noStrike" dirty="0" smtClean="0">
                <a:solidFill>
                  <a:srgbClr val="0B0080"/>
                </a:solidFill>
                <a:effectLst/>
                <a:latin typeface="Bookman Old Style" panose="02050604050505020204" pitchFamily="18" charset="0"/>
                <a:hlinkClick r:id="rId5" tooltip="Закон України «Про Голодомор 1932–1933 років в Україні»"/>
              </a:rPr>
              <a:t>«Про Голодомор 1932–1933 </a:t>
            </a:r>
            <a:r>
              <a:rPr lang="ru-RU" sz="2400" b="0" i="0" strike="noStrike" dirty="0" err="1" smtClean="0">
                <a:solidFill>
                  <a:srgbClr val="0B0080"/>
                </a:solidFill>
                <a:effectLst/>
                <a:latin typeface="Bookman Old Style" panose="02050604050505020204" pitchFamily="18" charset="0"/>
                <a:hlinkClick r:id="rId5" tooltip="Закон України «Про Голодомор 1932–1933 років в Україні»"/>
              </a:rPr>
              <a:t>років</a:t>
            </a:r>
            <a:r>
              <a:rPr lang="ru-RU" sz="2400" b="0" i="0" strike="noStrike" dirty="0" smtClean="0">
                <a:solidFill>
                  <a:srgbClr val="0B0080"/>
                </a:solidFill>
                <a:effectLst/>
                <a:latin typeface="Bookman Old Style" panose="02050604050505020204" pitchFamily="18" charset="0"/>
                <a:hlinkClick r:id="rId5" tooltip="Закон України «Про Голодомор 1932–1933 років в Україні»"/>
              </a:rPr>
              <a:t> в </a:t>
            </a:r>
            <a:r>
              <a:rPr lang="ru-RU" sz="2400" b="0" i="0" strike="noStrike" dirty="0" err="1" smtClean="0">
                <a:solidFill>
                  <a:srgbClr val="0B0080"/>
                </a:solidFill>
                <a:effectLst/>
                <a:latin typeface="Bookman Old Style" panose="02050604050505020204" pitchFamily="18" charset="0"/>
                <a:hlinkClick r:id="rId5" tooltip="Закон України «Про Голодомор 1932–1933 років в Україні»"/>
              </a:rPr>
              <a:t>Україні</a:t>
            </a:r>
            <a:r>
              <a:rPr lang="ru-RU" sz="2400" b="0" i="0" strike="noStrike" dirty="0" smtClean="0">
                <a:solidFill>
                  <a:srgbClr val="0B0080"/>
                </a:solidFill>
                <a:effectLst/>
                <a:latin typeface="Bookman Old Style" panose="02050604050505020204" pitchFamily="18" charset="0"/>
                <a:hlinkClick r:id="rId5" tooltip="Закон України «Про Голодомор 1932–1933 років в Україні»"/>
              </a:rPr>
              <a:t>»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b="0" i="0" dirty="0" err="1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яким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 Голодомор </a:t>
            </a:r>
            <a:r>
              <a:rPr lang="ru-RU" sz="2400" b="0" i="0" dirty="0" err="1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визнаний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 геноцидом </a:t>
            </a:r>
            <a:r>
              <a:rPr lang="ru-RU" sz="2400" b="0" i="0" dirty="0" err="1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українського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 народу.</a:t>
            </a:r>
          </a:p>
          <a:p>
            <a:pPr indent="457200" algn="just"/>
            <a:r>
              <a:rPr lang="ru-RU" sz="2400" b="0" i="0" dirty="0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Станом на 2011 </a:t>
            </a:r>
            <a:r>
              <a:rPr lang="ru-RU" sz="2400" b="0" i="0" dirty="0" err="1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рік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 Голодомор </a:t>
            </a:r>
            <a:r>
              <a:rPr lang="ru-RU" sz="2400" b="0" i="0" dirty="0" err="1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офіційно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 err="1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визнаний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 геноцидом </a:t>
            </a:r>
            <a:r>
              <a:rPr lang="ru-RU" sz="2400" b="0" i="0" dirty="0" err="1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українського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 народу в 23 </a:t>
            </a:r>
            <a:r>
              <a:rPr lang="ru-RU" sz="2400" b="0" i="0" dirty="0" err="1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країнах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 err="1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світу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 та </a:t>
            </a:r>
            <a:r>
              <a:rPr lang="ru-RU" sz="2400" b="0" i="0" dirty="0" err="1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п'яти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Bookman Old Style" panose="02050604050505020204" pitchFamily="18" charset="0"/>
              </a:rPr>
              <a:t> церквах.</a:t>
            </a:r>
            <a:endParaRPr lang="ru-RU" sz="2400" b="0" i="0" dirty="0">
              <a:solidFill>
                <a:srgbClr val="252525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08" y="3775627"/>
            <a:ext cx="3743325" cy="292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38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9"/>
            <a:ext cx="763284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0" i="0" u="none" strike="noStrike" baseline="0" dirty="0" smtClean="0">
                <a:solidFill>
                  <a:srgbClr val="231F20"/>
                </a:solidFill>
                <a:latin typeface="Bookman Old Style" panose="02050604050505020204" pitchFamily="18" charset="0"/>
              </a:rPr>
              <a:t>У Донецькій області, за підрахунками британського дослідника Роберта </a:t>
            </a:r>
            <a:r>
              <a:rPr lang="uk-UA" sz="2000" b="0" i="0" u="none" strike="noStrike" baseline="0" dirty="0" err="1" smtClean="0">
                <a:solidFill>
                  <a:srgbClr val="231F20"/>
                </a:solidFill>
                <a:latin typeface="Bookman Old Style" panose="02050604050505020204" pitchFamily="18" charset="0"/>
              </a:rPr>
              <a:t>Конквеста</a:t>
            </a:r>
            <a:r>
              <a:rPr lang="uk-UA" sz="2000" b="0" i="0" u="none" strike="noStrike" baseline="0" dirty="0" smtClean="0">
                <a:solidFill>
                  <a:srgbClr val="231F20"/>
                </a:solidFill>
                <a:latin typeface="Bookman Old Style" panose="02050604050505020204" pitchFamily="18" charset="0"/>
              </a:rPr>
              <a:t>, від голоду вмерло до 20% населення.</a:t>
            </a:r>
          </a:p>
          <a:p>
            <a:pPr indent="457200"/>
            <a:r>
              <a:rPr lang="uk-UA" sz="2000" b="0" i="0" u="none" strike="noStrike" baseline="0" dirty="0" smtClean="0">
                <a:solidFill>
                  <a:srgbClr val="231F20"/>
                </a:solidFill>
                <a:latin typeface="Bookman Old Style" panose="02050604050505020204" pitchFamily="18" charset="0"/>
              </a:rPr>
              <a:t>Найбільш страхітливими наслідки Голодомору </a:t>
            </a:r>
          </a:p>
          <a:p>
            <a:pPr algn="just"/>
            <a:r>
              <a:rPr lang="uk-UA" sz="2000" b="0" i="0" u="none" strike="noStrike" baseline="0" dirty="0" smtClean="0">
                <a:solidFill>
                  <a:srgbClr val="231F20"/>
                </a:solidFill>
                <a:latin typeface="Bookman Old Style" panose="02050604050505020204" pitchFamily="18" charset="0"/>
              </a:rPr>
              <a:t>були у </a:t>
            </a:r>
            <a:r>
              <a:rPr lang="uk-UA" sz="2000" b="0" i="0" u="none" strike="noStrike" baseline="0" dirty="0" err="1" smtClean="0">
                <a:solidFill>
                  <a:srgbClr val="231F20"/>
                </a:solidFill>
                <a:latin typeface="Bookman Old Style" panose="02050604050505020204" pitchFamily="18" charset="0"/>
              </a:rPr>
              <a:t>Верхньотеплівському</a:t>
            </a:r>
            <a:r>
              <a:rPr lang="uk-UA" sz="2000" b="0" i="0" u="none" strike="noStrike" baseline="0" dirty="0" smtClean="0">
                <a:solidFill>
                  <a:srgbClr val="231F20"/>
                </a:solidFill>
                <a:latin typeface="Bookman Old Style" panose="02050604050505020204" pitchFamily="18" charset="0"/>
              </a:rPr>
              <a:t>, </a:t>
            </a:r>
            <a:r>
              <a:rPr lang="uk-UA" sz="2000" b="0" i="0" u="none" strike="noStrike" baseline="0" dirty="0" err="1" smtClean="0">
                <a:solidFill>
                  <a:srgbClr val="231F20"/>
                </a:solidFill>
                <a:latin typeface="Bookman Old Style" panose="02050604050505020204" pitchFamily="18" charset="0"/>
              </a:rPr>
              <a:t>Новопсковському</a:t>
            </a:r>
            <a:r>
              <a:rPr lang="uk-UA" sz="2000" b="0" i="0" u="none" strike="noStrike" baseline="0" dirty="0" smtClean="0">
                <a:solidFill>
                  <a:srgbClr val="231F20"/>
                </a:solidFill>
                <a:latin typeface="Bookman Old Style" panose="02050604050505020204" pitchFamily="18" charset="0"/>
              </a:rPr>
              <a:t>,</a:t>
            </a:r>
            <a:r>
              <a:rPr lang="uk-UA" sz="2000" b="0" i="0" u="none" strike="noStrike" dirty="0" smtClean="0">
                <a:solidFill>
                  <a:srgbClr val="231F20"/>
                </a:solidFill>
                <a:latin typeface="Bookman Old Style" panose="02050604050505020204" pitchFamily="18" charset="0"/>
              </a:rPr>
              <a:t> </a:t>
            </a:r>
            <a:r>
              <a:rPr lang="uk-UA" sz="2000" b="0" i="0" u="none" strike="noStrike" baseline="0" dirty="0" err="1" smtClean="0">
                <a:solidFill>
                  <a:srgbClr val="231F20"/>
                </a:solidFill>
                <a:latin typeface="Bookman Old Style" panose="02050604050505020204" pitchFamily="18" charset="0"/>
              </a:rPr>
              <a:t>Старобільському</a:t>
            </a:r>
            <a:r>
              <a:rPr lang="uk-UA" sz="2000" b="0" i="0" u="none" strike="noStrike" baseline="0" dirty="0" smtClean="0">
                <a:solidFill>
                  <a:srgbClr val="231F20"/>
                </a:solidFill>
                <a:latin typeface="Bookman Old Style" panose="02050604050505020204" pitchFamily="18" charset="0"/>
              </a:rPr>
              <a:t>, Біловодському та </a:t>
            </a:r>
            <a:r>
              <a:rPr lang="uk-UA" sz="2000" b="0" i="0" u="none" strike="noStrike" baseline="0" dirty="0" err="1" smtClean="0">
                <a:solidFill>
                  <a:srgbClr val="231F20"/>
                </a:solidFill>
                <a:latin typeface="Bookman Old Style" panose="02050604050505020204" pitchFamily="18" charset="0"/>
              </a:rPr>
              <a:t>Рубіжанському</a:t>
            </a:r>
            <a:r>
              <a:rPr lang="uk-UA" sz="2000" b="0" i="0" u="none" strike="noStrike" baseline="0" dirty="0" smtClean="0">
                <a:solidFill>
                  <a:srgbClr val="231F20"/>
                </a:solidFill>
                <a:latin typeface="Bookman Old Style" panose="02050604050505020204" pitchFamily="18" charset="0"/>
              </a:rPr>
              <a:t> районах Луганської області.</a:t>
            </a:r>
          </a:p>
          <a:p>
            <a:pPr algn="just"/>
            <a:endParaRPr lang="uk-UA" sz="2000" dirty="0">
              <a:solidFill>
                <a:srgbClr val="231F2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uk-UA" sz="2400" b="1" i="0" u="none" strike="noStrike" baseline="0" dirty="0" smtClean="0">
                <a:solidFill>
                  <a:srgbClr val="231F20"/>
                </a:solidFill>
                <a:latin typeface="Bookman Old Style" panose="02050604050505020204" pitchFamily="18" charset="0"/>
              </a:rPr>
              <a:t>Голодомор був геноцидом українців як нації. </a:t>
            </a:r>
          </a:p>
          <a:p>
            <a:pPr indent="457200" algn="ctr"/>
            <a:endParaRPr lang="uk-UA" sz="2400" b="1" i="0" u="none" strike="noStrike" baseline="0" dirty="0" smtClean="0">
              <a:solidFill>
                <a:srgbClr val="231F20"/>
              </a:solidFill>
              <a:latin typeface="Bookman Old Style" panose="02050604050505020204" pitchFamily="18" charset="0"/>
            </a:endParaRPr>
          </a:p>
          <a:p>
            <a:pPr indent="457200" algn="just"/>
            <a:r>
              <a:rPr lang="uk-UA" sz="2000" i="0" u="none" strike="noStrike" baseline="0" dirty="0" smtClean="0">
                <a:solidFill>
                  <a:srgbClr val="231F20"/>
                </a:solidFill>
                <a:latin typeface="Bookman Old Style" panose="02050604050505020204" pitchFamily="18" charset="0"/>
              </a:rPr>
              <a:t>Він, як переконливо свідчать донедавна таємні компартійні документи, був свідомо організований сталінським режимом і виявився гігантською спробою зламати спротив українського народу більшовицькій владі засобами терору,</a:t>
            </a:r>
            <a:r>
              <a:rPr lang="uk-UA" sz="2000" i="0" u="none" strike="noStrike" dirty="0" smtClean="0">
                <a:solidFill>
                  <a:srgbClr val="231F20"/>
                </a:solidFill>
                <a:latin typeface="Bookman Old Style" panose="02050604050505020204" pitchFamily="18" charset="0"/>
              </a:rPr>
              <a:t> </a:t>
            </a:r>
            <a:r>
              <a:rPr lang="uk-UA" sz="2000" i="0" u="none" strike="noStrike" baseline="0" dirty="0" smtClean="0">
                <a:solidFill>
                  <a:srgbClr val="231F20"/>
                </a:solidFill>
                <a:latin typeface="Bookman Old Style" panose="02050604050505020204" pitchFamily="18" charset="0"/>
              </a:rPr>
              <a:t>адже діяв на політичну активність населення однозначно: від голоду людина впадала в повну апатію</a:t>
            </a:r>
            <a:r>
              <a:rPr lang="uk-UA" sz="2200" i="0" u="none" strike="noStrike" baseline="0" dirty="0" smtClean="0">
                <a:solidFill>
                  <a:srgbClr val="231F20"/>
                </a:solidFill>
                <a:latin typeface="Bookman Old Style" panose="02050604050505020204" pitchFamily="18" charset="0"/>
              </a:rPr>
              <a:t>.</a:t>
            </a:r>
            <a:endParaRPr lang="uk-UA" sz="2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1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816424" cy="48415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5616" y="980728"/>
            <a:ext cx="3888432" cy="3069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Автор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Bookman Old Style" panose="02050604050505020204" pitchFamily="18" charset="0"/>
                <a:ea typeface="Calibri"/>
                <a:cs typeface="Times New Roman"/>
              </a:rPr>
              <a:t>учениця </a:t>
            </a:r>
            <a:r>
              <a:rPr lang="uk-UA" dirty="0">
                <a:latin typeface="Bookman Old Style" panose="02050604050505020204" pitchFamily="18" charset="0"/>
                <a:ea typeface="Calibri"/>
                <a:cs typeface="Times New Roman"/>
              </a:rPr>
              <a:t>9 класу</a:t>
            </a:r>
            <a:endParaRPr lang="ru-RU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Bookman Old Style" panose="02050604050505020204" pitchFamily="18" charset="0"/>
                <a:ea typeface="Calibri"/>
                <a:cs typeface="Times New Roman"/>
              </a:rPr>
              <a:t>КЗ «Петрівська ЗОШ № 1 І-ІІІ ступенів </a:t>
            </a:r>
            <a:endParaRPr lang="ru-RU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err="1">
                <a:latin typeface="Bookman Old Style" panose="02050604050505020204" pitchFamily="18" charset="0"/>
                <a:ea typeface="Calibri"/>
                <a:cs typeface="Times New Roman"/>
              </a:rPr>
              <a:t>Станично</a:t>
            </a:r>
            <a:r>
              <a:rPr lang="uk-UA" dirty="0">
                <a:latin typeface="Bookman Old Style" panose="02050604050505020204" pitchFamily="18" charset="0"/>
                <a:ea typeface="Calibri"/>
                <a:cs typeface="Times New Roman"/>
              </a:rPr>
              <a:t>-Луганського району </a:t>
            </a:r>
            <a:endParaRPr lang="ru-RU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Bookman Old Style" panose="02050604050505020204" pitchFamily="18" charset="0"/>
                <a:ea typeface="Calibri"/>
                <a:cs typeface="Times New Roman"/>
              </a:rPr>
              <a:t>Луганської області»</a:t>
            </a:r>
            <a:endParaRPr lang="ru-RU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Bookman Old Style" panose="02050604050505020204" pitchFamily="18" charset="0"/>
                <a:ea typeface="Calibri"/>
                <a:cs typeface="Times New Roman"/>
              </a:rPr>
              <a:t>Пасічник В.С.</a:t>
            </a:r>
            <a:endParaRPr lang="ru-RU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291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747743"/>
            <a:ext cx="7416824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Актуальність теми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зумовлена об’єктивною необхідністю дослідження всіх аспектів проблематики голодомору 1932-1933 рр. в Україні, зокрема у Луганській області, з відновленням історичної правди його причин і наслідків для населення. У цьому контексті тема дослідження має важливе значення, зберігає актуальність для суспільства та історичної науки.</a:t>
            </a: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Мета проекту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полягає в тому, щоб довести на основі аналізу різноманітних джерел, у тому числі спогадів жителів Луганської області, що організований та реалізований більшовицьким режимом Голодомор є саме геноцидом українського народу. Саме цей факт повинен бути визнаний усіма країнами та міжнародними організаціями. </a:t>
            </a:r>
            <a:endParaRPr lang="ru-RU" sz="20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111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944216"/>
          </a:xfrm>
        </p:spPr>
        <p:txBody>
          <a:bodyPr>
            <a:noAutofit/>
          </a:bodyPr>
          <a:lstStyle/>
          <a:p>
            <a:r>
              <a:rPr lang="uk-UA" sz="4800" dirty="0" smtClean="0">
                <a:effectLst/>
                <a:latin typeface="Times New Roman"/>
                <a:ea typeface="Times New Roman"/>
                <a:cs typeface="Times New Roman"/>
              </a:rPr>
              <a:t>     Голодомор в Україні має        </a:t>
            </a:r>
            <a:br>
              <a:rPr lang="uk-UA" sz="48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sz="4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4800" dirty="0" smtClean="0">
                <a:latin typeface="Times New Roman"/>
                <a:ea typeface="Times New Roman"/>
                <a:cs typeface="Times New Roman"/>
              </a:rPr>
              <a:t>    </a:t>
            </a:r>
            <a:r>
              <a:rPr lang="uk-UA" sz="4800" dirty="0" smtClean="0">
                <a:effectLst/>
                <a:latin typeface="Times New Roman"/>
                <a:ea typeface="Times New Roman"/>
                <a:cs typeface="Times New Roman"/>
              </a:rPr>
              <a:t>бути визнаний в усьому світі </a:t>
            </a:r>
            <a:r>
              <a:rPr lang="uk-UA" sz="4800" b="1" dirty="0" smtClean="0">
                <a:effectLst/>
                <a:latin typeface="Times New Roman"/>
                <a:ea typeface="Times New Roman"/>
                <a:cs typeface="Times New Roman"/>
              </a:rPr>
              <a:t>геноцидом.</a:t>
            </a:r>
            <a:r>
              <a:rPr lang="ru-RU" sz="4800" dirty="0" smtClean="0">
                <a:ea typeface="Calibri"/>
                <a:cs typeface="Times New Roman"/>
              </a:rPr>
              <a:t/>
            </a:r>
            <a:br>
              <a:rPr lang="ru-RU" sz="4800" dirty="0" smtClean="0">
                <a:ea typeface="Calibri"/>
                <a:cs typeface="Times New Roman"/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40968"/>
            <a:ext cx="3857571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64904"/>
            <a:ext cx="2376264" cy="38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3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15200" cy="1296144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Bookman Old Style" panose="02050604050505020204" pitchFamily="18" charset="0"/>
              </a:rPr>
              <a:t>  Факти на підтвердження   геноциду в Україні в 1932-1933рр. 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7643192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 smtClean="0">
                <a:latin typeface="Bookman Old Style" panose="02050604050505020204" pitchFamily="18" charset="0"/>
              </a:rPr>
              <a:t>Будь-які свідчення про голодомор більшовицька влада ретельно приховувала та відхиляла будь-яку допомогу з-за кордону.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31252"/>
            <a:ext cx="2787774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11073"/>
            <a:ext cx="3896260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8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548680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dirty="0">
                <a:latin typeface="Bookman Old Style" panose="02050604050505020204" pitchFamily="18" charset="0"/>
                <a:ea typeface="Times New Roman"/>
              </a:rPr>
              <a:t>Г</a:t>
            </a:r>
            <a:r>
              <a:rPr lang="uk-UA" sz="2800" dirty="0" smtClean="0">
                <a:effectLst/>
                <a:latin typeface="Bookman Old Style" panose="02050604050505020204" pitchFamily="18" charset="0"/>
                <a:ea typeface="Times New Roman"/>
              </a:rPr>
              <a:t>олод був штучним</a:t>
            </a:r>
            <a:r>
              <a:rPr lang="uk-UA" sz="2800" dirty="0"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uk-UA" sz="2800" dirty="0" smtClean="0">
                <a:latin typeface="Bookman Old Style" panose="02050604050505020204" pitchFamily="18" charset="0"/>
                <a:ea typeface="Times New Roman"/>
              </a:rPr>
              <a:t>і жодна із країн СРСР не надала допомоги голодуючим селянам України. </a:t>
            </a:r>
          </a:p>
          <a:p>
            <a:pPr indent="457200" algn="just"/>
            <a:r>
              <a:rPr lang="uk-UA" sz="2800" dirty="0" smtClean="0">
                <a:latin typeface="Bookman Old Style" panose="02050604050505020204" pitchFamily="18" charset="0"/>
                <a:ea typeface="Times New Roman"/>
              </a:rPr>
              <a:t>Замість цього у Росію вивозилось зерно та худоба. </a:t>
            </a:r>
            <a:r>
              <a:rPr lang="uk-UA" sz="2800" dirty="0" smtClean="0">
                <a:effectLst/>
                <a:latin typeface="Bookman Old Style" panose="02050604050505020204" pitchFamily="18" charset="0"/>
                <a:ea typeface="Times New Roman"/>
              </a:rPr>
              <a:t> 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68961"/>
            <a:ext cx="8032591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3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dirty="0" smtClean="0">
                <a:latin typeface="Bookman Old Style" panose="02050604050505020204" pitchFamily="18" charset="0"/>
                <a:ea typeface="Times New Roman"/>
              </a:rPr>
              <a:t>Н</a:t>
            </a:r>
            <a:r>
              <a:rPr lang="uk-UA" sz="2800" dirty="0" smtClean="0">
                <a:effectLst/>
                <a:latin typeface="Bookman Old Style" panose="02050604050505020204" pitchFamily="18" charset="0"/>
                <a:ea typeface="Times New Roman"/>
              </a:rPr>
              <a:t>а той час у Росії таких показників голоду не було, що ще раз підтверджує його штучність. 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700012"/>
              </p:ext>
            </p:extLst>
          </p:nvPr>
        </p:nvGraphicFramePr>
        <p:xfrm>
          <a:off x="3486150" y="3124200"/>
          <a:ext cx="21717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Пакет" showAsIcon="1" r:id="rId3" imgW="2171160" imgH="607680" progId="Package">
                  <p:embed/>
                </p:oleObj>
              </mc:Choice>
              <mc:Fallback>
                <p:oleObj name="Пакет" showAsIcon="1" r:id="rId3" imgW="2171160" imgH="607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6150" y="3124200"/>
                        <a:ext cx="2171700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273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92696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dirty="0" smtClean="0">
                <a:effectLst/>
                <a:latin typeface="Bookman Old Style" panose="02050604050505020204" pitchFamily="18" charset="0"/>
                <a:ea typeface="Times New Roman"/>
              </a:rPr>
              <a:t>На території України створювались «</a:t>
            </a:r>
            <a:r>
              <a:rPr lang="uk-UA" sz="2400" dirty="0" err="1" smtClean="0">
                <a:effectLst/>
                <a:latin typeface="Bookman Old Style" panose="02050604050505020204" pitchFamily="18" charset="0"/>
                <a:ea typeface="Times New Roman"/>
              </a:rPr>
              <a:t>торгзіни</a:t>
            </a:r>
            <a:r>
              <a:rPr lang="uk-UA" sz="2400" dirty="0" smtClean="0">
                <a:effectLst/>
                <a:latin typeface="Bookman Old Style" panose="02050604050505020204" pitchFamily="18" charset="0"/>
                <a:ea typeface="Times New Roman"/>
              </a:rPr>
              <a:t>», де радянська влада за безцінь скуповувала золоті та срібні речі українського селянства та давала продукти харчування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31688"/>
            <a:ext cx="4552206" cy="395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7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effectLst/>
                <a:latin typeface="Bookman Old Style" panose="02050604050505020204" pitchFamily="18" charset="0"/>
                <a:ea typeface="Times New Roman"/>
              </a:rPr>
              <a:t>Якби продукти забирали на потреби індустріалізації, як стверджувала радянська влада, то вона б не вела себе так нахабно.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35" y="2576974"/>
            <a:ext cx="2085975" cy="315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2576974"/>
            <a:ext cx="4572000" cy="1120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Bookman Old Style" panose="02050604050505020204" pitchFamily="18" charset="0"/>
                <a:ea typeface="Calibri"/>
                <a:cs typeface="Times New Roman"/>
              </a:rPr>
              <a:t>Медведєв Іван Савич, 1912 </a:t>
            </a:r>
            <a:r>
              <a:rPr lang="uk-UA" dirty="0" err="1">
                <a:latin typeface="Bookman Old Style" panose="02050604050505020204" pitchFamily="18" charset="0"/>
                <a:ea typeface="Calibri"/>
                <a:cs typeface="Times New Roman"/>
              </a:rPr>
              <a:t>р.н</a:t>
            </a:r>
            <a:r>
              <a:rPr lang="uk-UA" dirty="0">
                <a:latin typeface="Bookman Old Style" panose="02050604050505020204" pitchFamily="18" charset="0"/>
                <a:ea typeface="Calibri"/>
                <a:cs typeface="Times New Roman"/>
              </a:rPr>
              <a:t>., </a:t>
            </a:r>
            <a:r>
              <a:rPr lang="uk-UA" dirty="0" err="1">
                <a:latin typeface="Bookman Old Style" panose="02050604050505020204" pitchFamily="18" charset="0"/>
                <a:ea typeface="Calibri"/>
                <a:cs typeface="Times New Roman"/>
              </a:rPr>
              <a:t>с.Півнівка</a:t>
            </a:r>
            <a:r>
              <a:rPr lang="uk-UA" dirty="0"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uk-UA" dirty="0" err="1">
                <a:latin typeface="Bookman Old Style" panose="02050604050505020204" pitchFamily="18" charset="0"/>
                <a:ea typeface="Calibri"/>
                <a:cs typeface="Times New Roman"/>
              </a:rPr>
              <a:t>Міловського</a:t>
            </a:r>
            <a:r>
              <a:rPr lang="uk-UA" dirty="0"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uk-UA" dirty="0" smtClean="0">
                <a:latin typeface="Bookman Old Style" panose="02050604050505020204" pitchFamily="18" charset="0"/>
                <a:ea typeface="Calibri"/>
                <a:cs typeface="Times New Roman"/>
              </a:rPr>
              <a:t>району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9710" y="3356993"/>
            <a:ext cx="54567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0" dirty="0" smtClean="0">
                <a:solidFill>
                  <a:srgbClr val="181818"/>
                </a:solidFill>
                <a:effectLst/>
                <a:latin typeface="Georgia"/>
              </a:rPr>
              <a:t>Влада забирала все, доводилося харчуватися чим завгодно: влітку їли листя дерев, коріння, ловили звірів, рибу, взимку було тяжко. Мерли діти, старики. Вижити могли лише ті, в кого була корова, городи, сади.</a:t>
            </a:r>
          </a:p>
          <a:p>
            <a:pPr indent="457200" algn="just"/>
            <a:r>
              <a:rPr lang="uk-UA" sz="2000" b="1" i="0" dirty="0" smtClean="0">
                <a:solidFill>
                  <a:srgbClr val="181818"/>
                </a:solidFill>
                <a:effectLst/>
                <a:latin typeface="Georgia"/>
              </a:rPr>
              <a:t>Восени, коли убирали врожай з городів і садів, влада накладала податки. </a:t>
            </a:r>
            <a:endParaRPr lang="uk-UA" sz="2000" b="1" i="0" dirty="0">
              <a:solidFill>
                <a:srgbClr val="181818"/>
              </a:solidFill>
              <a:effectLst/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456212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485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Пакет</vt:lpstr>
      <vt:lpstr>Всеукраїнський інтерактивний конкурс  «МАН-Юніор Дослідник» Номінація: історик</vt:lpstr>
      <vt:lpstr>Презентация PowerPoint</vt:lpstr>
      <vt:lpstr>Презентация PowerPoint</vt:lpstr>
      <vt:lpstr>     Голодомор в Україні має              бути визнаний в усьому світі геноцидом. </vt:lpstr>
      <vt:lpstr>  Факти на підтвердження   геноциду в Україні в 1932-1933рр.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інтерактивний конкурс «ман-юніор дослідник» Номінація: історик</dc:title>
  <dc:creator>Юлюся</dc:creator>
  <cp:lastModifiedBy>User</cp:lastModifiedBy>
  <cp:revision>28</cp:revision>
  <dcterms:created xsi:type="dcterms:W3CDTF">2016-04-10T08:00:52Z</dcterms:created>
  <dcterms:modified xsi:type="dcterms:W3CDTF">2016-04-12T11:21:43Z</dcterms:modified>
</cp:coreProperties>
</file>