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sldIdLst>
    <p:sldId id="257" r:id="rId2"/>
    <p:sldId id="256" r:id="rId3"/>
    <p:sldId id="258" r:id="rId4"/>
    <p:sldId id="279" r:id="rId5"/>
    <p:sldId id="296" r:id="rId6"/>
    <p:sldId id="298" r:id="rId7"/>
    <p:sldId id="305" r:id="rId8"/>
    <p:sldId id="307" r:id="rId9"/>
    <p:sldId id="301" r:id="rId10"/>
    <p:sldId id="308" r:id="rId11"/>
    <p:sldId id="309" r:id="rId12"/>
    <p:sldId id="310" r:id="rId13"/>
    <p:sldId id="294" r:id="rId14"/>
    <p:sldId id="311" r:id="rId15"/>
    <p:sldId id="313" r:id="rId16"/>
    <p:sldId id="312"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2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7A47BB-D95D-49A6-98D3-F1EAA0F8D959}"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ru-RU"/>
        </a:p>
      </dgm:t>
    </dgm:pt>
    <dgm:pt modelId="{181838DD-5A14-4860-818C-EBE49C26D812}">
      <dgm:prSet phldrT="[Текст]"/>
      <dgm:spPr/>
      <dgm:t>
        <a:bodyPr/>
        <a:lstStyle/>
        <a:p>
          <a:r>
            <a:rPr lang="ru-RU" b="1" dirty="0" err="1" smtClean="0"/>
            <a:t>документи</a:t>
          </a:r>
          <a:r>
            <a:rPr lang="ru-RU" b="1" dirty="0" smtClean="0"/>
            <a:t> </a:t>
          </a:r>
          <a:r>
            <a:rPr lang="uk-UA" b="1" dirty="0" smtClean="0"/>
            <a:t>Державного архіву Черкаської області </a:t>
          </a:r>
          <a:endParaRPr lang="ru-RU" b="1" dirty="0"/>
        </a:p>
      </dgm:t>
    </dgm:pt>
    <dgm:pt modelId="{CEBFBEF7-EAC7-4A04-BF49-A408FCE9D4D0}" type="parTrans" cxnId="{7CC6938C-058E-41B8-A2F6-B9AAE09121ED}">
      <dgm:prSet/>
      <dgm:spPr/>
      <dgm:t>
        <a:bodyPr/>
        <a:lstStyle/>
        <a:p>
          <a:endParaRPr lang="ru-RU"/>
        </a:p>
      </dgm:t>
    </dgm:pt>
    <dgm:pt modelId="{AA0F0090-D4D7-4A5E-844A-3938DEBAE441}" type="sibTrans" cxnId="{7CC6938C-058E-41B8-A2F6-B9AAE09121ED}">
      <dgm:prSet/>
      <dgm:spPr/>
      <dgm:t>
        <a:bodyPr/>
        <a:lstStyle/>
        <a:p>
          <a:endParaRPr lang="ru-RU"/>
        </a:p>
      </dgm:t>
    </dgm:pt>
    <dgm:pt modelId="{982E3C52-C340-48BC-AB93-FF467EF80D2B}">
      <dgm:prSet phldrT="[Текст]"/>
      <dgm:spPr/>
      <dgm:t>
        <a:bodyPr/>
        <a:lstStyle/>
        <a:p>
          <a:r>
            <a:rPr lang="ru-RU" b="1" dirty="0" err="1" smtClean="0"/>
            <a:t>преса</a:t>
          </a:r>
          <a:r>
            <a:rPr lang="ru-RU" b="1" dirty="0" smtClean="0"/>
            <a:t> </a:t>
          </a:r>
          <a:r>
            <a:rPr lang="uk-UA" b="1" dirty="0" smtClean="0"/>
            <a:t>періоду окупації </a:t>
          </a:r>
          <a:endParaRPr lang="ru-RU" b="1" dirty="0"/>
        </a:p>
      </dgm:t>
    </dgm:pt>
    <dgm:pt modelId="{021A1D16-D895-4B9E-82B8-C122F8E81E62}" type="parTrans" cxnId="{23348E4B-7578-4921-AB8D-405556124CEE}">
      <dgm:prSet/>
      <dgm:spPr/>
      <dgm:t>
        <a:bodyPr/>
        <a:lstStyle/>
        <a:p>
          <a:endParaRPr lang="ru-RU"/>
        </a:p>
      </dgm:t>
    </dgm:pt>
    <dgm:pt modelId="{3166A241-4541-4F58-8C8F-0F43B2A148E8}" type="sibTrans" cxnId="{23348E4B-7578-4921-AB8D-405556124CEE}">
      <dgm:prSet/>
      <dgm:spPr/>
      <dgm:t>
        <a:bodyPr/>
        <a:lstStyle/>
        <a:p>
          <a:endParaRPr lang="ru-RU"/>
        </a:p>
      </dgm:t>
    </dgm:pt>
    <dgm:pt modelId="{909300D5-01DB-4AD3-A286-D23647704F15}">
      <dgm:prSet phldrT="[Текст]"/>
      <dgm:spPr/>
      <dgm:t>
        <a:bodyPr/>
        <a:lstStyle/>
        <a:p>
          <a:r>
            <a:rPr lang="uk-UA" b="1" dirty="0" smtClean="0"/>
            <a:t>спогади очевидців</a:t>
          </a:r>
          <a:endParaRPr lang="ru-RU" b="1" dirty="0"/>
        </a:p>
      </dgm:t>
    </dgm:pt>
    <dgm:pt modelId="{8CA40164-B8A6-4D06-BE56-3FD96D3C7A8F}" type="parTrans" cxnId="{36F5892F-8170-42E1-91E0-6FF630E23B6E}">
      <dgm:prSet/>
      <dgm:spPr/>
      <dgm:t>
        <a:bodyPr/>
        <a:lstStyle/>
        <a:p>
          <a:endParaRPr lang="ru-RU"/>
        </a:p>
      </dgm:t>
    </dgm:pt>
    <dgm:pt modelId="{D6A583D4-BF81-445A-8709-4AD461EB0C9B}" type="sibTrans" cxnId="{36F5892F-8170-42E1-91E0-6FF630E23B6E}">
      <dgm:prSet/>
      <dgm:spPr/>
      <dgm:t>
        <a:bodyPr/>
        <a:lstStyle/>
        <a:p>
          <a:endParaRPr lang="ru-RU"/>
        </a:p>
      </dgm:t>
    </dgm:pt>
    <dgm:pt modelId="{750B14AE-E33D-4DB4-AA9B-F2D54199F9A2}" type="pres">
      <dgm:prSet presAssocID="{EA7A47BB-D95D-49A6-98D3-F1EAA0F8D959}" presName="diagram" presStyleCnt="0">
        <dgm:presLayoutVars>
          <dgm:dir/>
          <dgm:resizeHandles val="exact"/>
        </dgm:presLayoutVars>
      </dgm:prSet>
      <dgm:spPr/>
      <dgm:t>
        <a:bodyPr/>
        <a:lstStyle/>
        <a:p>
          <a:endParaRPr lang="ru-RU"/>
        </a:p>
      </dgm:t>
    </dgm:pt>
    <dgm:pt modelId="{9028C6EE-F4F1-457D-A33C-AF233BCA6AC4}" type="pres">
      <dgm:prSet presAssocID="{181838DD-5A14-4860-818C-EBE49C26D812}" presName="node" presStyleLbl="node1" presStyleIdx="0" presStyleCnt="3" custScaleY="129248" custLinFactNeighborX="-73066">
        <dgm:presLayoutVars>
          <dgm:bulletEnabled val="1"/>
        </dgm:presLayoutVars>
      </dgm:prSet>
      <dgm:spPr/>
      <dgm:t>
        <a:bodyPr/>
        <a:lstStyle/>
        <a:p>
          <a:endParaRPr lang="ru-RU"/>
        </a:p>
      </dgm:t>
    </dgm:pt>
    <dgm:pt modelId="{FAD57D20-0944-4764-9356-A76691ACAC1B}" type="pres">
      <dgm:prSet presAssocID="{AA0F0090-D4D7-4A5E-844A-3938DEBAE441}" presName="sibTrans" presStyleCnt="0"/>
      <dgm:spPr/>
      <dgm:t>
        <a:bodyPr/>
        <a:lstStyle/>
        <a:p>
          <a:endParaRPr lang="ru-RU"/>
        </a:p>
      </dgm:t>
    </dgm:pt>
    <dgm:pt modelId="{62C8794F-59D4-43B6-83F6-30A7ED283951}" type="pres">
      <dgm:prSet presAssocID="{982E3C52-C340-48BC-AB93-FF467EF80D2B}" presName="node" presStyleLbl="node1" presStyleIdx="1" presStyleCnt="3" custScaleY="128257" custLinFactNeighborX="-4207" custLinFactNeighborY="-1558">
        <dgm:presLayoutVars>
          <dgm:bulletEnabled val="1"/>
        </dgm:presLayoutVars>
      </dgm:prSet>
      <dgm:spPr/>
      <dgm:t>
        <a:bodyPr/>
        <a:lstStyle/>
        <a:p>
          <a:endParaRPr lang="ru-RU"/>
        </a:p>
      </dgm:t>
    </dgm:pt>
    <dgm:pt modelId="{71409944-EF49-491B-A47E-37D0B5C4306D}" type="pres">
      <dgm:prSet presAssocID="{3166A241-4541-4F58-8C8F-0F43B2A148E8}" presName="sibTrans" presStyleCnt="0"/>
      <dgm:spPr/>
      <dgm:t>
        <a:bodyPr/>
        <a:lstStyle/>
        <a:p>
          <a:endParaRPr lang="ru-RU"/>
        </a:p>
      </dgm:t>
    </dgm:pt>
    <dgm:pt modelId="{E10BC2E1-A823-4B26-BB29-A91CC6CF6504}" type="pres">
      <dgm:prSet presAssocID="{909300D5-01DB-4AD3-A286-D23647704F15}" presName="node" presStyleLbl="node1" presStyleIdx="2" presStyleCnt="3" custScaleY="128257" custLinFactNeighborX="64464" custLinFactNeighborY="273">
        <dgm:presLayoutVars>
          <dgm:bulletEnabled val="1"/>
        </dgm:presLayoutVars>
      </dgm:prSet>
      <dgm:spPr/>
      <dgm:t>
        <a:bodyPr/>
        <a:lstStyle/>
        <a:p>
          <a:endParaRPr lang="ru-RU"/>
        </a:p>
      </dgm:t>
    </dgm:pt>
  </dgm:ptLst>
  <dgm:cxnLst>
    <dgm:cxn modelId="{23348E4B-7578-4921-AB8D-405556124CEE}" srcId="{EA7A47BB-D95D-49A6-98D3-F1EAA0F8D959}" destId="{982E3C52-C340-48BC-AB93-FF467EF80D2B}" srcOrd="1" destOrd="0" parTransId="{021A1D16-D895-4B9E-82B8-C122F8E81E62}" sibTransId="{3166A241-4541-4F58-8C8F-0F43B2A148E8}"/>
    <dgm:cxn modelId="{FD364F72-7DEE-413B-9515-57AAA612D060}" type="presOf" srcId="{909300D5-01DB-4AD3-A286-D23647704F15}" destId="{E10BC2E1-A823-4B26-BB29-A91CC6CF6504}" srcOrd="0" destOrd="0" presId="urn:microsoft.com/office/officeart/2005/8/layout/default"/>
    <dgm:cxn modelId="{8D0800D3-E56C-42B9-B214-BAF069F90A03}" type="presOf" srcId="{EA7A47BB-D95D-49A6-98D3-F1EAA0F8D959}" destId="{750B14AE-E33D-4DB4-AA9B-F2D54199F9A2}" srcOrd="0" destOrd="0" presId="urn:microsoft.com/office/officeart/2005/8/layout/default"/>
    <dgm:cxn modelId="{36F5892F-8170-42E1-91E0-6FF630E23B6E}" srcId="{EA7A47BB-D95D-49A6-98D3-F1EAA0F8D959}" destId="{909300D5-01DB-4AD3-A286-D23647704F15}" srcOrd="2" destOrd="0" parTransId="{8CA40164-B8A6-4D06-BE56-3FD96D3C7A8F}" sibTransId="{D6A583D4-BF81-445A-8709-4AD461EB0C9B}"/>
    <dgm:cxn modelId="{F0070798-FD7A-4DFA-9D09-3C9F16EC1130}" type="presOf" srcId="{982E3C52-C340-48BC-AB93-FF467EF80D2B}" destId="{62C8794F-59D4-43B6-83F6-30A7ED283951}" srcOrd="0" destOrd="0" presId="urn:microsoft.com/office/officeart/2005/8/layout/default"/>
    <dgm:cxn modelId="{9E65943E-AA57-464E-9B3E-798F8768CCD8}" type="presOf" srcId="{181838DD-5A14-4860-818C-EBE49C26D812}" destId="{9028C6EE-F4F1-457D-A33C-AF233BCA6AC4}" srcOrd="0" destOrd="0" presId="urn:microsoft.com/office/officeart/2005/8/layout/default"/>
    <dgm:cxn modelId="{7CC6938C-058E-41B8-A2F6-B9AAE09121ED}" srcId="{EA7A47BB-D95D-49A6-98D3-F1EAA0F8D959}" destId="{181838DD-5A14-4860-818C-EBE49C26D812}" srcOrd="0" destOrd="0" parTransId="{CEBFBEF7-EAC7-4A04-BF49-A408FCE9D4D0}" sibTransId="{AA0F0090-D4D7-4A5E-844A-3938DEBAE441}"/>
    <dgm:cxn modelId="{BC0B5FEA-5509-4063-8F08-67DBAD9A0566}" type="presParOf" srcId="{750B14AE-E33D-4DB4-AA9B-F2D54199F9A2}" destId="{9028C6EE-F4F1-457D-A33C-AF233BCA6AC4}" srcOrd="0" destOrd="0" presId="urn:microsoft.com/office/officeart/2005/8/layout/default"/>
    <dgm:cxn modelId="{3C9C0F2E-B8CE-411F-8B19-C235023E92EC}" type="presParOf" srcId="{750B14AE-E33D-4DB4-AA9B-F2D54199F9A2}" destId="{FAD57D20-0944-4764-9356-A76691ACAC1B}" srcOrd="1" destOrd="0" presId="urn:microsoft.com/office/officeart/2005/8/layout/default"/>
    <dgm:cxn modelId="{6F224BE5-471A-41D9-BA03-17F116256F4A}" type="presParOf" srcId="{750B14AE-E33D-4DB4-AA9B-F2D54199F9A2}" destId="{62C8794F-59D4-43B6-83F6-30A7ED283951}" srcOrd="2" destOrd="0" presId="urn:microsoft.com/office/officeart/2005/8/layout/default"/>
    <dgm:cxn modelId="{5A9C792D-6F6A-4089-8CEC-15CE094686BC}" type="presParOf" srcId="{750B14AE-E33D-4DB4-AA9B-F2D54199F9A2}" destId="{71409944-EF49-491B-A47E-37D0B5C4306D}" srcOrd="3" destOrd="0" presId="urn:microsoft.com/office/officeart/2005/8/layout/default"/>
    <dgm:cxn modelId="{2FB812F3-E083-4885-B1D4-ED682FD10FA2}" type="presParOf" srcId="{750B14AE-E33D-4DB4-AA9B-F2D54199F9A2}" destId="{E10BC2E1-A823-4B26-BB29-A91CC6CF650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29E2D46-F285-4C80-95BE-CB9A3256900A}" type="datetimeFigureOut">
              <a:rPr lang="ru-RU" smtClean="0"/>
              <a:t>05.04.2016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54307D-BEEA-4A31-8CDF-1CC39A92ECB4}"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671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729E2D46-F285-4C80-95BE-CB9A3256900A}" type="datetimeFigureOut">
              <a:rPr lang="ru-RU" smtClean="0"/>
              <a:t>05.04.2016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354307D-BEEA-4A31-8CDF-1CC39A92ECB4}" type="slidenum">
              <a:rPr lang="ru-RU" smtClean="0"/>
              <a:t>‹#›</a:t>
            </a:fld>
            <a:endParaRPr lang="ru-RU"/>
          </a:p>
        </p:txBody>
      </p:sp>
    </p:spTree>
    <p:extLst>
      <p:ext uri="{BB962C8B-B14F-4D97-AF65-F5344CB8AC3E}">
        <p14:creationId xmlns:p14="http://schemas.microsoft.com/office/powerpoint/2010/main" val="66578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29E2D46-F285-4C80-95BE-CB9A3256900A}" type="datetimeFigureOut">
              <a:rPr lang="ru-RU" smtClean="0"/>
              <a:t>05.04.2016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54307D-BEEA-4A31-8CDF-1CC39A92ECB4}" type="slidenum">
              <a:rPr lang="ru-RU" smtClean="0"/>
              <a:t>‹#›</a:t>
            </a:fld>
            <a:endParaRPr lang="ru-RU"/>
          </a:p>
        </p:txBody>
      </p:sp>
    </p:spTree>
    <p:extLst>
      <p:ext uri="{BB962C8B-B14F-4D97-AF65-F5344CB8AC3E}">
        <p14:creationId xmlns:p14="http://schemas.microsoft.com/office/powerpoint/2010/main" val="1983841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29E2D46-F285-4C80-95BE-CB9A3256900A}" type="datetimeFigureOut">
              <a:rPr lang="ru-RU" smtClean="0"/>
              <a:t>05.04.2016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54307D-BEEA-4A31-8CDF-1CC39A92ECB4}"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55426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29E2D46-F285-4C80-95BE-CB9A3256900A}" type="datetimeFigureOut">
              <a:rPr lang="ru-RU" smtClean="0"/>
              <a:t>05.04.2016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54307D-BEEA-4A31-8CDF-1CC39A92ECB4}" type="slidenum">
              <a:rPr lang="ru-RU" smtClean="0"/>
              <a:t>‹#›</a:t>
            </a:fld>
            <a:endParaRPr lang="ru-RU"/>
          </a:p>
        </p:txBody>
      </p:sp>
    </p:spTree>
    <p:extLst>
      <p:ext uri="{BB962C8B-B14F-4D97-AF65-F5344CB8AC3E}">
        <p14:creationId xmlns:p14="http://schemas.microsoft.com/office/powerpoint/2010/main" val="3522289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29E2D46-F285-4C80-95BE-CB9A3256900A}" type="datetimeFigureOut">
              <a:rPr lang="ru-RU" smtClean="0"/>
              <a:t>05.04.2016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54307D-BEEA-4A31-8CDF-1CC39A92ECB4}"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67822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29E2D46-F285-4C80-95BE-CB9A3256900A}" type="datetimeFigureOut">
              <a:rPr lang="ru-RU" smtClean="0"/>
              <a:t>05.04.2016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54307D-BEEA-4A31-8CDF-1CC39A92ECB4}" type="slidenum">
              <a:rPr lang="ru-RU" smtClean="0"/>
              <a:t>‹#›</a:t>
            </a:fld>
            <a:endParaRPr lang="ru-RU"/>
          </a:p>
        </p:txBody>
      </p:sp>
    </p:spTree>
    <p:extLst>
      <p:ext uri="{BB962C8B-B14F-4D97-AF65-F5344CB8AC3E}">
        <p14:creationId xmlns:p14="http://schemas.microsoft.com/office/powerpoint/2010/main" val="1714784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29E2D46-F285-4C80-95BE-CB9A3256900A}" type="datetimeFigureOut">
              <a:rPr lang="ru-RU" smtClean="0"/>
              <a:t>05.04.2016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54307D-BEEA-4A31-8CDF-1CC39A92ECB4}" type="slidenum">
              <a:rPr lang="ru-RU" smtClean="0"/>
              <a:t>‹#›</a:t>
            </a:fld>
            <a:endParaRPr lang="ru-RU"/>
          </a:p>
        </p:txBody>
      </p:sp>
    </p:spTree>
    <p:extLst>
      <p:ext uri="{BB962C8B-B14F-4D97-AF65-F5344CB8AC3E}">
        <p14:creationId xmlns:p14="http://schemas.microsoft.com/office/powerpoint/2010/main" val="743468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29E2D46-F285-4C80-95BE-CB9A3256900A}" type="datetimeFigureOut">
              <a:rPr lang="ru-RU" smtClean="0"/>
              <a:t>05.04.2016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54307D-BEEA-4A31-8CDF-1CC39A92ECB4}" type="slidenum">
              <a:rPr lang="ru-RU" smtClean="0"/>
              <a:t>‹#›</a:t>
            </a:fld>
            <a:endParaRPr lang="ru-RU"/>
          </a:p>
        </p:txBody>
      </p:sp>
    </p:spTree>
    <p:extLst>
      <p:ext uri="{BB962C8B-B14F-4D97-AF65-F5344CB8AC3E}">
        <p14:creationId xmlns:p14="http://schemas.microsoft.com/office/powerpoint/2010/main" val="289148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29E2D46-F285-4C80-95BE-CB9A3256900A}" type="datetimeFigureOut">
              <a:rPr lang="ru-RU" smtClean="0"/>
              <a:t>05.04.2016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54307D-BEEA-4A31-8CDF-1CC39A92ECB4}" type="slidenum">
              <a:rPr lang="ru-RU" smtClean="0"/>
              <a:t>‹#›</a:t>
            </a:fld>
            <a:endParaRPr lang="ru-RU"/>
          </a:p>
        </p:txBody>
      </p:sp>
    </p:spTree>
    <p:extLst>
      <p:ext uri="{BB962C8B-B14F-4D97-AF65-F5344CB8AC3E}">
        <p14:creationId xmlns:p14="http://schemas.microsoft.com/office/powerpoint/2010/main" val="3654708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29E2D46-F285-4C80-95BE-CB9A3256900A}" type="datetimeFigureOut">
              <a:rPr lang="ru-RU" smtClean="0"/>
              <a:t>05.04.2016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354307D-BEEA-4A31-8CDF-1CC39A92ECB4}" type="slidenum">
              <a:rPr lang="ru-RU" smtClean="0"/>
              <a:t>‹#›</a:t>
            </a:fld>
            <a:endParaRPr lang="ru-RU"/>
          </a:p>
        </p:txBody>
      </p:sp>
    </p:spTree>
    <p:extLst>
      <p:ext uri="{BB962C8B-B14F-4D97-AF65-F5344CB8AC3E}">
        <p14:creationId xmlns:p14="http://schemas.microsoft.com/office/powerpoint/2010/main" val="1282165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29E2D46-F285-4C80-95BE-CB9A3256900A}" type="datetimeFigureOut">
              <a:rPr lang="ru-RU" smtClean="0"/>
              <a:t>05.04.2016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54307D-BEEA-4A31-8CDF-1CC39A92ECB4}" type="slidenum">
              <a:rPr lang="ru-RU" smtClean="0"/>
              <a:t>‹#›</a:t>
            </a:fld>
            <a:endParaRPr lang="ru-RU"/>
          </a:p>
        </p:txBody>
      </p:sp>
    </p:spTree>
    <p:extLst>
      <p:ext uri="{BB962C8B-B14F-4D97-AF65-F5344CB8AC3E}">
        <p14:creationId xmlns:p14="http://schemas.microsoft.com/office/powerpoint/2010/main" val="14545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29E2D46-F285-4C80-95BE-CB9A3256900A}" type="datetimeFigureOut">
              <a:rPr lang="ru-RU" smtClean="0"/>
              <a:t>05.04.2016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354307D-BEEA-4A31-8CDF-1CC39A92ECB4}" type="slidenum">
              <a:rPr lang="ru-RU" smtClean="0"/>
              <a:t>‹#›</a:t>
            </a:fld>
            <a:endParaRPr lang="ru-RU"/>
          </a:p>
        </p:txBody>
      </p:sp>
    </p:spTree>
    <p:extLst>
      <p:ext uri="{BB962C8B-B14F-4D97-AF65-F5344CB8AC3E}">
        <p14:creationId xmlns:p14="http://schemas.microsoft.com/office/powerpoint/2010/main" val="3422703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29E2D46-F285-4C80-95BE-CB9A3256900A}" type="datetimeFigureOut">
              <a:rPr lang="ru-RU" smtClean="0"/>
              <a:t>05.04.2016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354307D-BEEA-4A31-8CDF-1CC39A92ECB4}" type="slidenum">
              <a:rPr lang="ru-RU" smtClean="0"/>
              <a:t>‹#›</a:t>
            </a:fld>
            <a:endParaRPr lang="ru-RU"/>
          </a:p>
        </p:txBody>
      </p:sp>
    </p:spTree>
    <p:extLst>
      <p:ext uri="{BB962C8B-B14F-4D97-AF65-F5344CB8AC3E}">
        <p14:creationId xmlns:p14="http://schemas.microsoft.com/office/powerpoint/2010/main" val="159770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E2D46-F285-4C80-95BE-CB9A3256900A}" type="datetimeFigureOut">
              <a:rPr lang="ru-RU" smtClean="0"/>
              <a:t>05.04.2016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354307D-BEEA-4A31-8CDF-1CC39A92ECB4}" type="slidenum">
              <a:rPr lang="ru-RU" smtClean="0"/>
              <a:t>‹#›</a:t>
            </a:fld>
            <a:endParaRPr lang="ru-RU"/>
          </a:p>
        </p:txBody>
      </p:sp>
    </p:spTree>
    <p:extLst>
      <p:ext uri="{BB962C8B-B14F-4D97-AF65-F5344CB8AC3E}">
        <p14:creationId xmlns:p14="http://schemas.microsoft.com/office/powerpoint/2010/main" val="110179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29E2D46-F285-4C80-95BE-CB9A3256900A}" type="datetimeFigureOut">
              <a:rPr lang="ru-RU" smtClean="0"/>
              <a:t>05.04.2016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54307D-BEEA-4A31-8CDF-1CC39A92ECB4}" type="slidenum">
              <a:rPr lang="ru-RU" smtClean="0"/>
              <a:t>‹#›</a:t>
            </a:fld>
            <a:endParaRPr lang="ru-RU"/>
          </a:p>
        </p:txBody>
      </p:sp>
    </p:spTree>
    <p:extLst>
      <p:ext uri="{BB962C8B-B14F-4D97-AF65-F5344CB8AC3E}">
        <p14:creationId xmlns:p14="http://schemas.microsoft.com/office/powerpoint/2010/main" val="335012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29E2D46-F285-4C80-95BE-CB9A3256900A}" type="datetimeFigureOut">
              <a:rPr lang="ru-RU" smtClean="0"/>
              <a:t>05.04.2016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354307D-BEEA-4A31-8CDF-1CC39A92ECB4}" type="slidenum">
              <a:rPr lang="ru-RU" smtClean="0"/>
              <a:t>‹#›</a:t>
            </a:fld>
            <a:endParaRPr lang="ru-RU"/>
          </a:p>
        </p:txBody>
      </p:sp>
    </p:spTree>
    <p:extLst>
      <p:ext uri="{BB962C8B-B14F-4D97-AF65-F5344CB8AC3E}">
        <p14:creationId xmlns:p14="http://schemas.microsoft.com/office/powerpoint/2010/main" val="846045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29E2D46-F285-4C80-95BE-CB9A3256900A}" type="datetimeFigureOut">
              <a:rPr lang="ru-RU" smtClean="0"/>
              <a:t>05.04.2016</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354307D-BEEA-4A31-8CDF-1CC39A92ECB4}" type="slidenum">
              <a:rPr lang="ru-RU" smtClean="0"/>
              <a:t>‹#›</a:t>
            </a:fld>
            <a:endParaRPr lang="ru-RU"/>
          </a:p>
        </p:txBody>
      </p:sp>
    </p:spTree>
    <p:extLst>
      <p:ext uri="{BB962C8B-B14F-4D97-AF65-F5344CB8AC3E}">
        <p14:creationId xmlns:p14="http://schemas.microsoft.com/office/powerpoint/2010/main" val="4155740373"/>
      </p:ext>
    </p:extLst>
  </p:cSld>
  <p:clrMap bg1="dk1" tx1="lt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jewishkrasilov.org.ua/prinuditelnyj-trud-evreev-vo-vremya-shoa-xolokosta-na-ukraine-1941-1944.html" TargetMode="External"/><Relationship Id="rId2" Type="http://schemas.openxmlformats.org/officeDocument/2006/relationships/hyperlink" Target="http://bookz.ru/authors/il_a-al_tman/neizvest_387/page-8-neizvest_387.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73569" y="1111870"/>
            <a:ext cx="11279270" cy="1754326"/>
          </a:xfrm>
          <a:prstGeom prst="rect">
            <a:avLst/>
          </a:prstGeom>
          <a:noFill/>
        </p:spPr>
        <p:txBody>
          <a:bodyPr wrap="square" lIns="91440" tIns="45720" rIns="91440" bIns="45720">
            <a:spAutoFit/>
          </a:bodyPr>
          <a:lstStyle/>
          <a:p>
            <a:pPr algn="ctr"/>
            <a:r>
              <a:rPr lang="uk-UA" sz="3600" b="1" dirty="0" smtClean="0">
                <a:latin typeface="Times New Roman" panose="02020603050405020304" pitchFamily="18" charset="0"/>
                <a:cs typeface="Times New Roman" panose="02020603050405020304" pitchFamily="18" charset="0"/>
              </a:rPr>
              <a:t>Трагічна доля українських євреїв у роки </a:t>
            </a:r>
          </a:p>
          <a:p>
            <a:pPr algn="ctr"/>
            <a:r>
              <a:rPr lang="uk-UA" sz="3600" b="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Другої світової війни</a:t>
            </a:r>
          </a:p>
          <a:p>
            <a:pPr algn="ctr"/>
            <a:r>
              <a:rPr lang="uk-UA" sz="36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(на прикладі Черкащини)</a:t>
            </a:r>
            <a:endParaRPr lang="ru-RU"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026" name="Picture 2" descr="Голокост в Україні: труднощі шкільного викладання - D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43" y="2866196"/>
            <a:ext cx="5253363" cy="36773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his.img.pravda.com/images/doc/d/8/d849c8a-ph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0442" y="2873816"/>
            <a:ext cx="5587049" cy="36530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Заголовок 1"/>
          <p:cNvSpPr txBox="1">
            <a:spLocks/>
          </p:cNvSpPr>
          <p:nvPr/>
        </p:nvSpPr>
        <p:spPr>
          <a:xfrm>
            <a:off x="734671" y="0"/>
            <a:ext cx="10711542" cy="827314"/>
          </a:xfrm>
          <a:prstGeom prst="rect">
            <a:avLst/>
          </a:prstGeom>
          <a:effectLst/>
        </p:spPr>
        <p:txBody>
          <a:bodyPr vert="horz" lIns="91440" tIns="45720" rIns="91440" bIns="45720" rtlCol="0" anchor="b">
            <a:normAutofit fontScale="92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2400" dirty="0" smtClean="0">
                <a:latin typeface="Times New Roman" panose="02020603050405020304" pitchFamily="18" charset="0"/>
                <a:cs typeface="Times New Roman" panose="02020603050405020304" pitchFamily="18" charset="0"/>
              </a:rPr>
              <a:t>Всеукраїнський інтерактивний конкурс «</a:t>
            </a:r>
            <a:r>
              <a:rPr lang="uk-UA" sz="2400" dirty="0" err="1" smtClean="0">
                <a:latin typeface="Times New Roman" panose="02020603050405020304" pitchFamily="18" charset="0"/>
                <a:cs typeface="Times New Roman" panose="02020603050405020304" pitchFamily="18" charset="0"/>
              </a:rPr>
              <a:t>ман</a:t>
            </a:r>
            <a:r>
              <a:rPr lang="uk-UA" sz="2400" dirty="0" smtClean="0">
                <a:latin typeface="Times New Roman" panose="02020603050405020304" pitchFamily="18" charset="0"/>
                <a:cs typeface="Times New Roman" panose="02020603050405020304" pitchFamily="18" charset="0"/>
              </a:rPr>
              <a:t>-юніор дослідник»</a:t>
            </a:r>
          </a:p>
          <a:p>
            <a:pPr algn="ctr"/>
            <a:r>
              <a:rPr lang="uk-UA" sz="2400" dirty="0" smtClean="0">
                <a:latin typeface="Times New Roman" panose="02020603050405020304" pitchFamily="18" charset="0"/>
                <a:cs typeface="Times New Roman" panose="02020603050405020304" pitchFamily="18" charset="0"/>
              </a:rPr>
              <a:t>Номінація: історик</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9440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1542" y="228601"/>
            <a:ext cx="7011989" cy="1763486"/>
          </a:xfrm>
        </p:spPr>
        <p:txBody>
          <a:bodyPr>
            <a:noAutofit/>
          </a:bodyPr>
          <a:lstStyle/>
          <a:p>
            <a:pPr algn="ctr"/>
            <a:r>
              <a:rPr lang="uk-UA" sz="2000" dirty="0">
                <a:cs typeface="Times New Roman" panose="02020603050405020304" pitchFamily="18" charset="0"/>
              </a:rPr>
              <a:t>Про </a:t>
            </a:r>
            <a:r>
              <a:rPr lang="uk-UA" sz="2000" b="1" u="sng" dirty="0" smtClean="0">
                <a:cs typeface="Times New Roman" panose="02020603050405020304" pitchFamily="18" charset="0"/>
              </a:rPr>
              <a:t>умови утримання в таборах праці </a:t>
            </a:r>
            <a:r>
              <a:rPr lang="uk-UA" sz="2000" dirty="0" smtClean="0">
                <a:cs typeface="Times New Roman" panose="02020603050405020304" pitchFamily="18" charset="0"/>
              </a:rPr>
              <a:t>дізнаємося із </a:t>
            </a:r>
            <a:r>
              <a:rPr lang="uk-UA" sz="2000" b="1" u="sng" dirty="0" smtClean="0">
                <a:cs typeface="Times New Roman" panose="02020603050405020304" pitchFamily="18" charset="0"/>
              </a:rPr>
              <a:t>спогадів </a:t>
            </a:r>
            <a:r>
              <a:rPr lang="uk-UA" sz="2000" b="1" u="sng" dirty="0">
                <a:cs typeface="Times New Roman" panose="02020603050405020304" pitchFamily="18" charset="0"/>
              </a:rPr>
              <a:t>Асі </a:t>
            </a:r>
            <a:r>
              <a:rPr lang="uk-UA" sz="2000" b="1" u="sng" dirty="0" err="1" smtClean="0">
                <a:cs typeface="Times New Roman" panose="02020603050405020304" pitchFamily="18" charset="0"/>
              </a:rPr>
              <a:t>Зелексон</a:t>
            </a:r>
            <a:r>
              <a:rPr lang="uk-UA" sz="2000" dirty="0" smtClean="0">
                <a:cs typeface="Times New Roman" panose="02020603050405020304" pitchFamily="18" charset="0"/>
              </a:rPr>
              <a:t>, яка перебувала у </a:t>
            </a:r>
            <a:r>
              <a:rPr lang="ru-RU" sz="2000" dirty="0"/>
              <a:t> </a:t>
            </a:r>
            <a:r>
              <a:rPr lang="ru-RU" sz="2000" dirty="0" err="1" smtClean="0"/>
              <a:t>таборі</a:t>
            </a:r>
            <a:r>
              <a:rPr lang="ru-RU" sz="2000" dirty="0" smtClean="0"/>
              <a:t> в </a:t>
            </a:r>
            <a:r>
              <a:rPr lang="ru-RU" sz="2000" dirty="0"/>
              <a:t>с. </a:t>
            </a:r>
            <a:r>
              <a:rPr lang="ru-RU" sz="2000" dirty="0" err="1"/>
              <a:t>Неморож</a:t>
            </a:r>
            <a:r>
              <a:rPr lang="ru-RU" sz="2000" dirty="0"/>
              <a:t> </a:t>
            </a:r>
            <a:r>
              <a:rPr lang="ru-RU" sz="2000" dirty="0" err="1"/>
              <a:t>поблизу</a:t>
            </a:r>
            <a:r>
              <a:rPr lang="ru-RU" sz="2000" dirty="0"/>
              <a:t> </a:t>
            </a:r>
            <a:r>
              <a:rPr lang="ru-RU" sz="2000" dirty="0" smtClean="0"/>
              <a:t>Звенигородки</a:t>
            </a:r>
            <a:r>
              <a:rPr lang="uk-UA" sz="2000" dirty="0">
                <a:cs typeface="Times New Roman" panose="02020603050405020304" pitchFamily="18" charset="0"/>
              </a:rPr>
              <a:t>:</a:t>
            </a:r>
            <a:r>
              <a:rPr lang="en-US" sz="2000" b="1" u="sng" dirty="0" smtClean="0">
                <a:cs typeface="Times New Roman" panose="02020603050405020304" pitchFamily="18" charset="0"/>
              </a:rPr>
              <a:t/>
            </a:r>
            <a:br>
              <a:rPr lang="en-US" sz="2000" b="1" u="sng" dirty="0" smtClean="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
            </a:r>
            <a:br>
              <a:rPr lang="en-US" sz="1400" dirty="0" smtClean="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pic>
        <p:nvPicPr>
          <p:cNvPr id="2050" name="Picture 2" descr="http://www.horodysche.org.ua/img/2/30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7622" y="114540"/>
            <a:ext cx="4040650" cy="6199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737622" y="6172200"/>
            <a:ext cx="4349268" cy="646331"/>
          </a:xfrm>
          <a:prstGeom prst="rect">
            <a:avLst/>
          </a:prstGeom>
        </p:spPr>
        <p:txBody>
          <a:bodyPr wrap="none">
            <a:spAutoFit/>
          </a:bodyPr>
          <a:lstStyle/>
          <a:p>
            <a:pPr algn="ctr"/>
            <a:r>
              <a:rPr lang="ru-RU" i="1" dirty="0" err="1" smtClean="0">
                <a:latin typeface="Verdana" panose="020B0604030504040204" pitchFamily="34" charset="0"/>
              </a:rPr>
              <a:t>Крайня</a:t>
            </a:r>
            <a:r>
              <a:rPr lang="ru-RU" i="1" dirty="0" smtClean="0">
                <a:latin typeface="Verdana" panose="020B0604030504040204" pitchFamily="34" charset="0"/>
              </a:rPr>
              <a:t> </a:t>
            </a:r>
            <a:r>
              <a:rPr lang="ru-RU" i="1" dirty="0" err="1">
                <a:latin typeface="Verdana" panose="020B0604030504040204" pitchFamily="34" charset="0"/>
              </a:rPr>
              <a:t>праворуч</a:t>
            </a:r>
            <a:r>
              <a:rPr lang="ru-RU" i="1" dirty="0">
                <a:latin typeface="Verdana" panose="020B0604030504040204" pitchFamily="34" charset="0"/>
              </a:rPr>
              <a:t> – Ася </a:t>
            </a:r>
            <a:r>
              <a:rPr lang="ru-RU" i="1" dirty="0" err="1" smtClean="0">
                <a:latin typeface="Verdana" panose="020B0604030504040204" pitchFamily="34" charset="0"/>
              </a:rPr>
              <a:t>Зелексон</a:t>
            </a:r>
            <a:r>
              <a:rPr lang="ru-RU" i="1" dirty="0" smtClean="0">
                <a:latin typeface="Verdana" panose="020B0604030504040204" pitchFamily="34" charset="0"/>
              </a:rPr>
              <a:t> </a:t>
            </a:r>
          </a:p>
          <a:p>
            <a:pPr algn="ctr"/>
            <a:r>
              <a:rPr lang="ru-RU" i="1" dirty="0" smtClean="0">
                <a:latin typeface="Verdana" panose="020B0604030504040204" pitchFamily="34" charset="0"/>
              </a:rPr>
              <a:t>Фото 1946 р.</a:t>
            </a:r>
            <a:endParaRPr lang="ru-RU" dirty="0"/>
          </a:p>
        </p:txBody>
      </p:sp>
      <p:sp>
        <p:nvSpPr>
          <p:cNvPr id="7" name="Прямоугольник 6"/>
          <p:cNvSpPr/>
          <p:nvPr/>
        </p:nvSpPr>
        <p:spPr>
          <a:xfrm>
            <a:off x="107021" y="1609981"/>
            <a:ext cx="7630601" cy="5062924"/>
          </a:xfrm>
          <a:prstGeom prst="rect">
            <a:avLst/>
          </a:prstGeom>
        </p:spPr>
        <p:txBody>
          <a:bodyPr wrap="square">
            <a:spAutoFit/>
          </a:bodyPr>
          <a:lstStyle/>
          <a:p>
            <a:pPr algn="ctr"/>
            <a:r>
              <a:rPr lang="uk-UA" sz="1900" dirty="0" smtClean="0">
                <a:latin typeface="Times New Roman" panose="02020603050405020304" pitchFamily="18" charset="0"/>
                <a:ea typeface="Times New Roman" panose="02020603050405020304" pitchFamily="18" charset="0"/>
              </a:rPr>
              <a:t>«</a:t>
            </a:r>
            <a:r>
              <a:rPr lang="uk-UA" sz="1900" dirty="0">
                <a:latin typeface="Times New Roman" panose="02020603050405020304" pitchFamily="18" charset="0"/>
                <a:ea typeface="Times New Roman" panose="02020603050405020304" pitchFamily="18" charset="0"/>
              </a:rPr>
              <a:t>У колишній колгоспній стайні, німці створили концтабір, де вже знаходилося близько двохсот осіб під посиленою охороною поліцаїв. І тільки наше поповнення вступило на територію табору, ми побачили там три трупи і поруч напис: «Так буде з кожним, хто не вийде на роботу». Місце для табору було недалеко від траси, якою пересувалися німецькі війська на Київ. А утримували її, треба сказати, в ідеальному стані, щоб не було ні найменших вибоїн. Нас же використовували як дармову робочу силу. У таборі </a:t>
            </a:r>
            <a:r>
              <a:rPr lang="uk-UA" sz="1900" dirty="0" smtClean="0">
                <a:latin typeface="Times New Roman" panose="02020603050405020304" pitchFamily="18" charset="0"/>
                <a:ea typeface="Times New Roman" panose="02020603050405020304" pitchFamily="18" charset="0"/>
              </a:rPr>
              <a:t>нам видали знаряддя праці: совкові лопати, ломи, кирки; відвели </a:t>
            </a:r>
            <a:r>
              <a:rPr lang="uk-UA" sz="1900" dirty="0">
                <a:latin typeface="Times New Roman" panose="02020603050405020304" pitchFamily="18" charset="0"/>
                <a:ea typeface="Times New Roman" panose="02020603050405020304" pitchFamily="18" charset="0"/>
              </a:rPr>
              <a:t>місце в стайні на соломі, де ми мали відпочивати, їсти і спати. В основному ми працювали на дорозі, а тих, хто міцніший, посилали в кам'яний кар'єр розбирати й вантажити </a:t>
            </a:r>
            <a:r>
              <a:rPr lang="uk-UA" sz="1900" dirty="0" err="1">
                <a:latin typeface="Times New Roman" panose="02020603050405020304" pitchFamily="18" charset="0"/>
                <a:ea typeface="Times New Roman" panose="02020603050405020304" pitchFamily="18" charset="0"/>
              </a:rPr>
              <a:t>камені</a:t>
            </a:r>
            <a:r>
              <a:rPr lang="uk-UA" sz="1900" dirty="0">
                <a:latin typeface="Times New Roman" panose="02020603050405020304" pitchFamily="18" charset="0"/>
                <a:ea typeface="Times New Roman" panose="02020603050405020304" pitchFamily="18" charset="0"/>
              </a:rPr>
              <a:t> після вибухів. Годували нас баландою раз на день. На роботу ходили за 10–12 км, під охороною поліцаїв з ранку до вечора. Перерва – 40 хвилин. До роботи й після неї йшла перевірка: шикували по 4 людини, щоб поліцаям було зручно перераховувати. </a:t>
            </a:r>
            <a:r>
              <a:rPr lang="uk-UA" sz="1900" dirty="0" smtClean="0">
                <a:latin typeface="Times New Roman" panose="02020603050405020304" pitchFamily="18" charset="0"/>
                <a:ea typeface="Times New Roman" panose="02020603050405020304" pitchFamily="18" charset="0"/>
              </a:rPr>
              <a:t>На </a:t>
            </a:r>
            <a:r>
              <a:rPr lang="uk-UA" sz="1900" dirty="0">
                <a:latin typeface="Times New Roman" panose="02020603050405020304" pitchFamily="18" charset="0"/>
                <a:ea typeface="Times New Roman" panose="02020603050405020304" pitchFamily="18" charset="0"/>
              </a:rPr>
              <a:t>роботу ходили щодня, у будь-яку погоду, </a:t>
            </a:r>
            <a:r>
              <a:rPr lang="uk-UA" sz="1900" dirty="0" smtClean="0">
                <a:latin typeface="Times New Roman" panose="02020603050405020304" pitchFamily="18" charset="0"/>
                <a:ea typeface="Times New Roman" panose="02020603050405020304" pitchFamily="18" charset="0"/>
              </a:rPr>
              <a:t>взимку розчищали </a:t>
            </a:r>
            <a:r>
              <a:rPr lang="uk-UA" sz="1900" dirty="0">
                <a:latin typeface="Times New Roman" panose="02020603050405020304" pitchFamily="18" charset="0"/>
                <a:ea typeface="Times New Roman" panose="02020603050405020304" pitchFamily="18" charset="0"/>
              </a:rPr>
              <a:t>снігові замети, збивали дерев'яні щити, ставлячи їх біля </a:t>
            </a:r>
            <a:r>
              <a:rPr lang="uk-UA" sz="1900" dirty="0" smtClean="0">
                <a:latin typeface="Times New Roman" panose="02020603050405020304" pitchFamily="18" charset="0"/>
                <a:ea typeface="Times New Roman" panose="02020603050405020304" pitchFamily="18" charset="0"/>
              </a:rPr>
              <a:t>дороги.» </a:t>
            </a:r>
            <a:endParaRPr lang="ru-RU" sz="1900" dirty="0"/>
          </a:p>
        </p:txBody>
      </p:sp>
    </p:spTree>
    <p:extLst>
      <p:ext uri="{BB962C8B-B14F-4D97-AF65-F5344CB8AC3E}">
        <p14:creationId xmlns:p14="http://schemas.microsoft.com/office/powerpoint/2010/main" val="4169039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982685" y="-147503"/>
            <a:ext cx="5529943" cy="646331"/>
          </a:xfrm>
          <a:prstGeom prst="rect">
            <a:avLst/>
          </a:prstGeom>
          <a:noFill/>
        </p:spPr>
        <p:txBody>
          <a:bodyPr wrap="square" lIns="91440" tIns="45720" rIns="91440" bIns="45720">
            <a:spAutoFit/>
          </a:bodyPr>
          <a:lstStyle/>
          <a:p>
            <a:pPr algn="ctr"/>
            <a:r>
              <a:rPr lang="uk-UA" sz="36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Знищення євреїв</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Прямоугольник 4"/>
          <p:cNvSpPr/>
          <p:nvPr/>
        </p:nvSpPr>
        <p:spPr>
          <a:xfrm>
            <a:off x="0" y="333505"/>
            <a:ext cx="11854542" cy="830997"/>
          </a:xfrm>
          <a:prstGeom prst="rect">
            <a:avLst/>
          </a:prstGeom>
        </p:spPr>
        <p:txBody>
          <a:bodyPr wrap="square">
            <a:spAutoFit/>
          </a:bodyPr>
          <a:lstStyle/>
          <a:p>
            <a:pPr algn="ctr"/>
            <a:r>
              <a:rPr lang="ru-RU" sz="2400" b="1" dirty="0" err="1" smtClean="0">
                <a:latin typeface="Times New Roman" panose="02020603050405020304" pitchFamily="18" charset="0"/>
                <a:ea typeface="Times New Roman" panose="02020603050405020304" pitchFamily="18" charset="0"/>
              </a:rPr>
              <a:t>розстріли</a:t>
            </a:r>
            <a:r>
              <a:rPr lang="ru-RU" sz="2400" b="1" dirty="0" smtClean="0">
                <a:latin typeface="Times New Roman" panose="02020603050405020304" pitchFamily="18" charset="0"/>
                <a:ea typeface="Times New Roman" panose="02020603050405020304" pitchFamily="18" charset="0"/>
              </a:rPr>
              <a:t> </a:t>
            </a:r>
            <a:r>
              <a:rPr lang="ru-RU" sz="2400" b="1" dirty="0" err="1">
                <a:latin typeface="Times New Roman" panose="02020603050405020304" pitchFamily="18" charset="0"/>
                <a:ea typeface="Times New Roman" panose="02020603050405020304" pitchFamily="18" charset="0"/>
              </a:rPr>
              <a:t>чоловіків</a:t>
            </a:r>
            <a:r>
              <a:rPr lang="ru-RU" sz="2400" b="1" dirty="0">
                <a:latin typeface="Times New Roman" panose="02020603050405020304" pitchFamily="18" charset="0"/>
                <a:ea typeface="Times New Roman" panose="02020603050405020304" pitchFamily="18" charset="0"/>
              </a:rPr>
              <a:t>, </a:t>
            </a:r>
            <a:r>
              <a:rPr lang="ru-RU" sz="2400" b="1" dirty="0" err="1">
                <a:latin typeface="Times New Roman" panose="02020603050405020304" pitchFamily="18" charset="0"/>
                <a:ea typeface="Times New Roman" panose="02020603050405020304" pitchFamily="18" charset="0"/>
              </a:rPr>
              <a:t>жінок</a:t>
            </a:r>
            <a:r>
              <a:rPr lang="ru-RU" sz="2400" b="1" dirty="0">
                <a:latin typeface="Times New Roman" panose="02020603050405020304" pitchFamily="18" charset="0"/>
                <a:ea typeface="Times New Roman" panose="02020603050405020304" pitchFamily="18" charset="0"/>
              </a:rPr>
              <a:t>, </a:t>
            </a:r>
            <a:r>
              <a:rPr lang="ru-RU" sz="2400" b="1" dirty="0" err="1">
                <a:latin typeface="Times New Roman" panose="02020603050405020304" pitchFamily="18" charset="0"/>
                <a:ea typeface="Times New Roman" panose="02020603050405020304" pitchFamily="18" charset="0"/>
              </a:rPr>
              <a:t>дітей</a:t>
            </a:r>
            <a:r>
              <a:rPr lang="ru-RU" sz="2400" b="1" dirty="0">
                <a:latin typeface="Times New Roman" panose="02020603050405020304" pitchFamily="18" charset="0"/>
                <a:ea typeface="Times New Roman" panose="02020603050405020304" pitchFamily="18" charset="0"/>
              </a:rPr>
              <a:t> </a:t>
            </a:r>
            <a:r>
              <a:rPr lang="ru-RU" sz="2400" b="1" dirty="0" err="1">
                <a:latin typeface="Times New Roman" panose="02020603050405020304" pitchFamily="18" charset="0"/>
                <a:ea typeface="Times New Roman" panose="02020603050405020304" pitchFamily="18" charset="0"/>
              </a:rPr>
              <a:t>проводилися</a:t>
            </a:r>
            <a:r>
              <a:rPr lang="ru-RU" sz="2400" b="1" dirty="0">
                <a:latin typeface="Times New Roman" panose="02020603050405020304" pitchFamily="18" charset="0"/>
                <a:ea typeface="Times New Roman" panose="02020603050405020304" pitchFamily="18" charset="0"/>
              </a:rPr>
              <a:t> </a:t>
            </a:r>
            <a:r>
              <a:rPr lang="ru-RU" sz="2400" b="1" dirty="0" err="1">
                <a:latin typeface="Times New Roman" panose="02020603050405020304" pitchFamily="18" charset="0"/>
                <a:ea typeface="Times New Roman" panose="02020603050405020304" pitchFamily="18" charset="0"/>
              </a:rPr>
              <a:t>майже</a:t>
            </a:r>
            <a:r>
              <a:rPr lang="ru-RU" sz="2400" b="1" dirty="0">
                <a:latin typeface="Times New Roman" panose="02020603050405020304" pitchFamily="18" charset="0"/>
                <a:ea typeface="Times New Roman" panose="02020603050405020304" pitchFamily="18" charset="0"/>
              </a:rPr>
              <a:t> </a:t>
            </a:r>
            <a:r>
              <a:rPr lang="ru-RU" sz="2400" b="1" dirty="0" err="1">
                <a:latin typeface="Times New Roman" panose="02020603050405020304" pitchFamily="18" charset="0"/>
                <a:ea typeface="Times New Roman" panose="02020603050405020304" pitchFamily="18" charset="0"/>
              </a:rPr>
              <a:t>біля</a:t>
            </a:r>
            <a:r>
              <a:rPr lang="ru-RU" sz="2400" b="1" dirty="0">
                <a:latin typeface="Times New Roman" panose="02020603050405020304" pitchFamily="18" charset="0"/>
                <a:ea typeface="Times New Roman" panose="02020603050405020304" pitchFamily="18" charset="0"/>
              </a:rPr>
              <a:t> кожного </a:t>
            </a:r>
            <a:r>
              <a:rPr lang="ru-RU" sz="2400" b="1" dirty="0" err="1">
                <a:latin typeface="Times New Roman" panose="02020603050405020304" pitchFamily="18" charset="0"/>
                <a:ea typeface="Times New Roman" panose="02020603050405020304" pitchFamily="18" charset="0"/>
              </a:rPr>
              <a:t>міста</a:t>
            </a:r>
            <a:r>
              <a:rPr lang="ru-RU" sz="2400" b="1" dirty="0">
                <a:latin typeface="Times New Roman" panose="02020603050405020304" pitchFamily="18" charset="0"/>
                <a:ea typeface="Times New Roman" panose="02020603050405020304" pitchFamily="18" charset="0"/>
              </a:rPr>
              <a:t> та села, </a:t>
            </a:r>
            <a:r>
              <a:rPr lang="ru-RU" sz="2400" b="1" dirty="0" err="1">
                <a:latin typeface="Times New Roman" panose="02020603050405020304" pitchFamily="18" charset="0"/>
                <a:ea typeface="Times New Roman" panose="02020603050405020304" pitchFamily="18" charset="0"/>
              </a:rPr>
              <a:t>поблизу</a:t>
            </a:r>
            <a:r>
              <a:rPr lang="ru-RU" sz="2400" b="1" dirty="0">
                <a:latin typeface="Times New Roman" panose="02020603050405020304" pitchFamily="18" charset="0"/>
                <a:ea typeface="Times New Roman" panose="02020603050405020304" pitchFamily="18" charset="0"/>
              </a:rPr>
              <a:t> </a:t>
            </a:r>
            <a:r>
              <a:rPr lang="ru-RU" sz="2400" b="1" dirty="0" err="1">
                <a:latin typeface="Times New Roman" panose="02020603050405020304" pitchFamily="18" charset="0"/>
                <a:ea typeface="Times New Roman" panose="02020603050405020304" pitchFamily="18" charset="0"/>
              </a:rPr>
              <a:t>яких</a:t>
            </a:r>
            <a:r>
              <a:rPr lang="ru-RU" sz="2400" b="1" dirty="0">
                <a:latin typeface="Times New Roman" panose="02020603050405020304" pitchFamily="18" charset="0"/>
                <a:ea typeface="Times New Roman" panose="02020603050405020304" pitchFamily="18" charset="0"/>
              </a:rPr>
              <a:t> </a:t>
            </a:r>
            <a:r>
              <a:rPr lang="ru-RU" sz="2400" b="1" dirty="0" err="1">
                <a:latin typeface="Times New Roman" panose="02020603050405020304" pitchFamily="18" charset="0"/>
                <a:ea typeface="Times New Roman" panose="02020603050405020304" pitchFamily="18" charset="0"/>
              </a:rPr>
              <a:t>були</a:t>
            </a:r>
            <a:r>
              <a:rPr lang="ru-RU" sz="2400" b="1" dirty="0">
                <a:latin typeface="Times New Roman" panose="02020603050405020304" pitchFamily="18" charset="0"/>
                <a:ea typeface="Times New Roman" panose="02020603050405020304" pitchFamily="18" charset="0"/>
              </a:rPr>
              <a:t> </a:t>
            </a:r>
            <a:r>
              <a:rPr lang="ru-RU" sz="2400" b="1" dirty="0" smtClean="0">
                <a:latin typeface="Times New Roman" panose="02020603050405020304" pitchFamily="18" charset="0"/>
                <a:ea typeface="Times New Roman" panose="02020603050405020304" pitchFamily="18" charset="0"/>
              </a:rPr>
              <a:t>яри</a:t>
            </a:r>
            <a:endParaRPr lang="ru-RU" sz="2400" b="1" dirty="0"/>
          </a:p>
        </p:txBody>
      </p:sp>
      <p:pic>
        <p:nvPicPr>
          <p:cNvPr id="6" name="Рисунок 5" descr="http://tak-bilo.ucoz.com/vov/b91116cb4370.jpg"/>
          <p:cNvPicPr/>
          <p:nvPr/>
        </p:nvPicPr>
        <p:blipFill rotWithShape="1">
          <a:blip r:embed="rId2">
            <a:extLst>
              <a:ext uri="{28A0092B-C50C-407E-A947-70E740481C1C}">
                <a14:useLocalDpi xmlns:a14="http://schemas.microsoft.com/office/drawing/2010/main" val="0"/>
              </a:ext>
            </a:extLst>
          </a:blip>
          <a:srcRect b="5208"/>
          <a:stretch/>
        </p:blipFill>
        <p:spPr bwMode="auto">
          <a:xfrm>
            <a:off x="142075" y="1118490"/>
            <a:ext cx="4083213" cy="2420359"/>
          </a:xfrm>
          <a:prstGeom prst="rect">
            <a:avLst/>
          </a:prstGeom>
          <a:ln>
            <a:noFill/>
          </a:ln>
          <a:effectLst>
            <a:softEdge rad="112500"/>
          </a:effectLst>
          <a:extLst>
            <a:ext uri="{53640926-AAD7-44D8-BBD7-CCE9431645EC}">
              <a14:shadowObscured xmlns:a14="http://schemas.microsoft.com/office/drawing/2010/main"/>
            </a:ext>
          </a:extLst>
        </p:spPr>
      </p:pic>
      <p:pic>
        <p:nvPicPr>
          <p:cNvPr id="7" name="Рисунок 6" descr="http://media-uman.com/wp-content/uploads/2012/10/%D0%A3%D0%BC%D0%B0%D0%BD%D1%81%D1%8C%D0%BA%D0%B0-%D1%8F%D0%BC%D0%B0.jpg"/>
          <p:cNvPicPr/>
          <p:nvPr/>
        </p:nvPicPr>
        <p:blipFill rotWithShape="1">
          <a:blip r:embed="rId3">
            <a:extLst>
              <a:ext uri="{28A0092B-C50C-407E-A947-70E740481C1C}">
                <a14:useLocalDpi xmlns:a14="http://schemas.microsoft.com/office/drawing/2010/main" val="0"/>
              </a:ext>
            </a:extLst>
          </a:blip>
          <a:srcRect r="31047"/>
          <a:stretch/>
        </p:blipFill>
        <p:spPr bwMode="auto">
          <a:xfrm>
            <a:off x="7310863" y="1183355"/>
            <a:ext cx="4708630" cy="2351110"/>
          </a:xfrm>
          <a:prstGeom prst="rect">
            <a:avLst/>
          </a:prstGeom>
          <a:ln>
            <a:noFill/>
          </a:ln>
          <a:effectLst>
            <a:softEdge rad="112500"/>
          </a:effectLst>
          <a:extLst>
            <a:ext uri="{53640926-AAD7-44D8-BBD7-CCE9431645EC}">
              <a14:shadowObscured xmlns:a14="http://schemas.microsoft.com/office/drawing/2010/main"/>
            </a:ext>
          </a:extLst>
        </p:spPr>
      </p:pic>
      <p:pic>
        <p:nvPicPr>
          <p:cNvPr id="8" name="Рисунок 7" descr="P425060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463" y="4063369"/>
            <a:ext cx="3847442" cy="2271878"/>
          </a:xfrm>
          <a:prstGeom prst="rect">
            <a:avLst/>
          </a:prstGeom>
          <a:ln>
            <a:noFill/>
          </a:ln>
          <a:effectLst>
            <a:softEdge rad="112500"/>
          </a:effectLst>
        </p:spPr>
      </p:pic>
      <p:pic>
        <p:nvPicPr>
          <p:cNvPr id="9" name="Рисунок 8" descr="урочище Довжик"/>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4780" y="1118490"/>
            <a:ext cx="2766591" cy="2420359"/>
          </a:xfrm>
          <a:prstGeom prst="rect">
            <a:avLst/>
          </a:prstGeom>
          <a:ln>
            <a:noFill/>
          </a:ln>
          <a:effectLst>
            <a:softEdge rad="112500"/>
          </a:effectLst>
        </p:spPr>
      </p:pic>
      <p:pic>
        <p:nvPicPr>
          <p:cNvPr id="10" name="Рисунок 9" descr="http://photos.wikimapia.org/p/00/03/71/14/07_big.jpg"/>
          <p:cNvPicPr/>
          <p:nvPr/>
        </p:nvPicPr>
        <p:blipFill rotWithShape="1">
          <a:blip r:embed="rId6">
            <a:extLst>
              <a:ext uri="{28A0092B-C50C-407E-A947-70E740481C1C}">
                <a14:useLocalDpi xmlns:a14="http://schemas.microsoft.com/office/drawing/2010/main" val="0"/>
              </a:ext>
            </a:extLst>
          </a:blip>
          <a:srcRect t="11895" b="4238"/>
          <a:stretch/>
        </p:blipFill>
        <p:spPr bwMode="auto">
          <a:xfrm>
            <a:off x="4361684" y="4099228"/>
            <a:ext cx="3556593" cy="2339905"/>
          </a:xfrm>
          <a:prstGeom prst="rect">
            <a:avLst/>
          </a:prstGeom>
          <a:ln>
            <a:noFill/>
          </a:ln>
          <a:effectLst>
            <a:softEdge rad="112500"/>
          </a:effectLst>
          <a:extLst>
            <a:ext uri="{53640926-AAD7-44D8-BBD7-CCE9431645EC}">
              <a14:shadowObscured xmlns:a14="http://schemas.microsoft.com/office/drawing/2010/main"/>
            </a:ext>
          </a:extLst>
        </p:spPr>
      </p:pic>
      <p:pic>
        <p:nvPicPr>
          <p:cNvPr id="12" name="Рисунок 11" descr="http://vaadua.org/sites/default/files/images/%D1%88%D0%BF%D0%BE%D0%BB%D0%B0%20%D1%85%D0%BE%D0%BB%D0%BE%D0%BA%D0%BE%D1%81%D1%82.jpg"/>
          <p:cNvPicPr/>
          <p:nvPr/>
        </p:nvPicPr>
        <p:blipFill>
          <a:blip r:embed="rId7">
            <a:extLst>
              <a:ext uri="{28A0092B-C50C-407E-A947-70E740481C1C}">
                <a14:useLocalDpi xmlns:a14="http://schemas.microsoft.com/office/drawing/2010/main" val="0"/>
              </a:ext>
            </a:extLst>
          </a:blip>
          <a:srcRect/>
          <a:stretch>
            <a:fillRect/>
          </a:stretch>
        </p:blipFill>
        <p:spPr bwMode="auto">
          <a:xfrm>
            <a:off x="8214599" y="4099228"/>
            <a:ext cx="3721378" cy="2271878"/>
          </a:xfrm>
          <a:prstGeom prst="rect">
            <a:avLst/>
          </a:prstGeom>
          <a:ln>
            <a:noFill/>
          </a:ln>
          <a:effectLst>
            <a:softEdge rad="112500"/>
          </a:effectLst>
        </p:spPr>
      </p:pic>
      <p:sp>
        <p:nvSpPr>
          <p:cNvPr id="16" name="Прямоугольник 15"/>
          <p:cNvSpPr/>
          <p:nvPr/>
        </p:nvSpPr>
        <p:spPr>
          <a:xfrm>
            <a:off x="439369" y="3419677"/>
            <a:ext cx="3239560" cy="455189"/>
          </a:xfrm>
          <a:prstGeom prst="rect">
            <a:avLst/>
          </a:prstGeom>
        </p:spPr>
        <p:txBody>
          <a:bodyPr wrap="square">
            <a:spAutoFit/>
          </a:bodyPr>
          <a:lstStyle/>
          <a:p>
            <a:pPr algn="ctr">
              <a:lnSpc>
                <a:spcPct val="150000"/>
              </a:lnSpc>
              <a:spcAft>
                <a:spcPts val="0"/>
              </a:spcAft>
            </a:pPr>
            <a:r>
              <a:rPr lang="uk-UA" dirty="0" smtClean="0">
                <a:latin typeface="+mj-lt"/>
                <a:ea typeface="Times New Roman" panose="02020603050405020304" pitchFamily="18" charset="0"/>
              </a:rPr>
              <a:t>Сухий яр біля м. Умані</a:t>
            </a:r>
            <a:endParaRPr lang="ru-RU" sz="1600" dirty="0">
              <a:effectLst/>
              <a:latin typeface="+mj-lt"/>
              <a:ea typeface="Times New Roman" panose="02020603050405020304" pitchFamily="18" charset="0"/>
            </a:endParaRPr>
          </a:p>
        </p:txBody>
      </p:sp>
      <p:sp>
        <p:nvSpPr>
          <p:cNvPr id="17" name="Прямоугольник 16"/>
          <p:cNvSpPr/>
          <p:nvPr/>
        </p:nvSpPr>
        <p:spPr>
          <a:xfrm>
            <a:off x="8011207" y="3385536"/>
            <a:ext cx="3239560" cy="455189"/>
          </a:xfrm>
          <a:prstGeom prst="rect">
            <a:avLst/>
          </a:prstGeom>
        </p:spPr>
        <p:txBody>
          <a:bodyPr wrap="square">
            <a:spAutoFit/>
          </a:bodyPr>
          <a:lstStyle/>
          <a:p>
            <a:pPr algn="ctr">
              <a:lnSpc>
                <a:spcPct val="150000"/>
              </a:lnSpc>
              <a:spcAft>
                <a:spcPts val="0"/>
              </a:spcAft>
            </a:pPr>
            <a:r>
              <a:rPr lang="uk-UA" dirty="0" smtClean="0">
                <a:latin typeface="+mj-lt"/>
                <a:ea typeface="Times New Roman" panose="02020603050405020304" pitchFamily="18" charset="0"/>
              </a:rPr>
              <a:t>Уманська яма</a:t>
            </a:r>
            <a:endParaRPr lang="ru-RU" sz="1600" dirty="0">
              <a:effectLst/>
              <a:latin typeface="+mj-lt"/>
              <a:ea typeface="Times New Roman" panose="02020603050405020304" pitchFamily="18" charset="0"/>
            </a:endParaRPr>
          </a:p>
        </p:txBody>
      </p:sp>
      <p:sp>
        <p:nvSpPr>
          <p:cNvPr id="18" name="Прямоугольник 17"/>
          <p:cNvSpPr/>
          <p:nvPr/>
        </p:nvSpPr>
        <p:spPr>
          <a:xfrm>
            <a:off x="4225288" y="3469601"/>
            <a:ext cx="3239560" cy="646331"/>
          </a:xfrm>
          <a:prstGeom prst="rect">
            <a:avLst/>
          </a:prstGeom>
        </p:spPr>
        <p:txBody>
          <a:bodyPr wrap="square">
            <a:spAutoFit/>
          </a:bodyPr>
          <a:lstStyle/>
          <a:p>
            <a:pPr algn="ctr">
              <a:spcAft>
                <a:spcPts val="0"/>
              </a:spcAft>
            </a:pPr>
            <a:r>
              <a:rPr lang="uk-UA" dirty="0" smtClean="0">
                <a:latin typeface="+mj-lt"/>
                <a:ea typeface="Times New Roman" panose="02020603050405020304" pitchFamily="18" charset="0"/>
              </a:rPr>
              <a:t>Урочище Довжик біля </a:t>
            </a:r>
          </a:p>
          <a:p>
            <a:pPr algn="ctr">
              <a:spcAft>
                <a:spcPts val="0"/>
              </a:spcAft>
            </a:pPr>
            <a:r>
              <a:rPr lang="uk-UA" dirty="0" smtClean="0">
                <a:latin typeface="+mj-lt"/>
                <a:ea typeface="Times New Roman" panose="02020603050405020304" pitchFamily="18" charset="0"/>
              </a:rPr>
              <a:t>м. Корсуня</a:t>
            </a:r>
            <a:endParaRPr lang="ru-RU" sz="1600" dirty="0">
              <a:effectLst/>
              <a:latin typeface="+mj-lt"/>
              <a:ea typeface="Times New Roman" panose="02020603050405020304" pitchFamily="18" charset="0"/>
            </a:endParaRPr>
          </a:p>
        </p:txBody>
      </p:sp>
      <p:sp>
        <p:nvSpPr>
          <p:cNvPr id="19" name="Прямоугольник 18"/>
          <p:cNvSpPr/>
          <p:nvPr/>
        </p:nvSpPr>
        <p:spPr>
          <a:xfrm>
            <a:off x="-106990" y="6204969"/>
            <a:ext cx="4332278" cy="507831"/>
          </a:xfrm>
          <a:prstGeom prst="rect">
            <a:avLst/>
          </a:prstGeom>
        </p:spPr>
        <p:txBody>
          <a:bodyPr wrap="square">
            <a:spAutoFit/>
          </a:bodyPr>
          <a:lstStyle/>
          <a:p>
            <a:pPr algn="ctr">
              <a:lnSpc>
                <a:spcPct val="150000"/>
              </a:lnSpc>
              <a:spcAft>
                <a:spcPts val="0"/>
              </a:spcAft>
            </a:pPr>
            <a:r>
              <a:rPr lang="uk-UA" dirty="0" err="1" smtClean="0">
                <a:latin typeface="+mj-lt"/>
                <a:ea typeface="Times New Roman" panose="02020603050405020304" pitchFamily="18" charset="0"/>
              </a:rPr>
              <a:t>Білашківський</a:t>
            </a:r>
            <a:r>
              <a:rPr lang="uk-UA" dirty="0" smtClean="0">
                <a:latin typeface="+mj-lt"/>
                <a:ea typeface="Times New Roman" panose="02020603050405020304" pitchFamily="18" charset="0"/>
              </a:rPr>
              <a:t> яр біля м. </a:t>
            </a:r>
            <a:r>
              <a:rPr lang="uk-UA" dirty="0" err="1" smtClean="0">
                <a:latin typeface="+mj-lt"/>
                <a:ea typeface="Times New Roman" panose="02020603050405020304" pitchFamily="18" charset="0"/>
              </a:rPr>
              <a:t>Тального</a:t>
            </a:r>
            <a:endParaRPr lang="ru-RU" sz="1600" dirty="0">
              <a:effectLst/>
              <a:latin typeface="+mj-lt"/>
              <a:ea typeface="Times New Roman" panose="02020603050405020304" pitchFamily="18" charset="0"/>
            </a:endParaRPr>
          </a:p>
        </p:txBody>
      </p:sp>
      <p:sp>
        <p:nvSpPr>
          <p:cNvPr id="20" name="Прямоугольник 19"/>
          <p:cNvSpPr/>
          <p:nvPr/>
        </p:nvSpPr>
        <p:spPr>
          <a:xfrm>
            <a:off x="4600164" y="6229755"/>
            <a:ext cx="3239560" cy="646331"/>
          </a:xfrm>
          <a:prstGeom prst="rect">
            <a:avLst/>
          </a:prstGeom>
        </p:spPr>
        <p:txBody>
          <a:bodyPr wrap="square">
            <a:spAutoFit/>
          </a:bodyPr>
          <a:lstStyle/>
          <a:p>
            <a:pPr algn="ctr">
              <a:spcAft>
                <a:spcPts val="0"/>
              </a:spcAft>
            </a:pPr>
            <a:r>
              <a:rPr lang="uk-UA" dirty="0" smtClean="0">
                <a:latin typeface="+mj-lt"/>
                <a:ea typeface="Times New Roman" panose="02020603050405020304" pitchFamily="18" charset="0"/>
              </a:rPr>
              <a:t>Урочище Ярки біля</a:t>
            </a:r>
          </a:p>
          <a:p>
            <a:pPr algn="ctr">
              <a:spcAft>
                <a:spcPts val="0"/>
              </a:spcAft>
            </a:pPr>
            <a:r>
              <a:rPr lang="uk-UA" dirty="0" smtClean="0">
                <a:latin typeface="+mj-lt"/>
                <a:ea typeface="Times New Roman" panose="02020603050405020304" pitchFamily="18" charset="0"/>
              </a:rPr>
              <a:t> м. Золотоноші</a:t>
            </a:r>
            <a:endParaRPr lang="ru-RU" sz="1600" dirty="0">
              <a:effectLst/>
              <a:latin typeface="+mj-lt"/>
              <a:ea typeface="Times New Roman" panose="02020603050405020304" pitchFamily="18" charset="0"/>
            </a:endParaRPr>
          </a:p>
        </p:txBody>
      </p:sp>
      <p:sp>
        <p:nvSpPr>
          <p:cNvPr id="21" name="Прямоугольник 20"/>
          <p:cNvSpPr/>
          <p:nvPr/>
        </p:nvSpPr>
        <p:spPr>
          <a:xfrm>
            <a:off x="8566378" y="6211669"/>
            <a:ext cx="3239560" cy="646331"/>
          </a:xfrm>
          <a:prstGeom prst="rect">
            <a:avLst/>
          </a:prstGeom>
        </p:spPr>
        <p:txBody>
          <a:bodyPr wrap="square">
            <a:spAutoFit/>
          </a:bodyPr>
          <a:lstStyle/>
          <a:p>
            <a:pPr algn="ctr">
              <a:spcAft>
                <a:spcPts val="0"/>
              </a:spcAft>
            </a:pPr>
            <a:r>
              <a:rPr lang="uk-UA" dirty="0" err="1" smtClean="0">
                <a:latin typeface="+mj-lt"/>
                <a:ea typeface="Times New Roman" panose="02020603050405020304" pitchFamily="18" charset="0"/>
              </a:rPr>
              <a:t>Дар’ївський</a:t>
            </a:r>
            <a:r>
              <a:rPr lang="uk-UA" dirty="0" smtClean="0">
                <a:latin typeface="+mj-lt"/>
                <a:ea typeface="Times New Roman" panose="02020603050405020304" pitchFamily="18" charset="0"/>
              </a:rPr>
              <a:t> ліс біля</a:t>
            </a:r>
          </a:p>
          <a:p>
            <a:pPr algn="ctr">
              <a:spcAft>
                <a:spcPts val="0"/>
              </a:spcAft>
            </a:pPr>
            <a:r>
              <a:rPr lang="uk-UA" dirty="0" smtClean="0">
                <a:latin typeface="+mj-lt"/>
                <a:ea typeface="Times New Roman" panose="02020603050405020304" pitchFamily="18" charset="0"/>
              </a:rPr>
              <a:t>м. Шполи</a:t>
            </a:r>
            <a:endParaRPr lang="ru-RU" sz="1600" dirty="0">
              <a:effectLst/>
              <a:latin typeface="+mj-lt"/>
              <a:ea typeface="Times New Roman" panose="02020603050405020304" pitchFamily="18" charset="0"/>
            </a:endParaRPr>
          </a:p>
        </p:txBody>
      </p:sp>
    </p:spTree>
    <p:extLst>
      <p:ext uri="{BB962C8B-B14F-4D97-AF65-F5344CB8AC3E}">
        <p14:creationId xmlns:p14="http://schemas.microsoft.com/office/powerpoint/2010/main" val="729534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68772" y="2018175"/>
            <a:ext cx="4653351" cy="1200329"/>
          </a:xfrm>
          <a:prstGeom prst="rect">
            <a:avLst/>
          </a:prstGeom>
          <a:ln>
            <a:solidFill>
              <a:srgbClr val="FF0000"/>
            </a:solidFill>
          </a:ln>
        </p:spPr>
        <p:txBody>
          <a:bodyPr wrap="square">
            <a:spAutoFit/>
          </a:bodyPr>
          <a:lstStyle/>
          <a:p>
            <a:pPr algn="ctr"/>
            <a:r>
              <a:rPr lang="ru-RU" sz="2400" dirty="0" err="1" smtClean="0">
                <a:ea typeface="Times New Roman" panose="02020603050405020304" pitchFamily="18" charset="0"/>
              </a:rPr>
              <a:t>каральні</a:t>
            </a:r>
            <a:r>
              <a:rPr lang="ru-RU" sz="2400" dirty="0" smtClean="0">
                <a:ea typeface="Times New Roman" panose="02020603050405020304" pitchFamily="18" charset="0"/>
              </a:rPr>
              <a:t> </a:t>
            </a:r>
            <a:r>
              <a:rPr lang="ru-RU" sz="2400" dirty="0" err="1">
                <a:ea typeface="Times New Roman" panose="02020603050405020304" pitchFamily="18" charset="0"/>
              </a:rPr>
              <a:t>підрозділи</a:t>
            </a:r>
            <a:r>
              <a:rPr lang="ru-RU" sz="2400" dirty="0">
                <a:ea typeface="Times New Roman" panose="02020603050405020304" pitchFamily="18" charset="0"/>
              </a:rPr>
              <a:t> </a:t>
            </a:r>
            <a:r>
              <a:rPr lang="uk-UA" sz="2400" dirty="0" smtClean="0">
                <a:ea typeface="Times New Roman" panose="02020603050405020304" pitchFamily="18" charset="0"/>
              </a:rPr>
              <a:t>вперше</a:t>
            </a:r>
          </a:p>
          <a:p>
            <a:pPr algn="ctr"/>
            <a:r>
              <a:rPr lang="uk-UA" sz="2400" dirty="0" smtClean="0">
                <a:ea typeface="Times New Roman" panose="02020603050405020304" pitchFamily="18" charset="0"/>
              </a:rPr>
              <a:t> </a:t>
            </a:r>
            <a:r>
              <a:rPr lang="ru-RU" sz="2400" dirty="0" err="1">
                <a:ea typeface="Times New Roman" panose="02020603050405020304" pitchFamily="18" charset="0"/>
              </a:rPr>
              <a:t>знищили</a:t>
            </a:r>
            <a:r>
              <a:rPr lang="ru-RU" sz="2400" dirty="0">
                <a:ea typeface="Times New Roman" panose="02020603050405020304" pitchFamily="18" charset="0"/>
              </a:rPr>
              <a:t> </a:t>
            </a:r>
            <a:r>
              <a:rPr lang="ru-RU" sz="2400" dirty="0" err="1">
                <a:ea typeface="Times New Roman" panose="02020603050405020304" pitchFamily="18" charset="0"/>
              </a:rPr>
              <a:t>частину</a:t>
            </a:r>
            <a:r>
              <a:rPr lang="ru-RU" sz="2400" dirty="0">
                <a:ea typeface="Times New Roman" panose="02020603050405020304" pitchFamily="18" charset="0"/>
              </a:rPr>
              <a:t> </a:t>
            </a:r>
            <a:r>
              <a:rPr lang="ru-RU" sz="2400" dirty="0" err="1">
                <a:ea typeface="Times New Roman" panose="02020603050405020304" pitchFamily="18" charset="0"/>
              </a:rPr>
              <a:t>євреїв</a:t>
            </a:r>
            <a:r>
              <a:rPr lang="ru-RU" sz="2400" dirty="0">
                <a:ea typeface="Times New Roman" panose="02020603050405020304" pitchFamily="18" charset="0"/>
              </a:rPr>
              <a:t> </a:t>
            </a:r>
            <a:r>
              <a:rPr lang="ru-RU" sz="2400" dirty="0" err="1" smtClean="0">
                <a:ea typeface="Times New Roman" panose="02020603050405020304" pitchFamily="18" charset="0"/>
              </a:rPr>
              <a:t>області</a:t>
            </a:r>
            <a:r>
              <a:rPr lang="ru-RU" sz="2400" dirty="0" smtClean="0">
                <a:ea typeface="Times New Roman" panose="02020603050405020304" pitchFamily="18" charset="0"/>
              </a:rPr>
              <a:t> </a:t>
            </a:r>
            <a:endParaRPr lang="ru-RU" sz="2400" dirty="0"/>
          </a:p>
        </p:txBody>
      </p:sp>
      <p:sp>
        <p:nvSpPr>
          <p:cNvPr id="5" name="Прямоугольник 4"/>
          <p:cNvSpPr/>
          <p:nvPr/>
        </p:nvSpPr>
        <p:spPr>
          <a:xfrm>
            <a:off x="1772586" y="0"/>
            <a:ext cx="8690365" cy="707886"/>
          </a:xfrm>
          <a:prstGeom prst="rect">
            <a:avLst/>
          </a:prstGeom>
          <a:noFill/>
        </p:spPr>
        <p:txBody>
          <a:bodyPr wrap="square" lIns="91440" tIns="45720" rIns="91440" bIns="45720">
            <a:spAutoFit/>
          </a:bodyPr>
          <a:lstStyle/>
          <a:p>
            <a:pPr algn="ctr"/>
            <a:r>
              <a:rPr lang="uk-UA" sz="40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Розстріли відбувалися у два етапи:</a:t>
            </a:r>
            <a:endParaRPr lang="ru-RU"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Заголовок 1"/>
          <p:cNvSpPr txBox="1">
            <a:spLocks/>
          </p:cNvSpPr>
          <p:nvPr/>
        </p:nvSpPr>
        <p:spPr>
          <a:xfrm>
            <a:off x="822163" y="598715"/>
            <a:ext cx="3736975" cy="1448114"/>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800" b="1" dirty="0" smtClean="0">
                <a:solidFill>
                  <a:schemeClr val="tx2">
                    <a:lumMod val="50000"/>
                  </a:schemeClr>
                </a:solidFill>
                <a:latin typeface="Times New Roman" panose="02020603050405020304" pitchFamily="18" charset="0"/>
                <a:cs typeface="Times New Roman" panose="02020603050405020304" pitchFamily="18" charset="0"/>
              </a:rPr>
              <a:t>І</a:t>
            </a:r>
            <a:r>
              <a:rPr lang="ru-RU" sz="2800" dirty="0" smtClean="0">
                <a:solidFill>
                  <a:srgbClr val="C00000"/>
                </a:solidFill>
                <a:latin typeface="Times New Roman" panose="02020603050405020304" pitchFamily="18" charset="0"/>
                <a:cs typeface="Times New Roman" panose="02020603050405020304" pitchFamily="18" charset="0"/>
              </a:rPr>
              <a:t/>
            </a:r>
            <a:br>
              <a:rPr lang="ru-RU" sz="2800" dirty="0" smtClean="0">
                <a:solidFill>
                  <a:srgbClr val="C00000"/>
                </a:solidFill>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сер</a:t>
            </a:r>
            <a:r>
              <a:rPr lang="uk-UA" sz="2800" dirty="0" smtClean="0">
                <a:latin typeface="Times New Roman" panose="02020603050405020304" pitchFamily="18" charset="0"/>
                <a:cs typeface="Times New Roman" panose="02020603050405020304" pitchFamily="18" charset="0"/>
              </a:rPr>
              <a:t>пень</a:t>
            </a:r>
            <a:r>
              <a:rPr lang="ru-RU" sz="2800" dirty="0" smtClean="0">
                <a:latin typeface="Times New Roman" panose="02020603050405020304" pitchFamily="18" charset="0"/>
                <a:cs typeface="Times New Roman" panose="02020603050405020304" pitchFamily="18" charset="0"/>
              </a:rPr>
              <a:t>-груд</a:t>
            </a:r>
            <a:r>
              <a:rPr lang="uk-UA" sz="2800" dirty="0" smtClean="0">
                <a:latin typeface="Times New Roman" panose="02020603050405020304" pitchFamily="18" charset="0"/>
                <a:cs typeface="Times New Roman" panose="02020603050405020304" pitchFamily="18" charset="0"/>
              </a:rPr>
              <a:t>е</a:t>
            </a:r>
            <a:r>
              <a:rPr lang="ru-RU" sz="2800" dirty="0" err="1" smtClean="0">
                <a:latin typeface="Times New Roman" panose="02020603050405020304" pitchFamily="18" charset="0"/>
                <a:cs typeface="Times New Roman" panose="02020603050405020304" pitchFamily="18" charset="0"/>
              </a:rPr>
              <a:t>нь</a:t>
            </a:r>
            <a:r>
              <a:rPr lang="ru-RU" sz="2800" dirty="0" smtClean="0">
                <a:latin typeface="Times New Roman" panose="02020603050405020304" pitchFamily="18" charset="0"/>
                <a:cs typeface="Times New Roman" panose="02020603050405020304" pitchFamily="18" charset="0"/>
              </a:rPr>
              <a:t> 1941 р.</a:t>
            </a:r>
            <a:endParaRPr lang="ru-RU" sz="2800" dirty="0">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6873530" y="506314"/>
            <a:ext cx="3876903" cy="1350458"/>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2800" b="1" dirty="0" smtClean="0">
                <a:solidFill>
                  <a:schemeClr val="tx2">
                    <a:lumMod val="50000"/>
                  </a:schemeClr>
                </a:solidFill>
                <a:latin typeface="Times New Roman" panose="02020603050405020304" pitchFamily="18" charset="0"/>
                <a:cs typeface="Times New Roman" panose="02020603050405020304" pitchFamily="18" charset="0"/>
              </a:rPr>
              <a:t>ІІ</a:t>
            </a:r>
            <a:r>
              <a:rPr lang="uk-UA" sz="2800" dirty="0" smtClean="0">
                <a:latin typeface="Times New Roman" panose="02020603050405020304" pitchFamily="18" charset="0"/>
                <a:cs typeface="Times New Roman" panose="02020603050405020304" pitchFamily="18" charset="0"/>
              </a:rPr>
              <a:t/>
            </a:r>
            <a:br>
              <a:rPr lang="uk-UA" sz="2800" dirty="0" smtClean="0">
                <a:latin typeface="Times New Roman" panose="02020603050405020304" pitchFamily="18" charset="0"/>
                <a:cs typeface="Times New Roman" panose="02020603050405020304" pitchFamily="18" charset="0"/>
              </a:rPr>
            </a:br>
            <a:r>
              <a:rPr lang="uk-UA"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весн</a:t>
            </a:r>
            <a:r>
              <a:rPr lang="uk-UA" sz="2800" dirty="0" smtClean="0">
                <a:latin typeface="Times New Roman" panose="02020603050405020304" pitchFamily="18" charset="0"/>
                <a:cs typeface="Times New Roman" panose="02020603050405020304" pitchFamily="18" charset="0"/>
              </a:rPr>
              <a:t>а-осінь</a:t>
            </a:r>
            <a:r>
              <a:rPr lang="ru-RU" sz="2800" dirty="0" smtClean="0">
                <a:latin typeface="Times New Roman" panose="02020603050405020304" pitchFamily="18" charset="0"/>
                <a:cs typeface="Times New Roman" panose="02020603050405020304" pitchFamily="18" charset="0"/>
              </a:rPr>
              <a:t> 1942 р</a:t>
            </a:r>
            <a:r>
              <a:rPr lang="uk-UA"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6117769" y="2062185"/>
            <a:ext cx="5388429" cy="1200329"/>
          </a:xfrm>
          <a:prstGeom prst="rect">
            <a:avLst/>
          </a:prstGeom>
          <a:ln>
            <a:solidFill>
              <a:srgbClr val="FF0000"/>
            </a:solidFill>
          </a:ln>
        </p:spPr>
        <p:txBody>
          <a:bodyPr wrap="square">
            <a:spAutoFit/>
          </a:bodyPr>
          <a:lstStyle/>
          <a:p>
            <a:pPr algn="ctr"/>
            <a:r>
              <a:rPr lang="uk-UA" sz="2400" dirty="0"/>
              <a:t>к</a:t>
            </a:r>
            <a:r>
              <a:rPr lang="uk-UA" sz="2400" dirty="0" smtClean="0"/>
              <a:t>аральні підрозділи</a:t>
            </a:r>
          </a:p>
          <a:p>
            <a:pPr algn="ctr"/>
            <a:r>
              <a:rPr lang="uk-UA" sz="2400" dirty="0" smtClean="0"/>
              <a:t>ліквідували </a:t>
            </a:r>
            <a:r>
              <a:rPr lang="uk-UA" sz="2400" dirty="0"/>
              <a:t>євреїв, що проживали в</a:t>
            </a:r>
            <a:r>
              <a:rPr lang="ru-RU" sz="2400" dirty="0"/>
              <a:t> гетто та табор</a:t>
            </a:r>
            <a:r>
              <a:rPr lang="uk-UA" sz="2400" dirty="0"/>
              <a:t>ах</a:t>
            </a:r>
            <a:r>
              <a:rPr lang="ru-RU" sz="2400" dirty="0"/>
              <a:t> </a:t>
            </a:r>
            <a:r>
              <a:rPr lang="ru-RU" sz="2400" dirty="0" err="1"/>
              <a:t>праці</a:t>
            </a:r>
            <a:endParaRPr lang="ru-RU" sz="2400" dirty="0"/>
          </a:p>
        </p:txBody>
      </p:sp>
      <p:sp>
        <p:nvSpPr>
          <p:cNvPr id="11" name="Прямоугольник 10"/>
          <p:cNvSpPr/>
          <p:nvPr/>
        </p:nvSpPr>
        <p:spPr>
          <a:xfrm>
            <a:off x="585848" y="5745141"/>
            <a:ext cx="10738464" cy="1077218"/>
          </a:xfrm>
          <a:prstGeom prst="rect">
            <a:avLst/>
          </a:prstGeom>
        </p:spPr>
        <p:txBody>
          <a:bodyPr wrap="square">
            <a:spAutoFit/>
          </a:bodyPr>
          <a:lstStyle/>
          <a:p>
            <a:pPr algn="ctr"/>
            <a:r>
              <a:rPr lang="uk-UA" sz="3200" dirty="0">
                <a:latin typeface="Times New Roman" panose="02020603050405020304" pitchFamily="18" charset="0"/>
                <a:ea typeface="Times New Roman" panose="02020603050405020304" pitchFamily="18" charset="0"/>
              </a:rPr>
              <a:t>Згідно із дослідженням </a:t>
            </a:r>
            <a:r>
              <a:rPr lang="uk-UA" sz="3200" u="sng" dirty="0">
                <a:latin typeface="Times New Roman" panose="02020603050405020304" pitchFamily="18" charset="0"/>
                <a:ea typeface="Times New Roman" panose="02020603050405020304" pitchFamily="18" charset="0"/>
              </a:rPr>
              <a:t>Іллі Альтмана</a:t>
            </a:r>
            <a:r>
              <a:rPr lang="uk-UA" sz="3200" dirty="0">
                <a:latin typeface="Times New Roman" panose="02020603050405020304" pitchFamily="18" charset="0"/>
                <a:ea typeface="Times New Roman" panose="02020603050405020304" pitchFamily="18" charset="0"/>
              </a:rPr>
              <a:t>, </a:t>
            </a:r>
            <a:r>
              <a:rPr lang="uk-UA" sz="3200" u="sng" dirty="0">
                <a:latin typeface="Times New Roman" panose="02020603050405020304" pitchFamily="18" charset="0"/>
                <a:ea typeface="Times New Roman" panose="02020603050405020304" pitchFamily="18" charset="0"/>
              </a:rPr>
              <a:t>загальна кількість жертв</a:t>
            </a:r>
            <a:r>
              <a:rPr lang="uk-UA" sz="3200" dirty="0">
                <a:latin typeface="Times New Roman" panose="02020603050405020304" pitchFamily="18" charset="0"/>
                <a:ea typeface="Times New Roman" panose="02020603050405020304" pitchFamily="18" charset="0"/>
              </a:rPr>
              <a:t> на Черкащині становила </a:t>
            </a:r>
            <a:r>
              <a:rPr lang="uk-UA" sz="3200" u="sng" dirty="0">
                <a:latin typeface="Times New Roman" panose="02020603050405020304" pitchFamily="18" charset="0"/>
                <a:ea typeface="Times New Roman" panose="02020603050405020304" pitchFamily="18" charset="0"/>
              </a:rPr>
              <a:t>14 тис. осіб</a:t>
            </a:r>
            <a:r>
              <a:rPr lang="uk-UA" sz="3200" dirty="0">
                <a:latin typeface="Times New Roman" panose="02020603050405020304" pitchFamily="18" charset="0"/>
                <a:ea typeface="Times New Roman" panose="02020603050405020304" pitchFamily="18" charset="0"/>
              </a:rPr>
              <a:t>. </a:t>
            </a:r>
            <a:endParaRPr lang="uk-UA" sz="3200" dirty="0" smtClean="0">
              <a:latin typeface="Times New Roman" panose="02020603050405020304" pitchFamily="18" charset="0"/>
              <a:ea typeface="Times New Roman" panose="02020603050405020304" pitchFamily="18" charset="0"/>
            </a:endParaRPr>
          </a:p>
        </p:txBody>
      </p:sp>
      <p:pic>
        <p:nvPicPr>
          <p:cNvPr id="12" name="Picture 6" descr="http://www.depo.ua/static/img/5/5/5555_ptirptirptr_729x547.jpg"/>
          <p:cNvPicPr>
            <a:picLocks noChangeAspect="1" noChangeArrowheads="1"/>
          </p:cNvPicPr>
          <p:nvPr/>
        </p:nvPicPr>
        <p:blipFill rotWithShape="1">
          <a:blip r:embed="rId2">
            <a:extLst>
              <a:ext uri="{28A0092B-C50C-407E-A947-70E740481C1C}">
                <a14:useLocalDpi xmlns:a14="http://schemas.microsoft.com/office/drawing/2010/main" val="0"/>
              </a:ext>
            </a:extLst>
          </a:blip>
          <a:srcRect t="18859" b="8708"/>
          <a:stretch/>
        </p:blipFill>
        <p:spPr bwMode="auto">
          <a:xfrm>
            <a:off x="585848" y="3312445"/>
            <a:ext cx="4736275" cy="2432696"/>
          </a:xfrm>
          <a:prstGeom prst="rect">
            <a:avLst/>
          </a:prstGeom>
          <a:ln>
            <a:noFill/>
          </a:ln>
          <a:effectLst>
            <a:softEdge rad="112500"/>
          </a:effectLst>
          <a:extLst/>
        </p:spPr>
      </p:pic>
      <p:pic>
        <p:nvPicPr>
          <p:cNvPr id="13" name="Picture 10" descr="http://img.istpravda.com.ua/images/doc/f/7/f7931ec-katyn-fosse550.jpg"/>
          <p:cNvPicPr>
            <a:picLocks noChangeAspect="1" noChangeArrowheads="1"/>
          </p:cNvPicPr>
          <p:nvPr/>
        </p:nvPicPr>
        <p:blipFill rotWithShape="1">
          <a:blip r:embed="rId3">
            <a:extLst>
              <a:ext uri="{28A0092B-C50C-407E-A947-70E740481C1C}">
                <a14:useLocalDpi xmlns:a14="http://schemas.microsoft.com/office/drawing/2010/main" val="0"/>
              </a:ext>
            </a:extLst>
          </a:blip>
          <a:srcRect b="12367"/>
          <a:stretch/>
        </p:blipFill>
        <p:spPr bwMode="auto">
          <a:xfrm>
            <a:off x="6565692" y="3312445"/>
            <a:ext cx="4492581" cy="2562600"/>
          </a:xfrm>
          <a:prstGeom prst="rect">
            <a:avLst/>
          </a:prstGeom>
          <a:ln>
            <a:noFill/>
          </a:ln>
          <a:effectLst>
            <a:softEdge rad="112500"/>
          </a:effectLst>
          <a:extLst/>
        </p:spPr>
      </p:pic>
    </p:spTree>
    <p:extLst>
      <p:ext uri="{BB962C8B-B14F-4D97-AF65-F5344CB8AC3E}">
        <p14:creationId xmlns:p14="http://schemas.microsoft.com/office/powerpoint/2010/main" val="697372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3837" y="1773978"/>
            <a:ext cx="5194073" cy="4665703"/>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uk-UA" sz="1800" dirty="0" smtClean="0"/>
              <a:t>– </a:t>
            </a:r>
            <a:r>
              <a:rPr lang="uk-UA" sz="2000" b="1" dirty="0" smtClean="0">
                <a:latin typeface="Times New Roman" panose="02020603050405020304" pitchFamily="18" charset="0"/>
                <a:cs typeface="Times New Roman" panose="02020603050405020304" pitchFamily="18" charset="0"/>
              </a:rPr>
              <a:t>відкритість </a:t>
            </a:r>
            <a:r>
              <a:rPr lang="uk-UA" sz="2000" b="1" dirty="0">
                <a:latin typeface="Times New Roman" panose="02020603050405020304" pitchFamily="18" charset="0"/>
                <a:cs typeface="Times New Roman" panose="02020603050405020304" pitchFamily="18" charset="0"/>
              </a:rPr>
              <a:t>нацистських заходів; </a:t>
            </a:r>
            <a:r>
              <a:rPr lang="uk-UA" sz="2000" b="1" dirty="0" smtClean="0">
                <a:latin typeface="Times New Roman" panose="02020603050405020304" pitchFamily="18" charset="0"/>
                <a:cs typeface="Times New Roman" panose="02020603050405020304" pitchFamily="18" charset="0"/>
              </a:rPr>
              <a:t/>
            </a:r>
            <a:br>
              <a:rPr lang="uk-UA" sz="2000" b="1" dirty="0" smtClean="0">
                <a:latin typeface="Times New Roman" panose="02020603050405020304" pitchFamily="18" charset="0"/>
                <a:cs typeface="Times New Roman" panose="02020603050405020304" pitchFamily="18" charset="0"/>
              </a:rPr>
            </a:br>
            <a:r>
              <a:rPr lang="uk-UA" sz="2000" b="1" dirty="0">
                <a:latin typeface="Times New Roman" panose="02020603050405020304" pitchFamily="18" charset="0"/>
                <a:cs typeface="Times New Roman" panose="02020603050405020304" pitchFamily="18" charset="0"/>
              </a:rPr>
              <a:t/>
            </a:r>
            <a:br>
              <a:rPr lang="uk-UA" sz="2000" b="1" dirty="0">
                <a:latin typeface="Times New Roman" panose="02020603050405020304" pitchFamily="18" charset="0"/>
                <a:cs typeface="Times New Roman" panose="02020603050405020304" pitchFamily="18" charset="0"/>
              </a:rPr>
            </a:br>
            <a:r>
              <a:rPr lang="uk-UA" sz="1800" dirty="0" smtClean="0"/>
              <a:t>– </a:t>
            </a:r>
            <a:r>
              <a:rPr lang="uk-UA" sz="2000" b="1" dirty="0" smtClean="0">
                <a:latin typeface="Times New Roman" panose="02020603050405020304" pitchFamily="18" charset="0"/>
                <a:cs typeface="Times New Roman" panose="02020603050405020304" pitchFamily="18" charset="0"/>
              </a:rPr>
              <a:t>масовість </a:t>
            </a:r>
            <a:r>
              <a:rPr lang="uk-UA" sz="2000" b="1" dirty="0">
                <a:latin typeface="Times New Roman" panose="02020603050405020304" pitchFamily="18" charset="0"/>
                <a:cs typeface="Times New Roman" panose="02020603050405020304" pitchFamily="18" charset="0"/>
              </a:rPr>
              <a:t>акцій тотального знищення; </a:t>
            </a:r>
            <a:r>
              <a:rPr lang="uk-UA" sz="2000" b="1" dirty="0" smtClean="0">
                <a:latin typeface="Times New Roman" panose="02020603050405020304" pitchFamily="18" charset="0"/>
                <a:cs typeface="Times New Roman" panose="02020603050405020304" pitchFamily="18" charset="0"/>
              </a:rPr>
              <a:t/>
            </a:r>
            <a:br>
              <a:rPr lang="uk-UA" sz="2000" b="1" dirty="0" smtClean="0">
                <a:latin typeface="Times New Roman" panose="02020603050405020304" pitchFamily="18" charset="0"/>
                <a:cs typeface="Times New Roman" panose="02020603050405020304" pitchFamily="18" charset="0"/>
              </a:rPr>
            </a:br>
            <a:r>
              <a:rPr lang="uk-UA" sz="2000" b="1" dirty="0">
                <a:latin typeface="Times New Roman" panose="02020603050405020304" pitchFamily="18" charset="0"/>
                <a:cs typeface="Times New Roman" panose="02020603050405020304" pitchFamily="18" charset="0"/>
              </a:rPr>
              <a:t/>
            </a:r>
            <a:br>
              <a:rPr lang="uk-UA" sz="2000" b="1" dirty="0">
                <a:latin typeface="Times New Roman" panose="02020603050405020304" pitchFamily="18" charset="0"/>
                <a:cs typeface="Times New Roman" panose="02020603050405020304" pitchFamily="18" charset="0"/>
              </a:rPr>
            </a:br>
            <a:r>
              <a:rPr lang="uk-UA" sz="1800" dirty="0" smtClean="0"/>
              <a:t>– </a:t>
            </a:r>
            <a:r>
              <a:rPr lang="uk-UA" sz="2000" b="1" dirty="0" smtClean="0">
                <a:latin typeface="Times New Roman" panose="02020603050405020304" pitchFamily="18" charset="0"/>
                <a:cs typeface="Times New Roman" panose="02020603050405020304" pitchFamily="18" charset="0"/>
              </a:rPr>
              <a:t>перебування </a:t>
            </a:r>
            <a:r>
              <a:rPr lang="uk-UA" sz="2000" b="1" dirty="0">
                <a:latin typeface="Times New Roman" panose="02020603050405020304" pitchFamily="18" charset="0"/>
                <a:cs typeface="Times New Roman" panose="02020603050405020304" pitchFamily="18" charset="0"/>
              </a:rPr>
              <a:t>євреїв в особливому соціально-правовому становищі; </a:t>
            </a:r>
            <a:r>
              <a:rPr lang="uk-UA" sz="2000" b="1" dirty="0" smtClean="0">
                <a:latin typeface="Times New Roman" panose="02020603050405020304" pitchFamily="18" charset="0"/>
                <a:cs typeface="Times New Roman" panose="02020603050405020304" pitchFamily="18" charset="0"/>
              </a:rPr>
              <a:t/>
            </a:r>
            <a:br>
              <a:rPr lang="uk-UA" sz="2000" b="1" dirty="0" smtClean="0">
                <a:latin typeface="Times New Roman" panose="02020603050405020304" pitchFamily="18" charset="0"/>
                <a:cs typeface="Times New Roman" panose="02020603050405020304" pitchFamily="18" charset="0"/>
              </a:rPr>
            </a:br>
            <a:r>
              <a:rPr lang="uk-UA" sz="2000" b="1" dirty="0">
                <a:latin typeface="Times New Roman" panose="02020603050405020304" pitchFamily="18" charset="0"/>
                <a:cs typeface="Times New Roman" panose="02020603050405020304" pitchFamily="18" charset="0"/>
              </a:rPr>
              <a:t/>
            </a:r>
            <a:br>
              <a:rPr lang="uk-UA" sz="2000" b="1" dirty="0">
                <a:latin typeface="Times New Roman" panose="02020603050405020304" pitchFamily="18" charset="0"/>
                <a:cs typeface="Times New Roman" panose="02020603050405020304" pitchFamily="18" charset="0"/>
              </a:rPr>
            </a:br>
            <a:r>
              <a:rPr lang="uk-UA" sz="1800" dirty="0" smtClean="0"/>
              <a:t>– </a:t>
            </a:r>
            <a:r>
              <a:rPr lang="uk-UA" sz="2000" b="1" dirty="0" smtClean="0">
                <a:latin typeface="Times New Roman" panose="02020603050405020304" pitchFamily="18" charset="0"/>
                <a:cs typeface="Times New Roman" panose="02020603050405020304" pitchFamily="18" charset="0"/>
              </a:rPr>
              <a:t>дискримінація</a:t>
            </a:r>
            <a:r>
              <a:rPr lang="uk-UA" sz="2000" b="1" dirty="0">
                <a:latin typeface="Times New Roman" panose="02020603050405020304" pitchFamily="18" charset="0"/>
                <a:cs typeface="Times New Roman" panose="02020603050405020304" pitchFamily="18" charset="0"/>
              </a:rPr>
              <a:t>; </a:t>
            </a:r>
            <a:r>
              <a:rPr lang="uk-UA" sz="2000" b="1" dirty="0" smtClean="0">
                <a:latin typeface="Times New Roman" panose="02020603050405020304" pitchFamily="18" charset="0"/>
                <a:cs typeface="Times New Roman" panose="02020603050405020304" pitchFamily="18" charset="0"/>
              </a:rPr>
              <a:t/>
            </a:r>
            <a:br>
              <a:rPr lang="uk-UA" sz="2000" b="1" dirty="0" smtClean="0">
                <a:latin typeface="Times New Roman" panose="02020603050405020304" pitchFamily="18" charset="0"/>
                <a:cs typeface="Times New Roman" panose="02020603050405020304" pitchFamily="18" charset="0"/>
              </a:rPr>
            </a:br>
            <a:r>
              <a:rPr lang="uk-UA" sz="2000" b="1" dirty="0">
                <a:latin typeface="Times New Roman" panose="02020603050405020304" pitchFamily="18" charset="0"/>
                <a:cs typeface="Times New Roman" panose="02020603050405020304" pitchFamily="18" charset="0"/>
              </a:rPr>
              <a:t/>
            </a:r>
            <a:br>
              <a:rPr lang="uk-UA" sz="2000" b="1" dirty="0">
                <a:latin typeface="Times New Roman" panose="02020603050405020304" pitchFamily="18" charset="0"/>
                <a:cs typeface="Times New Roman" panose="02020603050405020304" pitchFamily="18" charset="0"/>
              </a:rPr>
            </a:br>
            <a:r>
              <a:rPr lang="uk-UA" sz="1800" dirty="0" smtClean="0"/>
              <a:t>– </a:t>
            </a:r>
            <a:r>
              <a:rPr lang="uk-UA" sz="2000" b="1" dirty="0" smtClean="0">
                <a:latin typeface="Times New Roman" panose="02020603050405020304" pitchFamily="18" charset="0"/>
                <a:cs typeface="Times New Roman" panose="02020603050405020304" pitchFamily="18" charset="0"/>
              </a:rPr>
              <a:t>створення </a:t>
            </a:r>
            <a:r>
              <a:rPr lang="uk-UA" sz="2000" b="1" dirty="0">
                <a:latin typeface="Times New Roman" panose="02020603050405020304" pitchFamily="18" charset="0"/>
                <a:cs typeface="Times New Roman" panose="02020603050405020304" pitchFamily="18" charset="0"/>
              </a:rPr>
              <a:t>гетто та таборів праці; </a:t>
            </a:r>
            <a:r>
              <a:rPr lang="uk-UA" sz="2000" b="1" dirty="0" smtClean="0">
                <a:latin typeface="Times New Roman" panose="02020603050405020304" pitchFamily="18" charset="0"/>
                <a:cs typeface="Times New Roman" panose="02020603050405020304" pitchFamily="18" charset="0"/>
              </a:rPr>
              <a:t/>
            </a:r>
            <a:br>
              <a:rPr lang="uk-UA" sz="2000" b="1" dirty="0" smtClean="0">
                <a:latin typeface="Times New Roman" panose="02020603050405020304" pitchFamily="18" charset="0"/>
                <a:cs typeface="Times New Roman" panose="02020603050405020304" pitchFamily="18" charset="0"/>
              </a:rPr>
            </a:br>
            <a:r>
              <a:rPr lang="uk-UA" sz="2000" b="1" dirty="0">
                <a:latin typeface="Times New Roman" panose="02020603050405020304" pitchFamily="18" charset="0"/>
                <a:cs typeface="Times New Roman" panose="02020603050405020304" pitchFamily="18" charset="0"/>
              </a:rPr>
              <a:t/>
            </a:r>
            <a:br>
              <a:rPr lang="uk-UA" sz="2000" b="1" dirty="0">
                <a:latin typeface="Times New Roman" panose="02020603050405020304" pitchFamily="18" charset="0"/>
                <a:cs typeface="Times New Roman" panose="02020603050405020304" pitchFamily="18" charset="0"/>
              </a:rPr>
            </a:br>
            <a:r>
              <a:rPr lang="uk-UA" sz="1800" dirty="0" smtClean="0"/>
              <a:t>– </a:t>
            </a:r>
            <a:r>
              <a:rPr lang="uk-UA" sz="2000" b="1" dirty="0" smtClean="0">
                <a:latin typeface="Times New Roman" panose="02020603050405020304" pitchFamily="18" charset="0"/>
                <a:cs typeface="Times New Roman" panose="02020603050405020304" pitchFamily="18" charset="0"/>
              </a:rPr>
              <a:t>використання </a:t>
            </a:r>
            <a:r>
              <a:rPr lang="uk-UA" sz="2000" b="1" dirty="0">
                <a:latin typeface="Times New Roman" panose="02020603050405020304" pitchFamily="18" charset="0"/>
                <a:cs typeface="Times New Roman" panose="02020603050405020304" pitchFamily="18" charset="0"/>
              </a:rPr>
              <a:t>каральних органів; </a:t>
            </a:r>
            <a:r>
              <a:rPr lang="uk-UA" sz="2000" b="1" dirty="0" smtClean="0">
                <a:latin typeface="Times New Roman" panose="02020603050405020304" pitchFamily="18" charset="0"/>
                <a:cs typeface="Times New Roman" panose="02020603050405020304" pitchFamily="18" charset="0"/>
              </a:rPr>
              <a:t/>
            </a:r>
            <a:br>
              <a:rPr lang="uk-UA" sz="2000" b="1" dirty="0" smtClean="0">
                <a:latin typeface="Times New Roman" panose="02020603050405020304" pitchFamily="18" charset="0"/>
                <a:cs typeface="Times New Roman" panose="02020603050405020304" pitchFamily="18" charset="0"/>
              </a:rPr>
            </a:br>
            <a:r>
              <a:rPr lang="uk-UA" sz="2000" b="1" dirty="0">
                <a:latin typeface="Times New Roman" panose="02020603050405020304" pitchFamily="18" charset="0"/>
                <a:cs typeface="Times New Roman" panose="02020603050405020304" pitchFamily="18" charset="0"/>
              </a:rPr>
              <a:t/>
            </a:r>
            <a:br>
              <a:rPr lang="uk-UA" sz="2000" b="1" dirty="0">
                <a:latin typeface="Times New Roman" panose="02020603050405020304" pitchFamily="18" charset="0"/>
                <a:cs typeface="Times New Roman" panose="02020603050405020304" pitchFamily="18" charset="0"/>
              </a:rPr>
            </a:br>
            <a:r>
              <a:rPr lang="uk-UA" sz="1800" dirty="0" smtClean="0"/>
              <a:t>– </a:t>
            </a:r>
            <a:r>
              <a:rPr lang="uk-UA" sz="2000" b="1" dirty="0" smtClean="0">
                <a:latin typeface="Times New Roman" panose="02020603050405020304" pitchFamily="18" charset="0"/>
                <a:cs typeface="Times New Roman" panose="02020603050405020304" pitchFamily="18" charset="0"/>
              </a:rPr>
              <a:t>намагання </a:t>
            </a:r>
            <a:r>
              <a:rPr lang="uk-UA" sz="2000" b="1" dirty="0">
                <a:latin typeface="Times New Roman" panose="02020603050405020304" pitchFamily="18" charset="0"/>
                <a:cs typeface="Times New Roman" panose="02020603050405020304" pitchFamily="18" charset="0"/>
              </a:rPr>
              <a:t>знищити свідчення проведеного геноциду і пам’яті про нього</a:t>
            </a:r>
            <a:r>
              <a:rPr lang="uk-UA" sz="2000" b="1" dirty="0" smtClean="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9707" y="-15238"/>
            <a:ext cx="11451772" cy="1200329"/>
          </a:xfrm>
          <a:prstGeom prst="rect">
            <a:avLst/>
          </a:prstGeom>
          <a:noFill/>
        </p:spPr>
        <p:txBody>
          <a:bodyPr wrap="square" lIns="91440" tIns="45720" rIns="91440" bIns="45720">
            <a:spAutoFit/>
          </a:bodyPr>
          <a:lstStyle/>
          <a:p>
            <a:pPr algn="ctr"/>
            <a:r>
              <a:rPr lang="uk-UA" sz="36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Особливості трагедії єврейського народу на Черкащині</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Прямоугольник 5"/>
          <p:cNvSpPr/>
          <p:nvPr/>
        </p:nvSpPr>
        <p:spPr>
          <a:xfrm>
            <a:off x="1929610" y="917525"/>
            <a:ext cx="2202526" cy="707886"/>
          </a:xfrm>
          <a:prstGeom prst="rect">
            <a:avLst/>
          </a:prstGeom>
          <a:noFill/>
        </p:spPr>
        <p:txBody>
          <a:bodyPr wrap="none" lIns="91440" tIns="45720" rIns="91440" bIns="45720">
            <a:spAutoFit/>
          </a:bodyPr>
          <a:lstStyle/>
          <a:p>
            <a:pPr algn="ctr"/>
            <a:r>
              <a:rPr lang="ru-RU" sz="4000" b="1" dirty="0" err="1" smtClean="0">
                <a:ln w="10160">
                  <a:solidFill>
                    <a:schemeClr val="bg1"/>
                  </a:solidFill>
                  <a:prstDash val="solid"/>
                </a:ln>
                <a:solidFill>
                  <a:schemeClr val="bg2">
                    <a:lumMod val="20000"/>
                    <a:lumOff val="80000"/>
                  </a:schemeClr>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Загальні</a:t>
            </a:r>
            <a:endParaRPr lang="ru-RU" sz="4000" b="1" dirty="0">
              <a:ln w="10160">
                <a:solidFill>
                  <a:schemeClr val="bg1"/>
                </a:solidFill>
                <a:prstDash val="solid"/>
              </a:ln>
              <a:solidFill>
                <a:schemeClr val="bg2">
                  <a:lumMod val="20000"/>
                  <a:lumOff val="80000"/>
                </a:schemeClr>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714468" y="917525"/>
            <a:ext cx="2902718" cy="707886"/>
          </a:xfrm>
          <a:prstGeom prst="rect">
            <a:avLst/>
          </a:prstGeom>
          <a:noFill/>
        </p:spPr>
        <p:txBody>
          <a:bodyPr wrap="none" lIns="91440" tIns="45720" rIns="91440" bIns="45720">
            <a:spAutoFit/>
          </a:bodyPr>
          <a:lstStyle/>
          <a:p>
            <a:pPr algn="ctr"/>
            <a:r>
              <a:rPr lang="ru-RU" sz="4000" b="1" dirty="0" err="1" smtClean="0">
                <a:ln w="10160">
                  <a:solidFill>
                    <a:schemeClr val="bg1">
                      <a:lumMod val="95000"/>
                      <a:lumOff val="5000"/>
                    </a:schemeClr>
                  </a:solidFill>
                  <a:prstDash val="solid"/>
                </a:ln>
                <a:solidFill>
                  <a:schemeClr val="bg2">
                    <a:lumMod val="20000"/>
                    <a:lumOff val="80000"/>
                  </a:schemeClr>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Регіональні</a:t>
            </a:r>
            <a:endParaRPr lang="ru-RU" sz="4000" b="1" dirty="0">
              <a:ln w="10160">
                <a:solidFill>
                  <a:schemeClr val="bg1">
                    <a:lumMod val="95000"/>
                    <a:lumOff val="5000"/>
                  </a:schemeClr>
                </a:solidFill>
                <a:prstDash val="solid"/>
              </a:ln>
              <a:solidFill>
                <a:schemeClr val="bg2">
                  <a:lumMod val="20000"/>
                  <a:lumOff val="80000"/>
                </a:schemeClr>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6650432" y="1773978"/>
            <a:ext cx="5030790" cy="4665703"/>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000" dirty="0" smtClean="0"/>
              <a:t>– </a:t>
            </a:r>
            <a:r>
              <a:rPr lang="uk-UA" sz="2000" b="1" dirty="0" smtClean="0">
                <a:latin typeface="Times New Roman" panose="02020603050405020304" pitchFamily="18" charset="0"/>
                <a:cs typeface="Times New Roman" panose="02020603050405020304" pitchFamily="18" charset="0"/>
              </a:rPr>
              <a:t>знищення </a:t>
            </a:r>
            <a:r>
              <a:rPr lang="uk-UA" sz="2000" b="1" dirty="0">
                <a:latin typeface="Times New Roman" panose="02020603050405020304" pitchFamily="18" charset="0"/>
                <a:cs typeface="Times New Roman" panose="02020603050405020304" pitchFamily="18" charset="0"/>
              </a:rPr>
              <a:t>євреїв переважно за допомогою розстрілів в ярах; </a:t>
            </a:r>
            <a:endParaRPr lang="uk-UA" sz="2000" b="1" dirty="0" smtClean="0">
              <a:latin typeface="Times New Roman" panose="02020603050405020304" pitchFamily="18" charset="0"/>
              <a:cs typeface="Times New Roman" panose="02020603050405020304" pitchFamily="18" charset="0"/>
            </a:endParaRPr>
          </a:p>
          <a:p>
            <a:endParaRPr lang="uk-UA" sz="2000" b="1" dirty="0">
              <a:latin typeface="Times New Roman" panose="02020603050405020304" pitchFamily="18" charset="0"/>
              <a:cs typeface="Times New Roman" panose="02020603050405020304" pitchFamily="18" charset="0"/>
            </a:endParaRPr>
          </a:p>
          <a:p>
            <a:r>
              <a:rPr lang="uk-UA" sz="2000" dirty="0" smtClean="0"/>
              <a:t>– </a:t>
            </a:r>
            <a:r>
              <a:rPr lang="uk-UA" sz="2000" b="1" dirty="0" smtClean="0">
                <a:latin typeface="Times New Roman" panose="02020603050405020304" pitchFamily="18" charset="0"/>
                <a:cs typeface="Times New Roman" panose="02020603050405020304" pitchFamily="18" charset="0"/>
              </a:rPr>
              <a:t>відсутність </a:t>
            </a:r>
            <a:r>
              <a:rPr lang="uk-UA" sz="2000" b="1" dirty="0">
                <a:latin typeface="Times New Roman" panose="02020603050405020304" pitchFamily="18" charset="0"/>
                <a:cs typeface="Times New Roman" panose="02020603050405020304" pitchFamily="18" charset="0"/>
              </a:rPr>
              <a:t>депортацій до таборів смерті за межі області; </a:t>
            </a:r>
            <a:endParaRPr lang="uk-UA" sz="2000" b="1" dirty="0" smtClean="0">
              <a:latin typeface="Times New Roman" panose="02020603050405020304" pitchFamily="18" charset="0"/>
              <a:cs typeface="Times New Roman" panose="02020603050405020304" pitchFamily="18" charset="0"/>
            </a:endParaRPr>
          </a:p>
          <a:p>
            <a:endParaRPr lang="uk-UA" sz="2000" b="1" dirty="0">
              <a:latin typeface="Times New Roman" panose="02020603050405020304" pitchFamily="18" charset="0"/>
              <a:cs typeface="Times New Roman" panose="02020603050405020304" pitchFamily="18" charset="0"/>
            </a:endParaRPr>
          </a:p>
          <a:p>
            <a:r>
              <a:rPr lang="uk-UA" sz="2000" dirty="0" smtClean="0"/>
              <a:t>– </a:t>
            </a:r>
            <a:r>
              <a:rPr lang="uk-UA" sz="2000" b="1" dirty="0" err="1" smtClean="0">
                <a:latin typeface="Times New Roman" panose="02020603050405020304" pitchFamily="18" charset="0"/>
                <a:cs typeface="Times New Roman" panose="02020603050405020304" pitchFamily="18" charset="0"/>
              </a:rPr>
              <a:t>нетиповість</a:t>
            </a:r>
            <a:r>
              <a:rPr lang="uk-UA" sz="2000" b="1" dirty="0" smtClean="0">
                <a:latin typeface="Times New Roman" panose="02020603050405020304" pitchFamily="18" charset="0"/>
                <a:cs typeface="Times New Roman" panose="02020603050405020304" pitchFamily="18" charset="0"/>
              </a:rPr>
              <a:t> </a:t>
            </a:r>
            <a:r>
              <a:rPr lang="uk-UA" sz="2000" b="1" dirty="0">
                <a:latin typeface="Times New Roman" panose="02020603050405020304" pitchFamily="18" charset="0"/>
                <a:cs typeface="Times New Roman" panose="02020603050405020304" pitchFamily="18" charset="0"/>
              </a:rPr>
              <a:t>гетто та таборів праці, які мали ознаки місць тимчасового утримання; </a:t>
            </a:r>
            <a:endParaRPr lang="uk-UA" sz="2000" b="1" dirty="0" smtClean="0">
              <a:latin typeface="Times New Roman" panose="02020603050405020304" pitchFamily="18" charset="0"/>
              <a:cs typeface="Times New Roman" panose="02020603050405020304" pitchFamily="18" charset="0"/>
            </a:endParaRPr>
          </a:p>
          <a:p>
            <a:endParaRPr lang="uk-UA" sz="2000" b="1" dirty="0">
              <a:latin typeface="Times New Roman" panose="02020603050405020304" pitchFamily="18" charset="0"/>
              <a:cs typeface="Times New Roman" panose="02020603050405020304" pitchFamily="18" charset="0"/>
            </a:endParaRPr>
          </a:p>
          <a:p>
            <a:r>
              <a:rPr lang="uk-UA" sz="2000" dirty="0" smtClean="0"/>
              <a:t>– </a:t>
            </a:r>
            <a:r>
              <a:rPr lang="uk-UA" sz="2000" b="1" dirty="0" smtClean="0">
                <a:latin typeface="Times New Roman" panose="02020603050405020304" pitchFamily="18" charset="0"/>
                <a:cs typeface="Times New Roman" panose="02020603050405020304" pitchFamily="18" charset="0"/>
              </a:rPr>
              <a:t>відсутність </a:t>
            </a:r>
            <a:r>
              <a:rPr lang="uk-UA" sz="2000" b="1" dirty="0">
                <a:latin typeface="Times New Roman" panose="02020603050405020304" pitchFamily="18" charset="0"/>
                <a:cs typeface="Times New Roman" panose="02020603050405020304" pitchFamily="18" charset="0"/>
              </a:rPr>
              <a:t>масового опору. </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2575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2771" y="646331"/>
            <a:ext cx="11386457" cy="6030685"/>
          </a:xfrm>
          <a:noFill/>
        </p:spPr>
        <p:txBody>
          <a:bodyPr>
            <a:noAutofit/>
          </a:bodyPr>
          <a:lstStyle/>
          <a:p>
            <a:pPr algn="ctr"/>
            <a:r>
              <a:rPr lang="uk-UA" sz="1400" dirty="0" smtClean="0"/>
              <a:t>	У </a:t>
            </a:r>
            <a:r>
              <a:rPr lang="uk-UA" sz="1400" dirty="0"/>
              <a:t>процесі роботи над дослідженням </a:t>
            </a:r>
            <a:r>
              <a:rPr lang="uk-UA" sz="1400" dirty="0" smtClean="0"/>
              <a:t>проаналізовано </a:t>
            </a:r>
            <a:r>
              <a:rPr lang="uk-UA" sz="1400" dirty="0"/>
              <a:t>та </a:t>
            </a:r>
            <a:r>
              <a:rPr lang="uk-UA" sz="1400" dirty="0" smtClean="0"/>
              <a:t>описано основні складові </a:t>
            </a:r>
            <a:r>
              <a:rPr lang="uk-UA" sz="1400" dirty="0"/>
              <a:t>трагедії єврейського народу </a:t>
            </a:r>
            <a:r>
              <a:rPr lang="uk-UA" sz="1400" dirty="0" smtClean="0"/>
              <a:t>на </a:t>
            </a:r>
            <a:r>
              <a:rPr lang="uk-UA" sz="1400" dirty="0" err="1" smtClean="0"/>
              <a:t>черкащині</a:t>
            </a:r>
            <a:r>
              <a:rPr lang="uk-UA" sz="1400" dirty="0" smtClean="0"/>
              <a:t> (зміни в соціально-правовому становищі, утримання в гетто та таборах праці, знищення), розширено інформацію про окупаційну політику </a:t>
            </a:r>
            <a:r>
              <a:rPr lang="uk-UA" sz="1400" dirty="0" err="1" smtClean="0"/>
              <a:t>німеччини</a:t>
            </a:r>
            <a:r>
              <a:rPr lang="uk-UA" sz="1400" dirty="0" smtClean="0"/>
              <a:t> в </a:t>
            </a:r>
            <a:r>
              <a:rPr lang="uk-UA" sz="1400" dirty="0" err="1" smtClean="0"/>
              <a:t>україні</a:t>
            </a:r>
            <a:r>
              <a:rPr lang="uk-UA" sz="1400" dirty="0" smtClean="0"/>
              <a:t> та виокремлено </a:t>
            </a:r>
            <a:r>
              <a:rPr lang="uk-UA" sz="1400" dirty="0"/>
              <a:t>загальні та регіональні особливості Голокосту на Черкащині</a:t>
            </a:r>
            <a:r>
              <a:rPr lang="uk-UA" sz="1400" dirty="0" smtClean="0"/>
              <a:t>.</a:t>
            </a:r>
            <a:br>
              <a:rPr lang="uk-UA" sz="1400" dirty="0" smtClean="0"/>
            </a:br>
            <a:r>
              <a:rPr lang="uk-UA" sz="1400" dirty="0" smtClean="0"/>
              <a:t/>
            </a:r>
            <a:br>
              <a:rPr lang="uk-UA" sz="1400" dirty="0" smtClean="0"/>
            </a:br>
            <a:r>
              <a:rPr lang="uk-UA" sz="1400" dirty="0"/>
              <a:t>	</a:t>
            </a:r>
            <a:r>
              <a:rPr lang="uk-UA" sz="1400" dirty="0" smtClean="0"/>
              <a:t>Даний проект дозволив детально розкрити становище українських євреїв в роки другої світової війни на прикладі </a:t>
            </a:r>
            <a:r>
              <a:rPr lang="uk-UA" sz="1400" dirty="0" err="1" smtClean="0"/>
              <a:t>черкащини</a:t>
            </a:r>
            <a:r>
              <a:rPr lang="uk-UA" sz="1400" dirty="0" smtClean="0"/>
              <a:t>.</a:t>
            </a:r>
            <a:br>
              <a:rPr lang="uk-UA" sz="1400" dirty="0" smtClean="0"/>
            </a:br>
            <a:r>
              <a:rPr lang="uk-UA" sz="1400" dirty="0" smtClean="0"/>
              <a:t/>
            </a:r>
            <a:br>
              <a:rPr lang="uk-UA" sz="1400" dirty="0" smtClean="0"/>
            </a:br>
            <a:r>
              <a:rPr lang="uk-UA" sz="1400" dirty="0"/>
              <a:t>	</a:t>
            </a:r>
            <a:r>
              <a:rPr lang="uk-UA" sz="1400" dirty="0" smtClean="0"/>
              <a:t>Аналіз документів черкаського обласного архіву підтвердив, що З </a:t>
            </a:r>
            <a:r>
              <a:rPr lang="uk-UA" sz="1400" dirty="0"/>
              <a:t>перших днів окупації нацисти із залученням української допоміжної адміністрації встановили суворий контроль за усіма сферами життя єврейського </a:t>
            </a:r>
            <a:r>
              <a:rPr lang="uk-UA" sz="1400" dirty="0" smtClean="0"/>
              <a:t>населення: </a:t>
            </a:r>
            <a:r>
              <a:rPr lang="uk-UA" sz="1400" dirty="0"/>
              <a:t>Всі євреї повинні були пройти реєстрацію та </a:t>
            </a:r>
            <a:r>
              <a:rPr lang="uk-UA" sz="1400" dirty="0" smtClean="0"/>
              <a:t>ідентифікацію; </a:t>
            </a:r>
            <a:r>
              <a:rPr lang="uk-UA" sz="1400" dirty="0"/>
              <a:t>постійно носити єврейський </a:t>
            </a:r>
            <a:r>
              <a:rPr lang="uk-UA" sz="1400" dirty="0" smtClean="0"/>
              <a:t>знак; </a:t>
            </a:r>
            <a:r>
              <a:rPr lang="uk-UA" sz="1400" dirty="0"/>
              <a:t>Їх позбавили політичних, соціально-економічних, культурних та релігійних </a:t>
            </a:r>
            <a:r>
              <a:rPr lang="uk-UA" sz="1400" dirty="0" smtClean="0"/>
              <a:t>прав; </a:t>
            </a:r>
            <a:r>
              <a:rPr lang="uk-UA" sz="1400" dirty="0"/>
              <a:t>обмежили в </a:t>
            </a:r>
            <a:r>
              <a:rPr lang="uk-UA" sz="1400" dirty="0" smtClean="0"/>
              <a:t>пересуванні; </a:t>
            </a:r>
            <a:r>
              <a:rPr lang="uk-UA" sz="1400" dirty="0"/>
              <a:t>збільшили розміри податків</a:t>
            </a:r>
            <a:r>
              <a:rPr lang="uk-UA" sz="1400" dirty="0" smtClean="0"/>
              <a:t>.</a:t>
            </a:r>
            <a:br>
              <a:rPr lang="uk-UA" sz="1400" dirty="0" smtClean="0"/>
            </a:br>
            <a:r>
              <a:rPr lang="uk-UA" sz="1400" dirty="0" smtClean="0"/>
              <a:t/>
            </a:r>
            <a:br>
              <a:rPr lang="uk-UA" sz="1400" dirty="0" smtClean="0"/>
            </a:br>
            <a:r>
              <a:rPr lang="uk-UA" sz="1400" dirty="0"/>
              <a:t>	</a:t>
            </a:r>
            <a:r>
              <a:rPr lang="uk-UA" sz="1400" dirty="0" smtClean="0"/>
              <a:t>Завдяки свідченням очевидців можна стверджувати, що Безправне </a:t>
            </a:r>
            <a:r>
              <a:rPr lang="uk-UA" sz="1400" dirty="0"/>
              <a:t>становище євреїв </a:t>
            </a:r>
            <a:r>
              <a:rPr lang="uk-UA" sz="1400" dirty="0" err="1"/>
              <a:t>ускладнювалося</a:t>
            </a:r>
            <a:r>
              <a:rPr lang="uk-UA" sz="1400" dirty="0"/>
              <a:t> </a:t>
            </a:r>
            <a:r>
              <a:rPr lang="uk-UA" sz="1400" dirty="0" smtClean="0"/>
              <a:t>ще й експлуатацією</a:t>
            </a:r>
            <a:r>
              <a:rPr lang="uk-UA" sz="1400" dirty="0"/>
              <a:t>, яка відбувалася двома шляхами: використанням їх праці на примусових роботах і вилученням власності. Щоб мати постійно доступну робочу силу, нацисти переселяли євреїв в гетто і табори праці. </a:t>
            </a:r>
            <a:r>
              <a:rPr lang="uk-UA" sz="1400" dirty="0" smtClean="0"/>
              <a:t/>
            </a:r>
            <a:br>
              <a:rPr lang="uk-UA" sz="1400" dirty="0" smtClean="0"/>
            </a:br>
            <a:r>
              <a:rPr lang="uk-UA" sz="1400" dirty="0" smtClean="0"/>
              <a:t/>
            </a:r>
            <a:br>
              <a:rPr lang="uk-UA" sz="1400" dirty="0" smtClean="0"/>
            </a:br>
            <a:r>
              <a:rPr lang="uk-UA" sz="1400" dirty="0" smtClean="0"/>
              <a:t>	Визначено, що </a:t>
            </a:r>
            <a:r>
              <a:rPr lang="uk-UA" sz="1400" dirty="0"/>
              <a:t>Остаточне вирішення єврейського питання здійснювалося спеціально створеними  </a:t>
            </a:r>
            <a:r>
              <a:rPr lang="uk-UA" sz="1400" dirty="0" err="1" smtClean="0"/>
              <a:t>айнзацгрупами</a:t>
            </a:r>
            <a:r>
              <a:rPr lang="uk-UA" sz="1400" dirty="0" smtClean="0"/>
              <a:t> та частинами </a:t>
            </a:r>
            <a:r>
              <a:rPr lang="uk-UA" sz="1400" dirty="0"/>
              <a:t>української </a:t>
            </a:r>
            <a:r>
              <a:rPr lang="uk-UA" sz="1400" dirty="0" smtClean="0"/>
              <a:t>поліції, яке відбувалося у два етапи: </a:t>
            </a:r>
            <a:r>
              <a:rPr lang="uk-UA" sz="1400" dirty="0"/>
              <a:t>серпень–грудень 1941 р</a:t>
            </a:r>
            <a:r>
              <a:rPr lang="uk-UA" sz="1400" dirty="0" smtClean="0"/>
              <a:t>., </a:t>
            </a:r>
            <a:r>
              <a:rPr lang="uk-UA" sz="1400" dirty="0"/>
              <a:t>весна–осінь 1942 р</a:t>
            </a:r>
            <a:r>
              <a:rPr lang="uk-UA" sz="1400" dirty="0" smtClean="0"/>
              <a:t>.</a:t>
            </a:r>
            <a:br>
              <a:rPr lang="uk-UA" sz="1400" dirty="0" smtClean="0"/>
            </a:br>
            <a:r>
              <a:rPr lang="uk-UA" sz="1400" dirty="0" smtClean="0"/>
              <a:t/>
            </a:r>
            <a:br>
              <a:rPr lang="uk-UA" sz="1400" dirty="0" smtClean="0"/>
            </a:br>
            <a:r>
              <a:rPr lang="uk-UA" sz="1400" dirty="0" smtClean="0"/>
              <a:t>	Проаналізувавши </a:t>
            </a:r>
            <a:r>
              <a:rPr lang="uk-UA" sz="1400" dirty="0"/>
              <a:t>події Голокосту на Черкащині, стає очевидним, що йому були притаманні ті ж риси, що й Голокосту в Україні</a:t>
            </a:r>
            <a:r>
              <a:rPr lang="uk-UA" sz="1400" dirty="0" smtClean="0"/>
              <a:t>, проте були </a:t>
            </a:r>
            <a:r>
              <a:rPr lang="uk-UA" sz="1400" dirty="0"/>
              <a:t>наявні </a:t>
            </a:r>
            <a:r>
              <a:rPr lang="uk-UA" sz="1400" dirty="0" smtClean="0"/>
              <a:t>і певні особливості.</a:t>
            </a:r>
            <a:br>
              <a:rPr lang="uk-UA" sz="1400" dirty="0" smtClean="0"/>
            </a:br>
            <a:r>
              <a:rPr lang="uk-UA" sz="1400" dirty="0" smtClean="0"/>
              <a:t/>
            </a:r>
            <a:br>
              <a:rPr lang="uk-UA" sz="1400" dirty="0" smtClean="0"/>
            </a:br>
            <a:r>
              <a:rPr lang="uk-UA" sz="1400" dirty="0" smtClean="0"/>
              <a:t>	Підсумовуючи</a:t>
            </a:r>
            <a:r>
              <a:rPr lang="uk-UA" sz="1400" dirty="0"/>
              <a:t>, необхідно зазначити, </a:t>
            </a:r>
            <a:r>
              <a:rPr lang="uk-UA" sz="1400" dirty="0" smtClean="0"/>
              <a:t>що трагедія єврейського народу назавжди залишиться страшним </a:t>
            </a:r>
            <a:r>
              <a:rPr lang="uk-UA" sz="1400" dirty="0" err="1" smtClean="0"/>
              <a:t>уроком</a:t>
            </a:r>
            <a:r>
              <a:rPr lang="uk-UA" sz="1400" dirty="0" smtClean="0"/>
              <a:t> і грізним попередженням всьому людству!</a:t>
            </a:r>
            <a:br>
              <a:rPr lang="uk-UA" sz="1400" dirty="0" smtClean="0"/>
            </a:br>
            <a:endParaRPr lang="ru-RU" sz="1400" dirty="0"/>
          </a:p>
        </p:txBody>
      </p:sp>
      <p:sp>
        <p:nvSpPr>
          <p:cNvPr id="4" name="Прямоугольник 3"/>
          <p:cNvSpPr/>
          <p:nvPr/>
        </p:nvSpPr>
        <p:spPr>
          <a:xfrm>
            <a:off x="4158342" y="-87086"/>
            <a:ext cx="3342765" cy="646331"/>
          </a:xfrm>
          <a:prstGeom prst="rect">
            <a:avLst/>
          </a:prstGeom>
          <a:noFill/>
        </p:spPr>
        <p:txBody>
          <a:bodyPr wrap="square" lIns="91440" tIns="45720" rIns="91440" bIns="45720">
            <a:spAutoFit/>
          </a:bodyPr>
          <a:lstStyle/>
          <a:p>
            <a:pPr algn="ctr"/>
            <a:r>
              <a:rPr lang="uk-UA" sz="36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Висновки</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379215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583" y="209246"/>
            <a:ext cx="11017931" cy="1507067"/>
          </a:xfrm>
        </p:spPr>
        <p:txBody>
          <a:bodyPr/>
          <a:lstStyle/>
          <a:p>
            <a:pPr algn="ctr"/>
            <a:r>
              <a:rPr lang="uk-UA" b="1" dirty="0" smtClean="0"/>
              <a:t>Список використаних джерел та літератури</a:t>
            </a:r>
            <a:endParaRPr lang="ru-RU" b="1" dirty="0"/>
          </a:p>
        </p:txBody>
      </p:sp>
      <p:sp>
        <p:nvSpPr>
          <p:cNvPr id="4" name="Прямоугольник 3"/>
          <p:cNvSpPr/>
          <p:nvPr/>
        </p:nvSpPr>
        <p:spPr>
          <a:xfrm>
            <a:off x="282233" y="1716313"/>
            <a:ext cx="11560629" cy="4760278"/>
          </a:xfrm>
          <a:prstGeom prst="rect">
            <a:avLst/>
          </a:prstGeom>
        </p:spPr>
        <p:txBody>
          <a:bodyPr wrap="square">
            <a:spAutoFit/>
          </a:bodyPr>
          <a:lstStyle/>
          <a:p>
            <a:pPr marL="342900" indent="-342900" algn="just">
              <a:buFont typeface="+mj-lt"/>
              <a:buAutoNum type="arabicPeriod"/>
            </a:pPr>
            <a:r>
              <a:rPr lang="uk-UA" dirty="0" err="1"/>
              <a:t>Альтман</a:t>
            </a:r>
            <a:r>
              <a:rPr lang="uk-UA" dirty="0"/>
              <a:t> И. А. </a:t>
            </a:r>
            <a:r>
              <a:rPr lang="uk-UA" dirty="0" err="1"/>
              <a:t>Неизвестная</a:t>
            </a:r>
            <a:r>
              <a:rPr lang="uk-UA" dirty="0"/>
              <a:t> </a:t>
            </a:r>
            <a:r>
              <a:rPr lang="uk-UA" dirty="0" err="1"/>
              <a:t>черная</a:t>
            </a:r>
            <a:r>
              <a:rPr lang="uk-UA" dirty="0"/>
              <a:t> книга / И. А. </a:t>
            </a:r>
            <a:r>
              <a:rPr lang="uk-UA" dirty="0" err="1"/>
              <a:t>Альтман</a:t>
            </a:r>
            <a:r>
              <a:rPr lang="uk-UA" dirty="0"/>
              <a:t>. – [Електронний ресурс]. – Режим доступу: </a:t>
            </a:r>
            <a:r>
              <a:rPr lang="uk-UA" u="sng" dirty="0">
                <a:hlinkClick r:id="rId2"/>
              </a:rPr>
              <a:t>http://</a:t>
            </a:r>
            <a:r>
              <a:rPr lang="uk-UA" u="sng" dirty="0" smtClean="0">
                <a:hlinkClick r:id="rId2"/>
              </a:rPr>
              <a:t>bookz.ru/authors/il_a-al_tman/neizvest_387/page-8-neizvest_387.html</a:t>
            </a:r>
            <a:endParaRPr lang="uk-UA" u="sng" dirty="0" smtClean="0"/>
          </a:p>
          <a:p>
            <a:pPr marL="342900" indent="-342900" algn="just">
              <a:buFont typeface="+mj-lt"/>
              <a:buAutoNum type="arabicPeriod"/>
            </a:pPr>
            <a:r>
              <a:rPr lang="ru-RU" dirty="0" err="1" smtClean="0">
                <a:latin typeface="+mj-lt"/>
                <a:ea typeface="Calibri" panose="020F0502020204030204" pitchFamily="34" charset="0"/>
                <a:cs typeface="Times New Roman" panose="02020603050405020304" pitchFamily="18" charset="0"/>
              </a:rPr>
              <a:t>Державний</a:t>
            </a:r>
            <a:r>
              <a:rPr lang="ru-RU" dirty="0" smtClean="0">
                <a:latin typeface="+mj-lt"/>
                <a:ea typeface="Calibri" panose="020F0502020204030204" pitchFamily="34" charset="0"/>
                <a:cs typeface="Times New Roman" panose="02020603050405020304" pitchFamily="18" charset="0"/>
              </a:rPr>
              <a:t> </a:t>
            </a:r>
            <a:r>
              <a:rPr lang="ru-RU" dirty="0" err="1">
                <a:latin typeface="+mj-lt"/>
                <a:ea typeface="Calibri" panose="020F0502020204030204" pitchFamily="34" charset="0"/>
                <a:cs typeface="Times New Roman" panose="02020603050405020304" pitchFamily="18" charset="0"/>
              </a:rPr>
              <a:t>архів</a:t>
            </a:r>
            <a:r>
              <a:rPr lang="ru-RU" dirty="0">
                <a:latin typeface="+mj-lt"/>
                <a:ea typeface="Calibri" panose="020F0502020204030204" pitchFamily="34" charset="0"/>
                <a:cs typeface="Times New Roman" panose="02020603050405020304" pitchFamily="18" charset="0"/>
              </a:rPr>
              <a:t> </a:t>
            </a:r>
            <a:r>
              <a:rPr lang="ru-RU" dirty="0" err="1">
                <a:latin typeface="+mj-lt"/>
                <a:ea typeface="Calibri" panose="020F0502020204030204" pitchFamily="34" charset="0"/>
                <a:cs typeface="Times New Roman" panose="02020603050405020304" pitchFamily="18" charset="0"/>
              </a:rPr>
              <a:t>Черкаської</a:t>
            </a:r>
            <a:r>
              <a:rPr lang="ru-RU" dirty="0">
                <a:latin typeface="+mj-lt"/>
                <a:ea typeface="Calibri" panose="020F0502020204030204" pitchFamily="34" charset="0"/>
                <a:cs typeface="Times New Roman" panose="02020603050405020304" pitchFamily="18" charset="0"/>
              </a:rPr>
              <a:t> </a:t>
            </a:r>
            <a:r>
              <a:rPr lang="ru-RU" dirty="0" err="1">
                <a:latin typeface="+mj-lt"/>
                <a:ea typeface="Calibri" panose="020F0502020204030204" pitchFamily="34" charset="0"/>
                <a:cs typeface="Times New Roman" panose="02020603050405020304" pitchFamily="18" charset="0"/>
              </a:rPr>
              <a:t>оюласті</a:t>
            </a:r>
            <a:r>
              <a:rPr lang="ru-RU" dirty="0">
                <a:latin typeface="+mj-lt"/>
                <a:ea typeface="Calibri" panose="020F0502020204030204" pitchFamily="34" charset="0"/>
                <a:cs typeface="Times New Roman" panose="02020603050405020304" pitchFamily="18" charset="0"/>
              </a:rPr>
              <a:t>, Ф. Р</a:t>
            </a:r>
            <a:r>
              <a:rPr lang="uk-UA" dirty="0">
                <a:latin typeface="+mj-lt"/>
                <a:ea typeface="Calibri" panose="020F0502020204030204" pitchFamily="34" charset="0"/>
                <a:cs typeface="Times New Roman" panose="02020603050405020304" pitchFamily="18" charset="0"/>
              </a:rPr>
              <a:t>-</a:t>
            </a:r>
            <a:r>
              <a:rPr lang="ru-RU" dirty="0">
                <a:latin typeface="+mj-lt"/>
                <a:ea typeface="Calibri" panose="020F0502020204030204" pitchFamily="34" charset="0"/>
                <a:cs typeface="Times New Roman" panose="02020603050405020304" pitchFamily="18" charset="0"/>
              </a:rPr>
              <a:t>51 с, Оп. 1, </a:t>
            </a:r>
            <a:r>
              <a:rPr lang="ru-RU" dirty="0" err="1">
                <a:latin typeface="+mj-lt"/>
                <a:ea typeface="Calibri" panose="020F0502020204030204" pitchFamily="34" charset="0"/>
                <a:cs typeface="Times New Roman" panose="02020603050405020304" pitchFamily="18" charset="0"/>
              </a:rPr>
              <a:t>Спр</a:t>
            </a:r>
            <a:r>
              <a:rPr lang="ru-RU" dirty="0">
                <a:latin typeface="+mj-lt"/>
                <a:ea typeface="Calibri" panose="020F0502020204030204" pitchFamily="34" charset="0"/>
                <a:cs typeface="Times New Roman" panose="02020603050405020304" pitchFamily="18" charset="0"/>
              </a:rPr>
              <a:t>. 28, </a:t>
            </a:r>
            <a:r>
              <a:rPr lang="ru-RU" dirty="0" err="1">
                <a:latin typeface="+mj-lt"/>
                <a:ea typeface="Calibri" panose="020F0502020204030204" pitchFamily="34" charset="0"/>
                <a:cs typeface="Times New Roman" panose="02020603050405020304" pitchFamily="18" charset="0"/>
              </a:rPr>
              <a:t>Арк</a:t>
            </a:r>
            <a:r>
              <a:rPr lang="ru-RU" dirty="0">
                <a:latin typeface="+mj-lt"/>
                <a:ea typeface="Calibri" panose="020F0502020204030204" pitchFamily="34" charset="0"/>
                <a:cs typeface="Times New Roman" panose="02020603050405020304" pitchFamily="18" charset="0"/>
              </a:rPr>
              <a:t>. 17.</a:t>
            </a:r>
          </a:p>
          <a:p>
            <a:pPr marL="342900" lvl="0" indent="-342900" algn="just">
              <a:spcAft>
                <a:spcPts val="0"/>
              </a:spcAft>
              <a:buFont typeface="+mj-lt"/>
              <a:buAutoNum type="arabicPeriod"/>
            </a:pPr>
            <a:r>
              <a:rPr lang="ru-RU" dirty="0" err="1" smtClean="0">
                <a:latin typeface="+mj-lt"/>
                <a:ea typeface="Calibri" panose="020F0502020204030204" pitchFamily="34" charset="0"/>
                <a:cs typeface="Times New Roman" panose="02020603050405020304" pitchFamily="18" charset="0"/>
              </a:rPr>
              <a:t>Державний</a:t>
            </a:r>
            <a:r>
              <a:rPr lang="ru-RU" dirty="0" smtClean="0">
                <a:latin typeface="+mj-lt"/>
                <a:ea typeface="Calibri" panose="020F0502020204030204" pitchFamily="34" charset="0"/>
                <a:cs typeface="Times New Roman" panose="02020603050405020304" pitchFamily="18" charset="0"/>
              </a:rPr>
              <a:t> </a:t>
            </a:r>
            <a:r>
              <a:rPr lang="ru-RU" dirty="0" err="1">
                <a:latin typeface="+mj-lt"/>
                <a:ea typeface="Calibri" panose="020F0502020204030204" pitchFamily="34" charset="0"/>
                <a:cs typeface="Times New Roman" panose="02020603050405020304" pitchFamily="18" charset="0"/>
              </a:rPr>
              <a:t>архів</a:t>
            </a:r>
            <a:r>
              <a:rPr lang="ru-RU" dirty="0">
                <a:latin typeface="+mj-lt"/>
                <a:ea typeface="Calibri" panose="020F0502020204030204" pitchFamily="34" charset="0"/>
                <a:cs typeface="Times New Roman" panose="02020603050405020304" pitchFamily="18" charset="0"/>
              </a:rPr>
              <a:t> </a:t>
            </a:r>
            <a:r>
              <a:rPr lang="ru-RU" dirty="0" err="1">
                <a:latin typeface="+mj-lt"/>
                <a:ea typeface="Calibri" panose="020F0502020204030204" pitchFamily="34" charset="0"/>
                <a:cs typeface="Times New Roman" panose="02020603050405020304" pitchFamily="18" charset="0"/>
              </a:rPr>
              <a:t>Черкаської</a:t>
            </a:r>
            <a:r>
              <a:rPr lang="ru-RU" dirty="0">
                <a:latin typeface="+mj-lt"/>
                <a:ea typeface="Calibri" panose="020F0502020204030204" pitchFamily="34" charset="0"/>
                <a:cs typeface="Times New Roman" panose="02020603050405020304" pitchFamily="18" charset="0"/>
              </a:rPr>
              <a:t> </a:t>
            </a:r>
            <a:r>
              <a:rPr lang="ru-RU" dirty="0" err="1">
                <a:latin typeface="+mj-lt"/>
                <a:ea typeface="Calibri" panose="020F0502020204030204" pitchFamily="34" charset="0"/>
                <a:cs typeface="Times New Roman" panose="02020603050405020304" pitchFamily="18" charset="0"/>
              </a:rPr>
              <a:t>області</a:t>
            </a:r>
            <a:r>
              <a:rPr lang="ru-RU" dirty="0">
                <a:latin typeface="+mj-lt"/>
                <a:ea typeface="Calibri" panose="020F0502020204030204" pitchFamily="34" charset="0"/>
                <a:cs typeface="Times New Roman" panose="02020603050405020304" pitchFamily="18" charset="0"/>
              </a:rPr>
              <a:t>, Ф. Р-51, Оп. 1, </a:t>
            </a:r>
            <a:r>
              <a:rPr lang="ru-RU" dirty="0" err="1">
                <a:latin typeface="+mj-lt"/>
                <a:ea typeface="Calibri" panose="020F0502020204030204" pitchFamily="34" charset="0"/>
                <a:cs typeface="Times New Roman" panose="02020603050405020304" pitchFamily="18" charset="0"/>
              </a:rPr>
              <a:t>Сп</a:t>
            </a:r>
            <a:r>
              <a:rPr lang="ru-RU" dirty="0">
                <a:latin typeface="+mj-lt"/>
                <a:ea typeface="Calibri" panose="020F0502020204030204" pitchFamily="34" charset="0"/>
                <a:cs typeface="Times New Roman" panose="02020603050405020304" pitchFamily="18" charset="0"/>
              </a:rPr>
              <a:t>. </a:t>
            </a:r>
            <a:r>
              <a:rPr lang="uk-UA" dirty="0">
                <a:latin typeface="+mj-lt"/>
                <a:ea typeface="Calibri" panose="020F0502020204030204" pitchFamily="34" charset="0"/>
                <a:cs typeface="Times New Roman" panose="02020603050405020304" pitchFamily="18" charset="0"/>
              </a:rPr>
              <a:t>20</a:t>
            </a:r>
            <a:r>
              <a:rPr lang="ru-RU" dirty="0">
                <a:latin typeface="+mj-lt"/>
                <a:ea typeface="Calibri" panose="020F0502020204030204" pitchFamily="34" charset="0"/>
                <a:cs typeface="Times New Roman" panose="02020603050405020304" pitchFamily="18" charset="0"/>
              </a:rPr>
              <a:t>, Акр. 5</a:t>
            </a:r>
            <a:r>
              <a:rPr lang="uk-UA" dirty="0">
                <a:latin typeface="+mj-lt"/>
                <a:ea typeface="Calibri" panose="020F0502020204030204" pitchFamily="34" charset="0"/>
                <a:cs typeface="Times New Roman" panose="02020603050405020304" pitchFamily="18" charset="0"/>
              </a:rPr>
              <a:t>-8, 10, 40</a:t>
            </a:r>
            <a:r>
              <a:rPr lang="ru-RU" dirty="0">
                <a:latin typeface="+mj-lt"/>
                <a:ea typeface="Calibri" panose="020F0502020204030204" pitchFamily="34" charset="0"/>
                <a:cs typeface="Times New Roman" panose="02020603050405020304" pitchFamily="18" charset="0"/>
              </a:rPr>
              <a:t>.</a:t>
            </a:r>
          </a:p>
          <a:p>
            <a:pPr marL="342900" lvl="0" indent="-342900" algn="just">
              <a:spcAft>
                <a:spcPts val="0"/>
              </a:spcAft>
              <a:buFont typeface="+mj-lt"/>
              <a:buAutoNum type="arabicPeriod"/>
            </a:pPr>
            <a:r>
              <a:rPr lang="ru-RU" dirty="0" err="1" smtClean="0">
                <a:latin typeface="+mj-lt"/>
                <a:ea typeface="Calibri" panose="020F0502020204030204" pitchFamily="34" charset="0"/>
                <a:cs typeface="Times New Roman" panose="02020603050405020304" pitchFamily="18" charset="0"/>
              </a:rPr>
              <a:t>Державний</a:t>
            </a:r>
            <a:r>
              <a:rPr lang="ru-RU" dirty="0" smtClean="0">
                <a:latin typeface="+mj-lt"/>
                <a:ea typeface="Calibri" panose="020F0502020204030204" pitchFamily="34" charset="0"/>
                <a:cs typeface="Times New Roman" panose="02020603050405020304" pitchFamily="18" charset="0"/>
              </a:rPr>
              <a:t> </a:t>
            </a:r>
            <a:r>
              <a:rPr lang="ru-RU" dirty="0" err="1">
                <a:latin typeface="+mj-lt"/>
                <a:ea typeface="Calibri" panose="020F0502020204030204" pitchFamily="34" charset="0"/>
                <a:cs typeface="Times New Roman" panose="02020603050405020304" pitchFamily="18" charset="0"/>
              </a:rPr>
              <a:t>архів</a:t>
            </a:r>
            <a:r>
              <a:rPr lang="ru-RU" dirty="0">
                <a:latin typeface="+mj-lt"/>
                <a:ea typeface="Calibri" panose="020F0502020204030204" pitchFamily="34" charset="0"/>
                <a:cs typeface="Times New Roman" panose="02020603050405020304" pitchFamily="18" charset="0"/>
              </a:rPr>
              <a:t> </a:t>
            </a:r>
            <a:r>
              <a:rPr lang="ru-RU" dirty="0" err="1">
                <a:latin typeface="+mj-lt"/>
                <a:ea typeface="Calibri" panose="020F0502020204030204" pitchFamily="34" charset="0"/>
                <a:cs typeface="Times New Roman" panose="02020603050405020304" pitchFamily="18" charset="0"/>
              </a:rPr>
              <a:t>Черкаської</a:t>
            </a:r>
            <a:r>
              <a:rPr lang="ru-RU" dirty="0">
                <a:latin typeface="+mj-lt"/>
                <a:ea typeface="Calibri" panose="020F0502020204030204" pitchFamily="34" charset="0"/>
                <a:cs typeface="Times New Roman" panose="02020603050405020304" pitchFamily="18" charset="0"/>
              </a:rPr>
              <a:t> </a:t>
            </a:r>
            <a:r>
              <a:rPr lang="ru-RU" dirty="0" err="1">
                <a:latin typeface="+mj-lt"/>
                <a:ea typeface="Calibri" panose="020F0502020204030204" pitchFamily="34" charset="0"/>
                <a:cs typeface="Times New Roman" panose="02020603050405020304" pitchFamily="18" charset="0"/>
              </a:rPr>
              <a:t>області</a:t>
            </a:r>
            <a:r>
              <a:rPr lang="ru-RU" dirty="0">
                <a:latin typeface="+mj-lt"/>
                <a:ea typeface="Calibri" panose="020F0502020204030204" pitchFamily="34" charset="0"/>
                <a:cs typeface="Times New Roman" panose="02020603050405020304" pitchFamily="18" charset="0"/>
              </a:rPr>
              <a:t>, Ф. Р-3990, Оп. 1, </a:t>
            </a:r>
            <a:r>
              <a:rPr lang="ru-RU" dirty="0" err="1">
                <a:latin typeface="+mj-lt"/>
                <a:ea typeface="Calibri" panose="020F0502020204030204" pitchFamily="34" charset="0"/>
                <a:cs typeface="Times New Roman" panose="02020603050405020304" pitchFamily="18" charset="0"/>
              </a:rPr>
              <a:t>Сп</a:t>
            </a:r>
            <a:r>
              <a:rPr lang="ru-RU" dirty="0">
                <a:latin typeface="+mj-lt"/>
                <a:ea typeface="Calibri" panose="020F0502020204030204" pitchFamily="34" charset="0"/>
                <a:cs typeface="Times New Roman" panose="02020603050405020304" pitchFamily="18" charset="0"/>
              </a:rPr>
              <a:t>. 85, </a:t>
            </a:r>
            <a:r>
              <a:rPr lang="ru-RU" dirty="0" err="1">
                <a:latin typeface="+mj-lt"/>
                <a:ea typeface="Calibri" panose="020F0502020204030204" pitchFamily="34" charset="0"/>
                <a:cs typeface="Times New Roman" panose="02020603050405020304" pitchFamily="18" charset="0"/>
              </a:rPr>
              <a:t>Арк</a:t>
            </a:r>
            <a:r>
              <a:rPr lang="ru-RU" dirty="0">
                <a:latin typeface="+mj-lt"/>
                <a:ea typeface="Calibri" panose="020F0502020204030204" pitchFamily="34" charset="0"/>
                <a:cs typeface="Times New Roman" panose="02020603050405020304" pitchFamily="18" charset="0"/>
              </a:rPr>
              <a:t>. 114.</a:t>
            </a:r>
          </a:p>
          <a:p>
            <a:pPr marL="342900" lvl="0" indent="-342900" algn="just">
              <a:spcAft>
                <a:spcPts val="0"/>
              </a:spcAft>
              <a:buFont typeface="+mj-lt"/>
              <a:buAutoNum type="arabicPeriod"/>
            </a:pPr>
            <a:r>
              <a:rPr lang="ru-RU" dirty="0" err="1" smtClean="0">
                <a:latin typeface="+mj-lt"/>
                <a:ea typeface="Calibri" panose="020F0502020204030204" pitchFamily="34" charset="0"/>
                <a:cs typeface="Times New Roman" panose="02020603050405020304" pitchFamily="18" charset="0"/>
              </a:rPr>
              <a:t>Державний</a:t>
            </a:r>
            <a:r>
              <a:rPr lang="ru-RU" dirty="0" smtClean="0">
                <a:latin typeface="+mj-lt"/>
                <a:ea typeface="Calibri" panose="020F0502020204030204" pitchFamily="34" charset="0"/>
                <a:cs typeface="Times New Roman" panose="02020603050405020304" pitchFamily="18" charset="0"/>
              </a:rPr>
              <a:t> </a:t>
            </a:r>
            <a:r>
              <a:rPr lang="ru-RU" dirty="0" err="1">
                <a:latin typeface="+mj-lt"/>
                <a:ea typeface="Calibri" panose="020F0502020204030204" pitchFamily="34" charset="0"/>
                <a:cs typeface="Times New Roman" panose="02020603050405020304" pitchFamily="18" charset="0"/>
              </a:rPr>
              <a:t>архів</a:t>
            </a:r>
            <a:r>
              <a:rPr lang="ru-RU" dirty="0">
                <a:latin typeface="+mj-lt"/>
                <a:ea typeface="Calibri" panose="020F0502020204030204" pitchFamily="34" charset="0"/>
                <a:cs typeface="Times New Roman" panose="02020603050405020304" pitchFamily="18" charset="0"/>
              </a:rPr>
              <a:t> </a:t>
            </a:r>
            <a:r>
              <a:rPr lang="ru-RU" dirty="0" err="1">
                <a:latin typeface="+mj-lt"/>
                <a:ea typeface="Calibri" panose="020F0502020204030204" pitchFamily="34" charset="0"/>
                <a:cs typeface="Times New Roman" panose="02020603050405020304" pitchFamily="18" charset="0"/>
              </a:rPr>
              <a:t>Черкаської</a:t>
            </a:r>
            <a:r>
              <a:rPr lang="ru-RU" dirty="0">
                <a:latin typeface="+mj-lt"/>
                <a:ea typeface="Calibri" panose="020F0502020204030204" pitchFamily="34" charset="0"/>
                <a:cs typeface="Times New Roman" panose="02020603050405020304" pitchFamily="18" charset="0"/>
              </a:rPr>
              <a:t> </a:t>
            </a:r>
            <a:r>
              <a:rPr lang="ru-RU" dirty="0" err="1">
                <a:latin typeface="+mj-lt"/>
                <a:ea typeface="Calibri" panose="020F0502020204030204" pitchFamily="34" charset="0"/>
                <a:cs typeface="Times New Roman" panose="02020603050405020304" pitchFamily="18" charset="0"/>
              </a:rPr>
              <a:t>області</a:t>
            </a:r>
            <a:r>
              <a:rPr lang="ru-RU" dirty="0">
                <a:latin typeface="+mj-lt"/>
                <a:ea typeface="Calibri" panose="020F0502020204030204" pitchFamily="34" charset="0"/>
                <a:cs typeface="Times New Roman" panose="02020603050405020304" pitchFamily="18" charset="0"/>
              </a:rPr>
              <a:t>, Ф. Р-3445, Оп. 1, </a:t>
            </a:r>
            <a:r>
              <a:rPr lang="ru-RU" dirty="0" err="1">
                <a:latin typeface="+mj-lt"/>
                <a:ea typeface="Calibri" panose="020F0502020204030204" pitchFamily="34" charset="0"/>
                <a:cs typeface="Times New Roman" panose="02020603050405020304" pitchFamily="18" charset="0"/>
              </a:rPr>
              <a:t>Спр</a:t>
            </a:r>
            <a:r>
              <a:rPr lang="ru-RU" dirty="0">
                <a:latin typeface="+mj-lt"/>
                <a:ea typeface="Calibri" panose="020F0502020204030204" pitchFamily="34" charset="0"/>
                <a:cs typeface="Times New Roman" panose="02020603050405020304" pitchFamily="18" charset="0"/>
              </a:rPr>
              <a:t>. 5, </a:t>
            </a:r>
            <a:r>
              <a:rPr lang="ru-RU" dirty="0" err="1">
                <a:latin typeface="+mj-lt"/>
                <a:ea typeface="Calibri" panose="020F0502020204030204" pitchFamily="34" charset="0"/>
                <a:cs typeface="Times New Roman" panose="02020603050405020304" pitchFamily="18" charset="0"/>
              </a:rPr>
              <a:t>Арк</a:t>
            </a:r>
            <a:r>
              <a:rPr lang="ru-RU" dirty="0">
                <a:latin typeface="+mj-lt"/>
                <a:ea typeface="Calibri" panose="020F0502020204030204" pitchFamily="34" charset="0"/>
                <a:cs typeface="Times New Roman" panose="02020603050405020304" pitchFamily="18" charset="0"/>
              </a:rPr>
              <a:t>. </a:t>
            </a:r>
            <a:r>
              <a:rPr lang="uk-UA" dirty="0">
                <a:latin typeface="+mj-lt"/>
                <a:ea typeface="Calibri" panose="020F0502020204030204" pitchFamily="34" charset="0"/>
                <a:cs typeface="Times New Roman" panose="02020603050405020304" pitchFamily="18" charset="0"/>
              </a:rPr>
              <a:t>6.</a:t>
            </a:r>
            <a:endParaRPr lang="ru-RU" dirty="0">
              <a:latin typeface="+mj-lt"/>
              <a:ea typeface="Calibri" panose="020F0502020204030204" pitchFamily="34" charset="0"/>
              <a:cs typeface="Times New Roman" panose="02020603050405020304" pitchFamily="18" charset="0"/>
            </a:endParaRPr>
          </a:p>
          <a:p>
            <a:pPr marL="342900" lvl="0" indent="-342900" algn="just">
              <a:spcAft>
                <a:spcPts val="800"/>
              </a:spcAft>
              <a:buFont typeface="+mj-lt"/>
              <a:buAutoNum type="arabicPeriod"/>
            </a:pPr>
            <a:r>
              <a:rPr lang="ru-RU" dirty="0" err="1" smtClean="0">
                <a:latin typeface="+mj-lt"/>
                <a:ea typeface="Calibri" panose="020F0502020204030204" pitchFamily="34" charset="0"/>
                <a:cs typeface="Times New Roman" panose="02020603050405020304" pitchFamily="18" charset="0"/>
              </a:rPr>
              <a:t>Державний</a:t>
            </a:r>
            <a:r>
              <a:rPr lang="ru-RU" dirty="0" smtClean="0">
                <a:latin typeface="+mj-lt"/>
                <a:ea typeface="Calibri" panose="020F0502020204030204" pitchFamily="34" charset="0"/>
                <a:cs typeface="Times New Roman" panose="02020603050405020304" pitchFamily="18" charset="0"/>
              </a:rPr>
              <a:t> </a:t>
            </a:r>
            <a:r>
              <a:rPr lang="ru-RU" dirty="0" err="1">
                <a:latin typeface="+mj-lt"/>
                <a:ea typeface="Calibri" panose="020F0502020204030204" pitchFamily="34" charset="0"/>
                <a:cs typeface="Times New Roman" panose="02020603050405020304" pitchFamily="18" charset="0"/>
              </a:rPr>
              <a:t>архів</a:t>
            </a:r>
            <a:r>
              <a:rPr lang="ru-RU" dirty="0">
                <a:latin typeface="+mj-lt"/>
                <a:ea typeface="Calibri" panose="020F0502020204030204" pitchFamily="34" charset="0"/>
                <a:cs typeface="Times New Roman" panose="02020603050405020304" pitchFamily="18" charset="0"/>
              </a:rPr>
              <a:t> </a:t>
            </a:r>
            <a:r>
              <a:rPr lang="ru-RU" dirty="0" err="1">
                <a:latin typeface="+mj-lt"/>
                <a:ea typeface="Calibri" panose="020F0502020204030204" pitchFamily="34" charset="0"/>
                <a:cs typeface="Times New Roman" panose="02020603050405020304" pitchFamily="18" charset="0"/>
              </a:rPr>
              <a:t>Черкаської</a:t>
            </a:r>
            <a:r>
              <a:rPr lang="ru-RU" dirty="0">
                <a:latin typeface="+mj-lt"/>
                <a:ea typeface="Calibri" panose="020F0502020204030204" pitchFamily="34" charset="0"/>
                <a:cs typeface="Times New Roman" panose="02020603050405020304" pitchFamily="18" charset="0"/>
              </a:rPr>
              <a:t> </a:t>
            </a:r>
            <a:r>
              <a:rPr lang="ru-RU" dirty="0" err="1">
                <a:latin typeface="+mj-lt"/>
                <a:ea typeface="Calibri" panose="020F0502020204030204" pitchFamily="34" charset="0"/>
                <a:cs typeface="Times New Roman" panose="02020603050405020304" pitchFamily="18" charset="0"/>
              </a:rPr>
              <a:t>області</a:t>
            </a:r>
            <a:r>
              <a:rPr lang="ru-RU" dirty="0">
                <a:latin typeface="+mj-lt"/>
                <a:ea typeface="Calibri" panose="020F0502020204030204" pitchFamily="34" charset="0"/>
                <a:cs typeface="Times New Roman" panose="02020603050405020304" pitchFamily="18" charset="0"/>
              </a:rPr>
              <a:t>, Ф. Р-1840, Оп. 1, </a:t>
            </a:r>
            <a:r>
              <a:rPr lang="ru-RU" dirty="0" err="1">
                <a:latin typeface="+mj-lt"/>
                <a:ea typeface="Calibri" panose="020F0502020204030204" pitchFamily="34" charset="0"/>
                <a:cs typeface="Times New Roman" panose="02020603050405020304" pitchFamily="18" charset="0"/>
              </a:rPr>
              <a:t>Сп</a:t>
            </a:r>
            <a:r>
              <a:rPr lang="ru-RU" dirty="0">
                <a:latin typeface="+mj-lt"/>
                <a:ea typeface="Calibri" panose="020F0502020204030204" pitchFamily="34" charset="0"/>
                <a:cs typeface="Times New Roman" panose="02020603050405020304" pitchFamily="18" charset="0"/>
              </a:rPr>
              <a:t>. 5, </a:t>
            </a:r>
            <a:r>
              <a:rPr lang="ru-RU" dirty="0" err="1">
                <a:latin typeface="+mj-lt"/>
                <a:ea typeface="Calibri" panose="020F0502020204030204" pitchFamily="34" charset="0"/>
                <a:cs typeface="Times New Roman" panose="02020603050405020304" pitchFamily="18" charset="0"/>
              </a:rPr>
              <a:t>Арк</a:t>
            </a:r>
            <a:r>
              <a:rPr lang="ru-RU" dirty="0">
                <a:latin typeface="+mj-lt"/>
                <a:ea typeface="Calibri" panose="020F0502020204030204" pitchFamily="34" charset="0"/>
                <a:cs typeface="Times New Roman" panose="02020603050405020304" pitchFamily="18" charset="0"/>
              </a:rPr>
              <a:t>. 5</a:t>
            </a:r>
            <a:r>
              <a:rPr lang="ru-RU" dirty="0" smtClean="0">
                <a:latin typeface="+mj-lt"/>
                <a:ea typeface="Calibri" panose="020F0502020204030204" pitchFamily="34" charset="0"/>
                <a:cs typeface="Times New Roman" panose="02020603050405020304" pitchFamily="18" charset="0"/>
              </a:rPr>
              <a:t>.</a:t>
            </a:r>
          </a:p>
          <a:p>
            <a:pPr marL="342900" indent="-342900" algn="just">
              <a:spcAft>
                <a:spcPts val="800"/>
              </a:spcAft>
              <a:buFont typeface="+mj-lt"/>
              <a:buAutoNum type="arabicPeriod"/>
            </a:pPr>
            <a:r>
              <a:rPr lang="ru-RU" dirty="0" err="1">
                <a:latin typeface="+mj-lt"/>
              </a:rPr>
              <a:t>Оголошення</a:t>
            </a:r>
            <a:r>
              <a:rPr lang="ru-RU" dirty="0">
                <a:latin typeface="+mj-lt"/>
              </a:rPr>
              <a:t> </a:t>
            </a:r>
            <a:r>
              <a:rPr lang="ru-RU" dirty="0" err="1">
                <a:latin typeface="+mj-lt"/>
              </a:rPr>
              <a:t>міського</a:t>
            </a:r>
            <a:r>
              <a:rPr lang="ru-RU" dirty="0">
                <a:latin typeface="+mj-lt"/>
              </a:rPr>
              <a:t> </a:t>
            </a:r>
            <a:r>
              <a:rPr lang="ru-RU" dirty="0" err="1">
                <a:latin typeface="+mj-lt"/>
              </a:rPr>
              <a:t>комісара</a:t>
            </a:r>
            <a:r>
              <a:rPr lang="ru-RU" dirty="0">
                <a:latin typeface="+mj-lt"/>
              </a:rPr>
              <a:t> </a:t>
            </a:r>
            <a:r>
              <a:rPr lang="ru-RU" dirty="0" err="1">
                <a:latin typeface="+mj-lt"/>
              </a:rPr>
              <a:t>Мееде</a:t>
            </a:r>
            <a:r>
              <a:rPr lang="ru-RU" dirty="0">
                <a:latin typeface="+mj-lt"/>
              </a:rPr>
              <a:t> // </a:t>
            </a:r>
            <a:r>
              <a:rPr lang="ru-RU" dirty="0" err="1">
                <a:latin typeface="+mj-lt"/>
              </a:rPr>
              <a:t>Уманський</a:t>
            </a:r>
            <a:r>
              <a:rPr lang="ru-RU" dirty="0">
                <a:latin typeface="+mj-lt"/>
              </a:rPr>
              <a:t> голос. – 1942. – 26 лютого</a:t>
            </a:r>
            <a:r>
              <a:rPr lang="uk-UA" dirty="0">
                <a:latin typeface="+mj-lt"/>
              </a:rPr>
              <a:t>.</a:t>
            </a:r>
            <a:endParaRPr lang="ru-RU" dirty="0">
              <a:latin typeface="+mj-lt"/>
            </a:endParaRPr>
          </a:p>
          <a:p>
            <a:pPr marL="342900" lvl="0" indent="-342900" algn="just">
              <a:spcAft>
                <a:spcPts val="800"/>
              </a:spcAft>
              <a:buFont typeface="+mj-lt"/>
              <a:buAutoNum type="arabicPeriod"/>
            </a:pPr>
            <a:r>
              <a:rPr lang="uk-UA" dirty="0">
                <a:latin typeface="+mj-lt"/>
              </a:rPr>
              <a:t>Розпорядження // Уманський голос. – Умань, 1942. – Ч. 63. </a:t>
            </a:r>
            <a:endParaRPr lang="uk-UA" dirty="0" smtClean="0">
              <a:latin typeface="+mj-lt"/>
            </a:endParaRPr>
          </a:p>
          <a:p>
            <a:pPr marL="342900" lvl="0" indent="-342900" algn="just">
              <a:spcAft>
                <a:spcPts val="800"/>
              </a:spcAft>
              <a:buFont typeface="+mj-lt"/>
              <a:buAutoNum type="arabicPeriod"/>
            </a:pPr>
            <a:r>
              <a:rPr lang="ru-RU" dirty="0" smtClean="0">
                <a:latin typeface="+mj-lt"/>
              </a:rPr>
              <a:t>Черная </a:t>
            </a:r>
            <a:r>
              <a:rPr lang="ru-RU" dirty="0">
                <a:latin typeface="+mj-lt"/>
              </a:rPr>
              <a:t>книга / ред. В. </a:t>
            </a:r>
            <a:r>
              <a:rPr lang="ru-RU" dirty="0" err="1">
                <a:latin typeface="+mj-lt"/>
              </a:rPr>
              <a:t>Гроссман</a:t>
            </a:r>
            <a:r>
              <a:rPr lang="ru-RU" dirty="0">
                <a:latin typeface="+mj-lt"/>
              </a:rPr>
              <a:t>, И. Эренбург. – К.: </a:t>
            </a:r>
            <a:r>
              <a:rPr lang="ru-RU" dirty="0" err="1">
                <a:latin typeface="+mj-lt"/>
              </a:rPr>
              <a:t>Обериг</a:t>
            </a:r>
            <a:r>
              <a:rPr lang="ru-RU" dirty="0">
                <a:latin typeface="+mj-lt"/>
              </a:rPr>
              <a:t>, 1991. – ХХІІ. – 560 с</a:t>
            </a:r>
            <a:r>
              <a:rPr lang="ru-RU" dirty="0" smtClean="0">
                <a:latin typeface="+mj-lt"/>
              </a:rPr>
              <a:t>.</a:t>
            </a:r>
          </a:p>
          <a:p>
            <a:pPr marL="342900" lvl="0" indent="-342900" algn="just">
              <a:spcAft>
                <a:spcPts val="800"/>
              </a:spcAft>
              <a:buFont typeface="+mj-lt"/>
              <a:buAutoNum type="arabicPeriod"/>
            </a:pPr>
            <a:r>
              <a:rPr lang="ru-RU" dirty="0" smtClean="0">
                <a:latin typeface="+mj-lt"/>
              </a:rPr>
              <a:t> </a:t>
            </a:r>
            <a:r>
              <a:rPr lang="ru-RU" dirty="0" err="1">
                <a:latin typeface="+mj-lt"/>
              </a:rPr>
              <a:t>Швейбиш</a:t>
            </a:r>
            <a:r>
              <a:rPr lang="ru-RU" dirty="0">
                <a:latin typeface="+mj-lt"/>
              </a:rPr>
              <a:t> С. Принудительный труд евреев во время </a:t>
            </a:r>
            <a:r>
              <a:rPr lang="ru-RU" dirty="0" err="1">
                <a:latin typeface="+mj-lt"/>
              </a:rPr>
              <a:t>Шоа</a:t>
            </a:r>
            <a:r>
              <a:rPr lang="ru-RU" dirty="0">
                <a:latin typeface="+mj-lt"/>
              </a:rPr>
              <a:t>  (Холокоста)  на Украине (1941–1944</a:t>
            </a:r>
            <a:r>
              <a:rPr lang="ru-RU" dirty="0" smtClean="0">
                <a:latin typeface="+mj-lt"/>
              </a:rPr>
              <a:t>)/ </a:t>
            </a:r>
            <a:r>
              <a:rPr lang="ru-RU" dirty="0">
                <a:latin typeface="+mj-lt"/>
              </a:rPr>
              <a:t>С. </a:t>
            </a:r>
            <a:r>
              <a:rPr lang="ru-RU" dirty="0" err="1">
                <a:latin typeface="+mj-lt"/>
              </a:rPr>
              <a:t>Швейбиш</a:t>
            </a:r>
            <a:r>
              <a:rPr lang="ru-RU" dirty="0">
                <a:latin typeface="+mj-lt"/>
              </a:rPr>
              <a:t>. – [</a:t>
            </a:r>
            <a:r>
              <a:rPr lang="ru-RU" dirty="0" err="1">
                <a:latin typeface="+mj-lt"/>
              </a:rPr>
              <a:t>Електронний</a:t>
            </a:r>
            <a:r>
              <a:rPr lang="ru-RU" dirty="0">
                <a:latin typeface="+mj-lt"/>
              </a:rPr>
              <a:t> ресурс]. – Режим доступу: </a:t>
            </a:r>
            <a:r>
              <a:rPr lang="ru-RU" u="sng" dirty="0">
                <a:solidFill>
                  <a:schemeClr val="bg1"/>
                </a:solidFill>
                <a:latin typeface="+mj-lt"/>
                <a:hlinkClick r:id="rId3"/>
              </a:rPr>
              <a:t>http://</a:t>
            </a:r>
            <a:r>
              <a:rPr lang="ru-RU" u="sng" dirty="0" smtClean="0">
                <a:solidFill>
                  <a:schemeClr val="bg1"/>
                </a:solidFill>
                <a:latin typeface="+mj-lt"/>
                <a:hlinkClick r:id="rId3"/>
              </a:rPr>
              <a:t>jewishkrasilov.org.ua/</a:t>
            </a:r>
            <a:r>
              <a:rPr lang="ru-RU" dirty="0" smtClean="0">
                <a:solidFill>
                  <a:schemeClr val="bg1"/>
                </a:solidFill>
                <a:latin typeface="+mj-lt"/>
                <a:hlinkClick r:id="rId3"/>
              </a:rPr>
              <a:t>prinuditelnyj-trud-evreev-vo-vremya-shoa-xolokosta-na-ukraine-1941-1944.html</a:t>
            </a:r>
            <a:endParaRPr lang="ru-RU" dirty="0" smtClean="0">
              <a:solidFill>
                <a:schemeClr val="bg1"/>
              </a:solidFill>
              <a:latin typeface="+mj-lt"/>
            </a:endParaRPr>
          </a:p>
          <a:p>
            <a:pPr marL="342900" lvl="0" indent="-342900" algn="just">
              <a:spcAft>
                <a:spcPts val="800"/>
              </a:spcAft>
              <a:buFont typeface="+mj-lt"/>
              <a:buAutoNum type="arabicPeriod"/>
            </a:pPr>
            <a:r>
              <a:rPr lang="ru-RU" dirty="0" smtClean="0">
                <a:latin typeface="+mj-lt"/>
              </a:rPr>
              <a:t>Щербина </a:t>
            </a:r>
            <a:r>
              <a:rPr lang="ru-RU" dirty="0">
                <a:latin typeface="+mj-lt"/>
              </a:rPr>
              <a:t>М. </a:t>
            </a:r>
            <a:r>
              <a:rPr lang="ru-RU" dirty="0" err="1">
                <a:latin typeface="+mj-lt"/>
              </a:rPr>
              <a:t>Неморозька</a:t>
            </a:r>
            <a:r>
              <a:rPr lang="ru-RU" dirty="0">
                <a:latin typeface="+mj-lt"/>
              </a:rPr>
              <a:t> </a:t>
            </a:r>
            <a:r>
              <a:rPr lang="ru-RU" dirty="0" err="1">
                <a:latin typeface="+mj-lt"/>
              </a:rPr>
              <a:t>трагедія</a:t>
            </a:r>
            <a:r>
              <a:rPr lang="ru-RU" dirty="0">
                <a:latin typeface="+mj-lt"/>
              </a:rPr>
              <a:t> / М. Щербина //  </a:t>
            </a:r>
            <a:r>
              <a:rPr lang="ru-RU" dirty="0" err="1">
                <a:latin typeface="+mj-lt"/>
              </a:rPr>
              <a:t>Прес</a:t>
            </a:r>
            <a:r>
              <a:rPr lang="ru-RU" dirty="0">
                <a:latin typeface="+mj-lt"/>
              </a:rPr>
              <a:t>-центр. – 2014. – 22 </a:t>
            </a:r>
            <a:r>
              <a:rPr lang="ru-RU" dirty="0" err="1">
                <a:latin typeface="+mj-lt"/>
              </a:rPr>
              <a:t>січня</a:t>
            </a:r>
            <a:r>
              <a:rPr lang="ru-RU" dirty="0">
                <a:latin typeface="+mj-lt"/>
              </a:rPr>
              <a:t>. – №4. – С. 17</a:t>
            </a:r>
            <a:r>
              <a:rPr lang="ru-RU" dirty="0" smtClean="0">
                <a:latin typeface="+mj-lt"/>
              </a:rPr>
              <a:t>.</a:t>
            </a:r>
            <a:endParaRPr lang="ru-RU" dirty="0">
              <a:latin typeface="+mj-lt"/>
            </a:endParaRPr>
          </a:p>
        </p:txBody>
      </p:sp>
    </p:spTree>
    <p:extLst>
      <p:ext uri="{BB962C8B-B14F-4D97-AF65-F5344CB8AC3E}">
        <p14:creationId xmlns:p14="http://schemas.microsoft.com/office/powerpoint/2010/main" val="2887455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1" y="2146903"/>
            <a:ext cx="8534400" cy="1507067"/>
          </a:xfrm>
        </p:spPr>
        <p:txBody>
          <a:bodyPr>
            <a:normAutofit/>
          </a:bodyPr>
          <a:lstStyle/>
          <a:p>
            <a:pPr algn="ctr"/>
            <a:r>
              <a:rPr lang="uk-UA" sz="5400" b="1" dirty="0" smtClean="0"/>
              <a:t>Дякуємо за увагу!</a:t>
            </a:r>
            <a:endParaRPr lang="ru-RU" sz="5400" b="1" dirty="0"/>
          </a:p>
        </p:txBody>
      </p:sp>
    </p:spTree>
    <p:extLst>
      <p:ext uri="{BB962C8B-B14F-4D97-AF65-F5344CB8AC3E}">
        <p14:creationId xmlns:p14="http://schemas.microsoft.com/office/powerpoint/2010/main" val="3610034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5943600" y="5290456"/>
            <a:ext cx="6248400" cy="1567544"/>
          </a:xfrm>
          <a:prstGeom prst="rect">
            <a:avLst/>
          </a:prstGeom>
          <a:effectLst/>
        </p:spPr>
        <p:txBody>
          <a:bodyPr vert="horz" lIns="91440" tIns="45720" rIns="91440" bIns="45720" rtlCol="0" anchor="b">
            <a:normAutofit fontScale="825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2400" dirty="0" smtClean="0">
                <a:latin typeface="Times New Roman" panose="02020603050405020304" pitchFamily="18" charset="0"/>
                <a:cs typeface="Times New Roman" panose="02020603050405020304" pitchFamily="18" charset="0"/>
              </a:rPr>
              <a:t/>
            </a:r>
            <a:br>
              <a:rPr lang="uk-UA" sz="2400" dirty="0" smtClean="0">
                <a:latin typeface="Times New Roman" panose="02020603050405020304" pitchFamily="18" charset="0"/>
                <a:cs typeface="Times New Roman" panose="02020603050405020304" pitchFamily="18" charset="0"/>
              </a:rPr>
            </a:br>
            <a:r>
              <a:rPr lang="uk-UA" sz="2200" dirty="0" smtClean="0">
                <a:latin typeface="Times New Roman" panose="02020603050405020304" pitchFamily="18" charset="0"/>
                <a:cs typeface="Times New Roman" panose="02020603050405020304" pitchFamily="18" charset="0"/>
              </a:rPr>
              <a:t/>
            </a:r>
            <a:br>
              <a:rPr lang="uk-UA" sz="2200" dirty="0" smtClean="0">
                <a:latin typeface="Times New Roman" panose="02020603050405020304" pitchFamily="18" charset="0"/>
                <a:cs typeface="Times New Roman" panose="02020603050405020304" pitchFamily="18" charset="0"/>
              </a:rPr>
            </a:br>
            <a:r>
              <a:rPr lang="uk-UA" sz="2200" b="1" u="sng" dirty="0" smtClean="0">
                <a:latin typeface="Times New Roman" panose="02020603050405020304" pitchFamily="18" charset="0"/>
                <a:cs typeface="Times New Roman" panose="02020603050405020304" pitchFamily="18" charset="0"/>
              </a:rPr>
              <a:t>Лещенко Ірина </a:t>
            </a:r>
            <a:r>
              <a:rPr lang="uk-UA" sz="2200" b="1" u="sng" dirty="0" err="1" smtClean="0">
                <a:latin typeface="Times New Roman" panose="02020603050405020304" pitchFamily="18" charset="0"/>
                <a:cs typeface="Times New Roman" panose="02020603050405020304" pitchFamily="18" charset="0"/>
              </a:rPr>
              <a:t>іванівна</a:t>
            </a:r>
            <a:r>
              <a:rPr lang="uk-UA" sz="2200" dirty="0" smtClean="0">
                <a:latin typeface="Times New Roman" panose="02020603050405020304" pitchFamily="18" charset="0"/>
                <a:cs typeface="Times New Roman" panose="02020603050405020304" pitchFamily="18" charset="0"/>
              </a:rPr>
              <a:t>,</a:t>
            </a:r>
            <a:br>
              <a:rPr lang="uk-UA" sz="2200" dirty="0" smtClean="0">
                <a:latin typeface="Times New Roman" panose="02020603050405020304" pitchFamily="18" charset="0"/>
                <a:cs typeface="Times New Roman" panose="02020603050405020304" pitchFamily="18" charset="0"/>
              </a:rPr>
            </a:br>
            <a:r>
              <a:rPr lang="uk-UA" sz="2200" dirty="0" smtClean="0">
                <a:latin typeface="Times New Roman" panose="02020603050405020304" pitchFamily="18" charset="0"/>
                <a:cs typeface="Times New Roman" panose="02020603050405020304" pitchFamily="18" charset="0"/>
              </a:rPr>
              <a:t>вчитель історії </a:t>
            </a:r>
            <a:r>
              <a:rPr lang="uk-UA" sz="2200" dirty="0" err="1" smtClean="0">
                <a:latin typeface="Times New Roman" panose="02020603050405020304" pitchFamily="18" charset="0"/>
                <a:cs typeface="Times New Roman" panose="02020603050405020304" pitchFamily="18" charset="0"/>
              </a:rPr>
              <a:t>Боровицької</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зош</a:t>
            </a:r>
            <a:r>
              <a:rPr lang="uk-UA" sz="2200" dirty="0" smtClean="0">
                <a:latin typeface="Times New Roman" panose="02020603050405020304" pitchFamily="18" charset="0"/>
                <a:cs typeface="Times New Roman" panose="02020603050405020304" pitchFamily="18" charset="0"/>
              </a:rPr>
              <a:t> І-ІІІ ступенів </a:t>
            </a:r>
            <a:br>
              <a:rPr lang="uk-UA" sz="2200" dirty="0" smtClean="0">
                <a:latin typeface="Times New Roman" panose="02020603050405020304" pitchFamily="18" charset="0"/>
                <a:cs typeface="Times New Roman" panose="02020603050405020304" pitchFamily="18" charset="0"/>
              </a:rPr>
            </a:br>
            <a:r>
              <a:rPr lang="uk-UA" sz="2200" dirty="0" smtClean="0">
                <a:latin typeface="Times New Roman" panose="02020603050405020304" pitchFamily="18" charset="0"/>
                <a:cs typeface="Times New Roman" panose="02020603050405020304" pitchFamily="18" charset="0"/>
              </a:rPr>
              <a:t>Чигиринської районної ради черкаської області</a:t>
            </a:r>
            <a:endParaRPr lang="ru-RU" sz="2200" dirty="0">
              <a:latin typeface="Times New Roman" panose="02020603050405020304" pitchFamily="18" charset="0"/>
              <a:cs typeface="Times New Roman" panose="02020603050405020304" pitchFamily="18" charset="0"/>
            </a:endParaRPr>
          </a:p>
        </p:txBody>
      </p:sp>
      <p:sp>
        <p:nvSpPr>
          <p:cNvPr id="8" name="Заголовок 1"/>
          <p:cNvSpPr txBox="1">
            <a:spLocks/>
          </p:cNvSpPr>
          <p:nvPr/>
        </p:nvSpPr>
        <p:spPr>
          <a:xfrm>
            <a:off x="0" y="5290456"/>
            <a:ext cx="6248400" cy="1567544"/>
          </a:xfrm>
          <a:prstGeom prst="rect">
            <a:avLst/>
          </a:prstGeom>
          <a:effectLst/>
        </p:spPr>
        <p:txBody>
          <a:bodyPr vert="horz" lIns="91440" tIns="45720" rIns="91440" bIns="45720" rtlCol="0" anchor="b">
            <a:normAutofit fontScale="825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2400" dirty="0" smtClean="0">
                <a:latin typeface="Times New Roman" panose="02020603050405020304" pitchFamily="18" charset="0"/>
                <a:cs typeface="Times New Roman" panose="02020603050405020304" pitchFamily="18" charset="0"/>
              </a:rPr>
              <a:t/>
            </a:r>
            <a:br>
              <a:rPr lang="uk-UA" sz="2400" dirty="0" smtClean="0">
                <a:latin typeface="Times New Roman" panose="02020603050405020304" pitchFamily="18" charset="0"/>
                <a:cs typeface="Times New Roman" panose="02020603050405020304" pitchFamily="18" charset="0"/>
              </a:rPr>
            </a:br>
            <a:r>
              <a:rPr lang="uk-UA" sz="2200" dirty="0" smtClean="0">
                <a:latin typeface="Times New Roman" panose="02020603050405020304" pitchFamily="18" charset="0"/>
                <a:cs typeface="Times New Roman" panose="02020603050405020304" pitchFamily="18" charset="0"/>
              </a:rPr>
              <a:t/>
            </a:r>
            <a:br>
              <a:rPr lang="uk-UA" sz="2200" dirty="0" smtClean="0">
                <a:latin typeface="Times New Roman" panose="02020603050405020304" pitchFamily="18" charset="0"/>
                <a:cs typeface="Times New Roman" panose="02020603050405020304" pitchFamily="18" charset="0"/>
              </a:rPr>
            </a:br>
            <a:r>
              <a:rPr lang="uk-UA" sz="2200" b="1" u="sng" dirty="0" smtClean="0">
                <a:latin typeface="Times New Roman" panose="02020603050405020304" pitchFamily="18" charset="0"/>
                <a:cs typeface="Times New Roman" panose="02020603050405020304" pitchFamily="18" charset="0"/>
              </a:rPr>
              <a:t>Геращенко </a:t>
            </a:r>
            <a:r>
              <a:rPr lang="uk-UA" sz="2200" b="1" u="sng" dirty="0" err="1" smtClean="0">
                <a:latin typeface="Times New Roman" panose="02020603050405020304" pitchFamily="18" charset="0"/>
                <a:cs typeface="Times New Roman" panose="02020603050405020304" pitchFamily="18" charset="0"/>
              </a:rPr>
              <a:t>каріна</a:t>
            </a:r>
            <a:r>
              <a:rPr lang="uk-UA" sz="2200" b="1" u="sng" dirty="0" smtClean="0">
                <a:latin typeface="Times New Roman" panose="02020603050405020304" pitchFamily="18" charset="0"/>
                <a:cs typeface="Times New Roman" panose="02020603050405020304" pitchFamily="18" charset="0"/>
              </a:rPr>
              <a:t> Олександрівна</a:t>
            </a:r>
            <a:r>
              <a:rPr lang="uk-UA" sz="2200" dirty="0" smtClean="0">
                <a:latin typeface="Times New Roman" panose="02020603050405020304" pitchFamily="18" charset="0"/>
                <a:cs typeface="Times New Roman" panose="02020603050405020304" pitchFamily="18" charset="0"/>
              </a:rPr>
              <a:t>,</a:t>
            </a:r>
            <a:br>
              <a:rPr lang="uk-UA" sz="2200" dirty="0" smtClean="0">
                <a:latin typeface="Times New Roman" panose="02020603050405020304" pitchFamily="18" charset="0"/>
                <a:cs typeface="Times New Roman" panose="02020603050405020304" pitchFamily="18" charset="0"/>
              </a:rPr>
            </a:br>
            <a:r>
              <a:rPr lang="uk-UA" sz="2200" dirty="0" smtClean="0">
                <a:latin typeface="Times New Roman" panose="02020603050405020304" pitchFamily="18" charset="0"/>
                <a:cs typeface="Times New Roman" panose="02020603050405020304" pitchFamily="18" charset="0"/>
              </a:rPr>
              <a:t>Учениця 9 класу </a:t>
            </a:r>
            <a:r>
              <a:rPr lang="uk-UA" sz="2200" dirty="0" err="1" smtClean="0">
                <a:latin typeface="Times New Roman" panose="02020603050405020304" pitchFamily="18" charset="0"/>
                <a:cs typeface="Times New Roman" panose="02020603050405020304" pitchFamily="18" charset="0"/>
              </a:rPr>
              <a:t>Боровицької</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зош</a:t>
            </a:r>
            <a:r>
              <a:rPr lang="uk-UA" sz="2200" dirty="0" smtClean="0">
                <a:latin typeface="Times New Roman" panose="02020603050405020304" pitchFamily="18" charset="0"/>
                <a:cs typeface="Times New Roman" panose="02020603050405020304" pitchFamily="18" charset="0"/>
              </a:rPr>
              <a:t> І-ІІІ ступенів </a:t>
            </a:r>
            <a:br>
              <a:rPr lang="uk-UA" sz="2200" dirty="0" smtClean="0">
                <a:latin typeface="Times New Roman" panose="02020603050405020304" pitchFamily="18" charset="0"/>
                <a:cs typeface="Times New Roman" panose="02020603050405020304" pitchFamily="18" charset="0"/>
              </a:rPr>
            </a:br>
            <a:r>
              <a:rPr lang="uk-UA" sz="2200" dirty="0" smtClean="0">
                <a:latin typeface="Times New Roman" panose="02020603050405020304" pitchFamily="18" charset="0"/>
                <a:cs typeface="Times New Roman" panose="02020603050405020304" pitchFamily="18" charset="0"/>
              </a:rPr>
              <a:t>Чигиринської районної ради черкаської області</a:t>
            </a:r>
            <a:endParaRPr lang="ru-RU" sz="2200"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rotWithShape="1">
          <a:blip r:embed="rId2">
            <a:extLst>
              <a:ext uri="{28A0092B-C50C-407E-A947-70E740481C1C}">
                <a14:useLocalDpi xmlns:a14="http://schemas.microsoft.com/office/drawing/2010/main" val="0"/>
              </a:ext>
            </a:extLst>
          </a:blip>
          <a:srcRect t="3088"/>
          <a:stretch/>
        </p:blipFill>
        <p:spPr>
          <a:xfrm>
            <a:off x="6963320" y="485144"/>
            <a:ext cx="3802123" cy="5367964"/>
          </a:xfrm>
          <a:prstGeom prst="rect">
            <a:avLst/>
          </a:prstGeom>
          <a:ln>
            <a:noFill/>
          </a:ln>
          <a:effectLst>
            <a:softEdge rad="112500"/>
          </a:effectLst>
        </p:spPr>
      </p:pic>
      <p:pic>
        <p:nvPicPr>
          <p:cNvPr id="11" name="Рисунок 10"/>
          <p:cNvPicPr>
            <a:picLocks noChangeAspect="1"/>
          </p:cNvPicPr>
          <p:nvPr/>
        </p:nvPicPr>
        <p:blipFill rotWithShape="1">
          <a:blip r:embed="rId3" cstate="print">
            <a:extLst>
              <a:ext uri="{28A0092B-C50C-407E-A947-70E740481C1C}">
                <a14:useLocalDpi xmlns:a14="http://schemas.microsoft.com/office/drawing/2010/main" val="0"/>
              </a:ext>
            </a:extLst>
          </a:blip>
          <a:srcRect l="15635" t="14179" r="16354"/>
          <a:stretch/>
        </p:blipFill>
        <p:spPr>
          <a:xfrm>
            <a:off x="1196340" y="485144"/>
            <a:ext cx="3988798" cy="5367964"/>
          </a:xfrm>
          <a:prstGeom prst="rect">
            <a:avLst/>
          </a:prstGeom>
          <a:ln>
            <a:noFill/>
          </a:ln>
          <a:effectLst>
            <a:softEdge rad="112500"/>
          </a:effectLst>
        </p:spPr>
      </p:pic>
      <p:sp>
        <p:nvSpPr>
          <p:cNvPr id="12" name="Заголовок 1"/>
          <p:cNvSpPr txBox="1">
            <a:spLocks/>
          </p:cNvSpPr>
          <p:nvPr/>
        </p:nvSpPr>
        <p:spPr>
          <a:xfrm>
            <a:off x="1764438" y="0"/>
            <a:ext cx="3025276" cy="486470"/>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2400" dirty="0" smtClean="0">
                <a:latin typeface="Times New Roman" panose="02020603050405020304" pitchFamily="18" charset="0"/>
                <a:cs typeface="Times New Roman" panose="02020603050405020304" pitchFamily="18" charset="0"/>
              </a:rPr>
              <a:t>Автор</a:t>
            </a:r>
            <a:endParaRPr lang="ru-RU" sz="2200" dirty="0">
              <a:latin typeface="Times New Roman" panose="02020603050405020304" pitchFamily="18" charset="0"/>
              <a:cs typeface="Times New Roman" panose="02020603050405020304" pitchFamily="18" charset="0"/>
            </a:endParaRPr>
          </a:p>
        </p:txBody>
      </p:sp>
      <p:sp>
        <p:nvSpPr>
          <p:cNvPr id="13" name="Заголовок 1"/>
          <p:cNvSpPr txBox="1">
            <a:spLocks/>
          </p:cNvSpPr>
          <p:nvPr/>
        </p:nvSpPr>
        <p:spPr>
          <a:xfrm>
            <a:off x="7107562" y="0"/>
            <a:ext cx="3513637" cy="485144"/>
          </a:xfrm>
          <a:prstGeom prst="rect">
            <a:avLst/>
          </a:prstGeom>
          <a:effectLst/>
        </p:spPr>
        <p:txBody>
          <a:bodyPr vert="horz" lIns="91440" tIns="45720" rIns="91440" bIns="45720" rtlCol="0" anchor="b">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2400" dirty="0" smtClean="0">
                <a:latin typeface="Times New Roman" panose="02020603050405020304" pitchFamily="18" charset="0"/>
                <a:cs typeface="Times New Roman" panose="02020603050405020304" pitchFamily="18" charset="0"/>
              </a:rPr>
              <a:t>Науковий керівник</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4114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75715" y="-182213"/>
            <a:ext cx="6837798" cy="769441"/>
          </a:xfrm>
          <a:prstGeom prst="rect">
            <a:avLst/>
          </a:prstGeom>
          <a:noFill/>
        </p:spPr>
        <p:txBody>
          <a:bodyPr wrap="square" lIns="91440" tIns="45720" rIns="91440" bIns="45720">
            <a:spAutoFit/>
          </a:bodyPr>
          <a:lstStyle/>
          <a:p>
            <a:pPr algn="ctr"/>
            <a:r>
              <a:rPr lang="uk-UA" sz="44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Актуальність теми</a:t>
            </a:r>
            <a:endParaRPr lang="ru-RU"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0" name="Прямоугольник 9"/>
          <p:cNvSpPr/>
          <p:nvPr/>
        </p:nvSpPr>
        <p:spPr>
          <a:xfrm>
            <a:off x="0" y="429493"/>
            <a:ext cx="11830402" cy="2677656"/>
          </a:xfrm>
          <a:prstGeom prst="rect">
            <a:avLst/>
          </a:prstGeom>
        </p:spPr>
        <p:txBody>
          <a:bodyPr wrap="square">
            <a:spAutoFit/>
          </a:bodyPr>
          <a:lstStyle/>
          <a:p>
            <a:pPr algn="ctr"/>
            <a:r>
              <a:rPr lang="uk-UA" sz="2800" b="1" i="1" dirty="0">
                <a:solidFill>
                  <a:schemeClr val="tx2"/>
                </a:solidFill>
                <a:latin typeface="Times New Roman" panose="02020603050405020304" pitchFamily="18" charset="0"/>
                <a:cs typeface="Times New Roman" panose="02020603050405020304" pitchFamily="18" charset="0"/>
              </a:rPr>
              <a:t>полягає у потребі переосмислити трагедію єврейського народу в роки Другої світової війни, оскільки її уроки не усвідомлені суспільством до кінця, що свідчить про великий ризик повторення подібних злочинів проти людства. Зважаючи на масштаби трагедії, одним із можливих шляхів її глибокого вивчення є опрацювання матеріалів окремих регіонів. </a:t>
            </a:r>
            <a:r>
              <a:rPr lang="ru-RU" sz="2800" b="1" i="1" dirty="0" err="1">
                <a:solidFill>
                  <a:schemeClr val="tx2"/>
                </a:solidFill>
                <a:latin typeface="Times New Roman" panose="02020603050405020304" pitchFamily="18" charset="0"/>
                <a:cs typeface="Times New Roman" panose="02020603050405020304" pitchFamily="18" charset="0"/>
              </a:rPr>
              <a:t>Особливої</a:t>
            </a:r>
            <a:r>
              <a:rPr lang="ru-RU" sz="2800" b="1" i="1" dirty="0">
                <a:solidFill>
                  <a:schemeClr val="tx2"/>
                </a:solidFill>
                <a:latin typeface="Times New Roman" panose="02020603050405020304" pitchFamily="18" charset="0"/>
                <a:cs typeface="Times New Roman" panose="02020603050405020304" pitchFamily="18" charset="0"/>
              </a:rPr>
              <a:t> </a:t>
            </a:r>
            <a:r>
              <a:rPr lang="ru-RU" sz="2800" b="1" i="1" dirty="0" err="1">
                <a:solidFill>
                  <a:schemeClr val="tx2"/>
                </a:solidFill>
                <a:latin typeface="Times New Roman" panose="02020603050405020304" pitchFamily="18" charset="0"/>
                <a:cs typeface="Times New Roman" panose="02020603050405020304" pitchFamily="18" charset="0"/>
              </a:rPr>
              <a:t>уваги</a:t>
            </a:r>
            <a:r>
              <a:rPr lang="ru-RU" sz="2800" b="1" i="1" dirty="0">
                <a:solidFill>
                  <a:schemeClr val="tx2"/>
                </a:solidFill>
                <a:latin typeface="Times New Roman" panose="02020603050405020304" pitchFamily="18" charset="0"/>
                <a:cs typeface="Times New Roman" panose="02020603050405020304" pitchFamily="18" charset="0"/>
              </a:rPr>
              <a:t> </a:t>
            </a:r>
            <a:r>
              <a:rPr lang="ru-RU" sz="2800" b="1" i="1" dirty="0" err="1">
                <a:solidFill>
                  <a:schemeClr val="tx2"/>
                </a:solidFill>
                <a:latin typeface="Times New Roman" panose="02020603050405020304" pitchFamily="18" charset="0"/>
                <a:cs typeface="Times New Roman" panose="02020603050405020304" pitchFamily="18" charset="0"/>
              </a:rPr>
              <a:t>заслуговує</a:t>
            </a:r>
            <a:r>
              <a:rPr lang="ru-RU" sz="2800" b="1" i="1" dirty="0">
                <a:solidFill>
                  <a:schemeClr val="tx2"/>
                </a:solidFill>
                <a:latin typeface="Times New Roman" panose="02020603050405020304" pitchFamily="18" charset="0"/>
                <a:cs typeface="Times New Roman" panose="02020603050405020304" pitchFamily="18" charset="0"/>
              </a:rPr>
              <a:t> </a:t>
            </a:r>
            <a:r>
              <a:rPr lang="ru-RU" sz="2800" b="1" i="1" dirty="0" err="1" smtClean="0">
                <a:solidFill>
                  <a:schemeClr val="tx2"/>
                </a:solidFill>
                <a:latin typeface="Times New Roman" panose="02020603050405020304" pitchFamily="18" charset="0"/>
                <a:cs typeface="Times New Roman" panose="02020603050405020304" pitchFamily="18" charset="0"/>
              </a:rPr>
              <a:t>Черкащина</a:t>
            </a:r>
            <a:r>
              <a:rPr lang="ru-RU" sz="2800" b="1" i="1" dirty="0" smtClean="0">
                <a:solidFill>
                  <a:schemeClr val="tx2"/>
                </a:solidFill>
                <a:latin typeface="Times New Roman" panose="02020603050405020304" pitchFamily="18" charset="0"/>
                <a:cs typeface="Times New Roman" panose="02020603050405020304" pitchFamily="18" charset="0"/>
              </a:rPr>
              <a:t>. </a:t>
            </a:r>
            <a:endParaRPr lang="ru-RU" sz="2800" b="1" i="1" dirty="0">
              <a:solidFill>
                <a:schemeClr val="tx2"/>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2475715" y="3246651"/>
            <a:ext cx="6837798" cy="769441"/>
          </a:xfrm>
          <a:prstGeom prst="rect">
            <a:avLst/>
          </a:prstGeom>
          <a:noFill/>
        </p:spPr>
        <p:txBody>
          <a:bodyPr wrap="square" lIns="91440" tIns="45720" rIns="91440" bIns="45720">
            <a:spAutoFit/>
          </a:bodyPr>
          <a:lstStyle/>
          <a:p>
            <a:pPr algn="ctr"/>
            <a:r>
              <a:rPr lang="uk-UA" sz="44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Мета проекту:</a:t>
            </a:r>
            <a:endParaRPr lang="ru-RU"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Прямоугольник 1"/>
          <p:cNvSpPr/>
          <p:nvPr/>
        </p:nvSpPr>
        <p:spPr>
          <a:xfrm>
            <a:off x="-307169" y="3896255"/>
            <a:ext cx="11789228" cy="954107"/>
          </a:xfrm>
          <a:prstGeom prst="rect">
            <a:avLst/>
          </a:prstGeom>
        </p:spPr>
        <p:txBody>
          <a:bodyPr wrap="square">
            <a:spAutoFit/>
          </a:bodyPr>
          <a:lstStyle/>
          <a:p>
            <a:pPr indent="449580" algn="ctr">
              <a:spcAft>
                <a:spcPts val="0"/>
              </a:spcAft>
            </a:pPr>
            <a:r>
              <a:rPr lang="ru-RU" sz="2800" b="1" i="1" dirty="0" err="1">
                <a:solidFill>
                  <a:schemeClr val="tx2"/>
                </a:solidFill>
                <a:latin typeface="Times New Roman" panose="02020603050405020304" pitchFamily="18" charset="0"/>
                <a:ea typeface="Times New Roman" panose="02020603050405020304" pitchFamily="18" charset="0"/>
              </a:rPr>
              <a:t>висвітлити</a:t>
            </a:r>
            <a:r>
              <a:rPr lang="ru-RU" sz="2800" b="1" i="1" dirty="0">
                <a:solidFill>
                  <a:schemeClr val="tx2"/>
                </a:solidFill>
                <a:latin typeface="Times New Roman" panose="02020603050405020304" pitchFamily="18" charset="0"/>
                <a:ea typeface="Times New Roman" panose="02020603050405020304" pitchFamily="18" charset="0"/>
              </a:rPr>
              <a:t> становище </a:t>
            </a:r>
            <a:r>
              <a:rPr lang="ru-RU" sz="2800" b="1" i="1" dirty="0" err="1">
                <a:solidFill>
                  <a:schemeClr val="tx2"/>
                </a:solidFill>
                <a:latin typeface="Times New Roman" panose="02020603050405020304" pitchFamily="18" charset="0"/>
                <a:ea typeface="Times New Roman" panose="02020603050405020304" pitchFamily="18" charset="0"/>
              </a:rPr>
              <a:t>єврейського</a:t>
            </a:r>
            <a:r>
              <a:rPr lang="ru-RU" sz="2800" b="1" i="1" dirty="0">
                <a:solidFill>
                  <a:schemeClr val="tx2"/>
                </a:solidFill>
                <a:latin typeface="Times New Roman" panose="02020603050405020304" pitchFamily="18" charset="0"/>
                <a:ea typeface="Times New Roman" panose="02020603050405020304" pitchFamily="18" charset="0"/>
              </a:rPr>
              <a:t> </a:t>
            </a:r>
            <a:r>
              <a:rPr lang="ru-RU" sz="2800" b="1" i="1" dirty="0" err="1">
                <a:solidFill>
                  <a:schemeClr val="tx2"/>
                </a:solidFill>
                <a:latin typeface="Times New Roman" panose="02020603050405020304" pitchFamily="18" charset="0"/>
                <a:ea typeface="Times New Roman" panose="02020603050405020304" pitchFamily="18" charset="0"/>
              </a:rPr>
              <a:t>населення</a:t>
            </a:r>
            <a:r>
              <a:rPr lang="ru-RU" sz="2800" b="1" i="1" dirty="0">
                <a:solidFill>
                  <a:schemeClr val="tx2"/>
                </a:solidFill>
                <a:latin typeface="Times New Roman" panose="02020603050405020304" pitchFamily="18" charset="0"/>
                <a:ea typeface="Times New Roman" panose="02020603050405020304" pitchFamily="18" charset="0"/>
              </a:rPr>
              <a:t> в </a:t>
            </a:r>
            <a:r>
              <a:rPr lang="uk-UA" sz="2800" b="1" i="1" dirty="0">
                <a:solidFill>
                  <a:schemeClr val="tx2"/>
                </a:solidFill>
                <a:latin typeface="Times New Roman" panose="02020603050405020304" pitchFamily="18" charset="0"/>
                <a:ea typeface="Times New Roman" panose="02020603050405020304" pitchFamily="18" charset="0"/>
              </a:rPr>
              <a:t>роки Другої світової війни на прикладі Черкащини</a:t>
            </a:r>
            <a:r>
              <a:rPr lang="ru-RU" sz="2800" b="1" i="1" dirty="0" smtClean="0">
                <a:solidFill>
                  <a:schemeClr val="tx2"/>
                </a:solidFill>
                <a:latin typeface="Times New Roman" panose="02020603050405020304" pitchFamily="18" charset="0"/>
                <a:ea typeface="Times New Roman" panose="02020603050405020304" pitchFamily="18" charset="0"/>
              </a:rPr>
              <a:t>.</a:t>
            </a:r>
          </a:p>
        </p:txBody>
      </p:sp>
      <p:sp>
        <p:nvSpPr>
          <p:cNvPr id="20" name="Прямоугольник 19"/>
          <p:cNvSpPr/>
          <p:nvPr/>
        </p:nvSpPr>
        <p:spPr>
          <a:xfrm>
            <a:off x="2701945" y="4878983"/>
            <a:ext cx="6837798" cy="769441"/>
          </a:xfrm>
          <a:prstGeom prst="rect">
            <a:avLst/>
          </a:prstGeom>
          <a:noFill/>
        </p:spPr>
        <p:txBody>
          <a:bodyPr wrap="square" lIns="91440" tIns="45720" rIns="91440" bIns="45720">
            <a:spAutoFit/>
          </a:bodyPr>
          <a:lstStyle/>
          <a:p>
            <a:pPr algn="ctr"/>
            <a:r>
              <a:rPr lang="uk-UA" sz="44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Завдання проекту:</a:t>
            </a:r>
            <a:endParaRPr lang="ru-RU"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Прямоугольник 2"/>
          <p:cNvSpPr/>
          <p:nvPr/>
        </p:nvSpPr>
        <p:spPr>
          <a:xfrm>
            <a:off x="385259" y="5516942"/>
            <a:ext cx="11623573" cy="1200329"/>
          </a:xfrm>
          <a:prstGeom prst="rect">
            <a:avLst/>
          </a:prstGeom>
        </p:spPr>
        <p:txBody>
          <a:bodyPr wrap="square">
            <a:spAutoFit/>
          </a:bodyPr>
          <a:lstStyle/>
          <a:p>
            <a:pPr marL="228600" algn="just">
              <a:spcAft>
                <a:spcPts val="0"/>
              </a:spcAft>
            </a:pPr>
            <a:r>
              <a:rPr lang="ru-RU" sz="2400" b="1" i="1" dirty="0">
                <a:latin typeface="Times New Roman" panose="02020603050405020304" pitchFamily="18" charset="0"/>
                <a:ea typeface="Times New Roman" panose="02020603050405020304" pitchFamily="18" charset="0"/>
              </a:rPr>
              <a:t>– </a:t>
            </a:r>
            <a:r>
              <a:rPr lang="ru-RU" sz="2400" b="1" i="1" dirty="0" err="1">
                <a:latin typeface="Times New Roman" panose="02020603050405020304" pitchFamily="18" charset="0"/>
                <a:ea typeface="Times New Roman" panose="02020603050405020304" pitchFamily="18" charset="0"/>
              </a:rPr>
              <a:t>визначити</a:t>
            </a:r>
            <a:r>
              <a:rPr lang="ru-RU" sz="2400" b="1" i="1" dirty="0">
                <a:latin typeface="Times New Roman" panose="02020603050405020304" pitchFamily="18" charset="0"/>
                <a:ea typeface="Times New Roman" panose="02020603050405020304" pitchFamily="18" charset="0"/>
              </a:rPr>
              <a:t> </a:t>
            </a:r>
            <a:r>
              <a:rPr lang="ru-RU" sz="2400" b="1" i="1" dirty="0" err="1">
                <a:latin typeface="Times New Roman" panose="02020603050405020304" pitchFamily="18" charset="0"/>
                <a:ea typeface="Times New Roman" panose="02020603050405020304" pitchFamily="18" charset="0"/>
              </a:rPr>
              <a:t>зміни</a:t>
            </a:r>
            <a:r>
              <a:rPr lang="ru-RU" sz="2400" b="1" i="1" dirty="0">
                <a:latin typeface="Times New Roman" panose="02020603050405020304" pitchFamily="18" charset="0"/>
                <a:ea typeface="Times New Roman" panose="02020603050405020304" pitchFamily="18" charset="0"/>
              </a:rPr>
              <a:t> в правовому </a:t>
            </a:r>
            <a:r>
              <a:rPr lang="ru-RU" sz="2400" b="1" i="1" dirty="0" err="1">
                <a:latin typeface="Times New Roman" panose="02020603050405020304" pitchFamily="18" charset="0"/>
                <a:ea typeface="Times New Roman" panose="02020603050405020304" pitchFamily="18" charset="0"/>
              </a:rPr>
              <a:t>статусі</a:t>
            </a:r>
            <a:r>
              <a:rPr lang="ru-RU" sz="2400" b="1" i="1" dirty="0">
                <a:latin typeface="Times New Roman" panose="02020603050405020304" pitchFamily="18" charset="0"/>
                <a:ea typeface="Times New Roman" panose="02020603050405020304" pitchFamily="18" charset="0"/>
              </a:rPr>
              <a:t> та </a:t>
            </a:r>
            <a:r>
              <a:rPr lang="ru-RU" sz="2400" b="1" i="1" dirty="0" err="1">
                <a:latin typeface="Times New Roman" panose="02020603050405020304" pitchFamily="18" charset="0"/>
                <a:ea typeface="Times New Roman" panose="02020603050405020304" pitchFamily="18" charset="0"/>
              </a:rPr>
              <a:t>соціальному</a:t>
            </a:r>
            <a:r>
              <a:rPr lang="ru-RU" sz="2400" b="1" i="1" dirty="0">
                <a:latin typeface="Times New Roman" panose="02020603050405020304" pitchFamily="18" charset="0"/>
                <a:ea typeface="Times New Roman" panose="02020603050405020304" pitchFamily="18" charset="0"/>
              </a:rPr>
              <a:t> </a:t>
            </a:r>
            <a:r>
              <a:rPr lang="ru-RU" sz="2400" b="1" i="1" dirty="0" err="1">
                <a:latin typeface="Times New Roman" panose="02020603050405020304" pitchFamily="18" charset="0"/>
                <a:ea typeface="Times New Roman" panose="02020603050405020304" pitchFamily="18" charset="0"/>
              </a:rPr>
              <a:t>становищі</a:t>
            </a:r>
            <a:r>
              <a:rPr lang="ru-RU" sz="2400" b="1" i="1" dirty="0">
                <a:latin typeface="Times New Roman" panose="02020603050405020304" pitchFamily="18" charset="0"/>
                <a:ea typeface="Times New Roman" panose="02020603050405020304" pitchFamily="18" charset="0"/>
              </a:rPr>
              <a:t> </a:t>
            </a:r>
            <a:r>
              <a:rPr lang="ru-RU" sz="2400" b="1" i="1" dirty="0" err="1">
                <a:latin typeface="Times New Roman" panose="02020603050405020304" pitchFamily="18" charset="0"/>
                <a:ea typeface="Times New Roman" panose="02020603050405020304" pitchFamily="18" charset="0"/>
              </a:rPr>
              <a:t>євреїв</a:t>
            </a:r>
            <a:r>
              <a:rPr lang="ru-RU" sz="2400" b="1" i="1" dirty="0">
                <a:latin typeface="Times New Roman" panose="02020603050405020304" pitchFamily="18" charset="0"/>
                <a:ea typeface="Times New Roman" panose="02020603050405020304" pitchFamily="18" charset="0"/>
              </a:rPr>
              <a:t>;</a:t>
            </a:r>
          </a:p>
          <a:p>
            <a:pPr marL="228600" algn="just">
              <a:spcAft>
                <a:spcPts val="0"/>
              </a:spcAft>
            </a:pPr>
            <a:r>
              <a:rPr lang="ru-RU" sz="2400" b="1" i="1" dirty="0">
                <a:latin typeface="Times New Roman" panose="02020603050405020304" pitchFamily="18" charset="0"/>
                <a:ea typeface="Times New Roman" panose="02020603050405020304" pitchFamily="18" charset="0"/>
              </a:rPr>
              <a:t>– </a:t>
            </a:r>
            <a:r>
              <a:rPr lang="ru-RU" sz="2400" b="1" i="1" dirty="0" err="1">
                <a:latin typeface="Times New Roman" panose="02020603050405020304" pitchFamily="18" charset="0"/>
                <a:ea typeface="Times New Roman" panose="02020603050405020304" pitchFamily="18" charset="0"/>
              </a:rPr>
              <a:t>описати</a:t>
            </a:r>
            <a:r>
              <a:rPr lang="ru-RU" sz="2400" b="1" i="1" dirty="0">
                <a:latin typeface="Times New Roman" panose="02020603050405020304" pitchFamily="18" charset="0"/>
                <a:ea typeface="Times New Roman" panose="02020603050405020304" pitchFamily="18" charset="0"/>
              </a:rPr>
              <a:t> </a:t>
            </a:r>
            <a:r>
              <a:rPr lang="ru-RU" sz="2400" b="1" i="1" dirty="0" err="1" smtClean="0">
                <a:latin typeface="Times New Roman" panose="02020603050405020304" pitchFamily="18" charset="0"/>
                <a:ea typeface="Times New Roman" panose="02020603050405020304" pitchFamily="18" charset="0"/>
              </a:rPr>
              <a:t>перебування</a:t>
            </a:r>
            <a:r>
              <a:rPr lang="ru-RU" sz="2400" b="1" i="1" dirty="0" smtClean="0">
                <a:latin typeface="Times New Roman" panose="02020603050405020304" pitchFamily="18" charset="0"/>
                <a:ea typeface="Times New Roman" panose="02020603050405020304" pitchFamily="18" charset="0"/>
              </a:rPr>
              <a:t> </a:t>
            </a:r>
            <a:r>
              <a:rPr lang="ru-RU" sz="2400" b="1" i="1" dirty="0" err="1" smtClean="0">
                <a:latin typeface="Times New Roman" panose="02020603050405020304" pitchFamily="18" charset="0"/>
                <a:ea typeface="Times New Roman" panose="02020603050405020304" pitchFamily="18" charset="0"/>
              </a:rPr>
              <a:t>євреїв</a:t>
            </a:r>
            <a:r>
              <a:rPr lang="ru-RU" sz="2400" b="1" i="1" dirty="0" smtClean="0">
                <a:latin typeface="Times New Roman" panose="02020603050405020304" pitchFamily="18" charset="0"/>
                <a:ea typeface="Times New Roman" panose="02020603050405020304" pitchFamily="18" charset="0"/>
              </a:rPr>
              <a:t> в гетто та таборах </a:t>
            </a:r>
            <a:r>
              <a:rPr lang="ru-RU" sz="2400" b="1" i="1" dirty="0" err="1" smtClean="0">
                <a:latin typeface="Times New Roman" panose="02020603050405020304" pitchFamily="18" charset="0"/>
                <a:ea typeface="Times New Roman" panose="02020603050405020304" pitchFamily="18" charset="0"/>
              </a:rPr>
              <a:t>праці</a:t>
            </a:r>
            <a:r>
              <a:rPr lang="ru-RU" sz="2400" b="1" i="1" dirty="0" smtClean="0">
                <a:latin typeface="Times New Roman" panose="02020603050405020304" pitchFamily="18" charset="0"/>
                <a:ea typeface="Times New Roman" panose="02020603050405020304" pitchFamily="18" charset="0"/>
              </a:rPr>
              <a:t>;</a:t>
            </a:r>
            <a:endParaRPr lang="ru-RU" sz="2400" b="1" i="1" dirty="0">
              <a:latin typeface="Times New Roman" panose="02020603050405020304" pitchFamily="18" charset="0"/>
              <a:ea typeface="Times New Roman" panose="02020603050405020304" pitchFamily="18" charset="0"/>
            </a:endParaRPr>
          </a:p>
          <a:p>
            <a:pPr marL="228600" algn="just">
              <a:spcAft>
                <a:spcPts val="0"/>
              </a:spcAft>
            </a:pPr>
            <a:r>
              <a:rPr lang="ru-RU" sz="2400" b="1" i="1" dirty="0">
                <a:latin typeface="Times New Roman" panose="02020603050405020304" pitchFamily="18" charset="0"/>
                <a:ea typeface="Times New Roman" panose="02020603050405020304" pitchFamily="18" charset="0"/>
              </a:rPr>
              <a:t>– </a:t>
            </a:r>
            <a:r>
              <a:rPr lang="ru-RU" sz="2400" b="1" i="1" dirty="0" err="1">
                <a:latin typeface="Times New Roman" panose="02020603050405020304" pitchFamily="18" charset="0"/>
                <a:ea typeface="Times New Roman" panose="02020603050405020304" pitchFamily="18" charset="0"/>
              </a:rPr>
              <a:t>охарактеризувати</a:t>
            </a:r>
            <a:r>
              <a:rPr lang="ru-RU" sz="2400" b="1" i="1" dirty="0">
                <a:latin typeface="Times New Roman" panose="02020603050405020304" pitchFamily="18" charset="0"/>
                <a:ea typeface="Times New Roman" panose="02020603050405020304" pitchFamily="18" charset="0"/>
              </a:rPr>
              <a:t> </a:t>
            </a:r>
            <a:r>
              <a:rPr lang="ru-RU" sz="2400" b="1" i="1" dirty="0" err="1">
                <a:latin typeface="Times New Roman" panose="02020603050405020304" pitchFamily="18" charset="0"/>
                <a:ea typeface="Times New Roman" panose="02020603050405020304" pitchFamily="18" charset="0"/>
              </a:rPr>
              <a:t>процес</a:t>
            </a:r>
            <a:r>
              <a:rPr lang="ru-RU" sz="2400" b="1" i="1" dirty="0">
                <a:latin typeface="Times New Roman" panose="02020603050405020304" pitchFamily="18" charset="0"/>
                <a:ea typeface="Times New Roman" panose="02020603050405020304" pitchFamily="18" charset="0"/>
              </a:rPr>
              <a:t> </a:t>
            </a:r>
            <a:r>
              <a:rPr lang="ru-RU" sz="2400" b="1" i="1" dirty="0" err="1">
                <a:latin typeface="Times New Roman" panose="02020603050405020304" pitchFamily="18" charset="0"/>
                <a:ea typeface="Times New Roman" panose="02020603050405020304" pitchFamily="18" charset="0"/>
              </a:rPr>
              <a:t>знищення</a:t>
            </a:r>
            <a:r>
              <a:rPr lang="ru-RU" sz="2400" b="1" i="1" dirty="0">
                <a:latin typeface="Times New Roman" panose="02020603050405020304" pitchFamily="18" charset="0"/>
                <a:ea typeface="Times New Roman" panose="02020603050405020304" pitchFamily="18" charset="0"/>
              </a:rPr>
              <a:t> </a:t>
            </a:r>
            <a:r>
              <a:rPr lang="ru-RU" sz="2400" b="1" i="1" dirty="0" err="1">
                <a:latin typeface="Times New Roman" panose="02020603050405020304" pitchFamily="18" charset="0"/>
                <a:ea typeface="Times New Roman" panose="02020603050405020304" pitchFamily="18" charset="0"/>
              </a:rPr>
              <a:t>єврейського</a:t>
            </a:r>
            <a:r>
              <a:rPr lang="ru-RU" sz="2400" b="1" i="1" dirty="0">
                <a:latin typeface="Times New Roman" panose="02020603050405020304" pitchFamily="18" charset="0"/>
                <a:ea typeface="Times New Roman" panose="02020603050405020304" pitchFamily="18" charset="0"/>
              </a:rPr>
              <a:t> </a:t>
            </a:r>
            <a:r>
              <a:rPr lang="ru-RU" sz="2400" b="1" i="1" dirty="0" err="1">
                <a:latin typeface="Times New Roman" panose="02020603050405020304" pitchFamily="18" charset="0"/>
                <a:ea typeface="Times New Roman" panose="02020603050405020304" pitchFamily="18" charset="0"/>
              </a:rPr>
              <a:t>населення</a:t>
            </a:r>
            <a:r>
              <a:rPr lang="ru-RU" sz="2400" b="1" i="1" dirty="0">
                <a:latin typeface="Times New Roman" panose="02020603050405020304" pitchFamily="18" charset="0"/>
                <a:ea typeface="Times New Roman" panose="02020603050405020304" pitchFamily="18" charset="0"/>
              </a:rPr>
              <a:t>.</a:t>
            </a:r>
            <a:endParaRPr lang="ru-RU" sz="2400" b="1"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1967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2772" y="-77868"/>
            <a:ext cx="11451772" cy="923330"/>
          </a:xfrm>
          <a:prstGeom prst="rect">
            <a:avLst/>
          </a:prstGeom>
          <a:noFill/>
        </p:spPr>
        <p:txBody>
          <a:bodyPr wrap="square" lIns="91440" tIns="45720" rIns="91440" bIns="45720">
            <a:spAutoFit/>
          </a:bodyPr>
          <a:lstStyle/>
          <a:p>
            <a:pPr algn="ctr"/>
            <a:r>
              <a:rPr lang="uk-UA" sz="54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Джерельна база дослідження</a:t>
            </a:r>
            <a:endPar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5" name="Объект 9"/>
          <p:cNvGraphicFramePr>
            <a:graphicFrameLocks noGrp="1"/>
          </p:cNvGraphicFramePr>
          <p:nvPr>
            <p:ph idx="1"/>
            <p:extLst>
              <p:ext uri="{D42A27DB-BD31-4B8C-83A1-F6EECF244321}">
                <p14:modId xmlns:p14="http://schemas.microsoft.com/office/powerpoint/2010/main" val="3245302886"/>
              </p:ext>
            </p:extLst>
          </p:nvPr>
        </p:nvGraphicFramePr>
        <p:xfrm>
          <a:off x="674915" y="1021796"/>
          <a:ext cx="11092544" cy="1807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i025.radikal.ru/1103/a0/42a042b123e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005160"/>
            <a:ext cx="3327821" cy="35262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most.ks.ua/images/content/2013/may/IMG_283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6045" y="3168797"/>
            <a:ext cx="4265324" cy="31989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84794" y="3005159"/>
            <a:ext cx="2641149" cy="3656897"/>
          </a:xfrm>
          <a:prstGeom prst="rect">
            <a:avLst/>
          </a:prstGeom>
          <a:ln>
            <a:noFill/>
          </a:ln>
          <a:effectLst>
            <a:softEdge rad="112500"/>
          </a:effectLst>
        </p:spPr>
      </p:pic>
    </p:spTree>
    <p:extLst>
      <p:ext uri="{BB962C8B-B14F-4D97-AF65-F5344CB8AC3E}">
        <p14:creationId xmlns:p14="http://schemas.microsoft.com/office/powerpoint/2010/main" val="2207271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D:\Мои документы\МАН\2015\Фото статті\Лагеря\DSC_052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3161" y="765245"/>
            <a:ext cx="3584652" cy="5696902"/>
          </a:xfrm>
          <a:prstGeom prst="rect">
            <a:avLst/>
          </a:prstGeom>
          <a:ln>
            <a:noFill/>
          </a:ln>
          <a:effectLst>
            <a:softEdge rad="112500"/>
          </a:effectLst>
        </p:spPr>
      </p:pic>
      <p:sp>
        <p:nvSpPr>
          <p:cNvPr id="4" name="Прямоугольник 3"/>
          <p:cNvSpPr/>
          <p:nvPr/>
        </p:nvSpPr>
        <p:spPr>
          <a:xfrm>
            <a:off x="130630" y="-76884"/>
            <a:ext cx="11877056" cy="954107"/>
          </a:xfrm>
          <a:prstGeom prst="rect">
            <a:avLst/>
          </a:prstGeom>
        </p:spPr>
        <p:txBody>
          <a:bodyPr wrap="square">
            <a:spAutoFit/>
          </a:bodyPr>
          <a:lstStyle/>
          <a:p>
            <a:pPr algn="ctr"/>
            <a:r>
              <a:rPr lang="uk-UA" sz="2800" b="1" dirty="0" smtClean="0">
                <a:latin typeface="Times New Roman" panose="02020603050405020304" pitchFamily="18" charset="0"/>
                <a:ea typeface="Times New Roman" panose="02020603050405020304" pitchFamily="18" charset="0"/>
              </a:rPr>
              <a:t>Із початком окупації нацисти </a:t>
            </a:r>
            <a:r>
              <a:rPr lang="uk-UA" sz="2800" b="1" dirty="0">
                <a:latin typeface="Times New Roman" panose="02020603050405020304" pitchFamily="18" charset="0"/>
                <a:ea typeface="Times New Roman" panose="02020603050405020304" pitchFamily="18" charset="0"/>
              </a:rPr>
              <a:t>встановили суворий контроль за усіма сферами життя єврейського </a:t>
            </a:r>
            <a:r>
              <a:rPr lang="uk-UA" sz="2800" b="1" dirty="0" smtClean="0">
                <a:latin typeface="Times New Roman" panose="02020603050405020304" pitchFamily="18" charset="0"/>
                <a:ea typeface="Times New Roman" panose="02020603050405020304" pitchFamily="18" charset="0"/>
              </a:rPr>
              <a:t>населення </a:t>
            </a:r>
            <a:endParaRPr lang="ru-RU" sz="2800" b="1" dirty="0"/>
          </a:p>
        </p:txBody>
      </p:sp>
      <p:sp>
        <p:nvSpPr>
          <p:cNvPr id="7" name="Прямоугольник 6"/>
          <p:cNvSpPr/>
          <p:nvPr/>
        </p:nvSpPr>
        <p:spPr>
          <a:xfrm>
            <a:off x="8525707" y="6338584"/>
            <a:ext cx="3239560" cy="507831"/>
          </a:xfrm>
          <a:prstGeom prst="rect">
            <a:avLst/>
          </a:prstGeom>
        </p:spPr>
        <p:txBody>
          <a:bodyPr wrap="square">
            <a:spAutoFit/>
          </a:bodyPr>
          <a:lstStyle/>
          <a:p>
            <a:pPr algn="ctr">
              <a:lnSpc>
                <a:spcPct val="150000"/>
              </a:lnSpc>
              <a:spcAft>
                <a:spcPts val="0"/>
              </a:spcAft>
            </a:pPr>
            <a:r>
              <a:rPr lang="uk-UA" dirty="0">
                <a:latin typeface="+mj-lt"/>
                <a:ea typeface="Times New Roman" panose="02020603050405020304" pitchFamily="18" charset="0"/>
              </a:rPr>
              <a:t>В’язень уманського </a:t>
            </a:r>
            <a:r>
              <a:rPr lang="uk-UA" dirty="0" smtClean="0">
                <a:latin typeface="+mj-lt"/>
                <a:ea typeface="Times New Roman" panose="02020603050405020304" pitchFamily="18" charset="0"/>
              </a:rPr>
              <a:t>гетто</a:t>
            </a:r>
            <a:endParaRPr lang="ru-RU" sz="1600" dirty="0">
              <a:effectLst/>
              <a:latin typeface="+mj-lt"/>
              <a:ea typeface="Times New Roman" panose="02020603050405020304" pitchFamily="18" charset="0"/>
            </a:endParaRPr>
          </a:p>
        </p:txBody>
      </p:sp>
      <p:sp>
        <p:nvSpPr>
          <p:cNvPr id="10" name="Прямоугольник 9"/>
          <p:cNvSpPr/>
          <p:nvPr/>
        </p:nvSpPr>
        <p:spPr>
          <a:xfrm>
            <a:off x="52527" y="877223"/>
            <a:ext cx="8353161" cy="1938992"/>
          </a:xfrm>
          <a:prstGeom prst="rect">
            <a:avLst/>
          </a:prstGeom>
        </p:spPr>
        <p:txBody>
          <a:bodyPr wrap="square">
            <a:spAutoFit/>
          </a:bodyPr>
          <a:lstStyle/>
          <a:p>
            <a:pPr algn="ctr"/>
            <a:r>
              <a:rPr lang="uk-UA" sz="2000" b="1" dirty="0" smtClean="0">
                <a:solidFill>
                  <a:schemeClr val="tx2"/>
                </a:solidFill>
                <a:latin typeface="Times New Roman" panose="02020603050405020304" pitchFamily="18" charset="0"/>
                <a:ea typeface="Times New Roman" panose="02020603050405020304" pitchFamily="18" charset="0"/>
              </a:rPr>
              <a:t>Із Наказу по м. Черкаси </a:t>
            </a:r>
          </a:p>
          <a:p>
            <a:pPr algn="ctr"/>
            <a:r>
              <a:rPr lang="uk-UA" sz="2000" b="1" dirty="0" smtClean="0">
                <a:solidFill>
                  <a:schemeClr val="tx2"/>
                </a:solidFill>
                <a:latin typeface="Times New Roman" panose="02020603050405020304" pitchFamily="18" charset="0"/>
              </a:rPr>
              <a:t>Управи та Інспектора поліції м. Черкаси</a:t>
            </a:r>
          </a:p>
          <a:p>
            <a:pPr algn="ctr"/>
            <a:r>
              <a:rPr lang="uk-UA" sz="2000" b="1" i="1" dirty="0" smtClean="0">
                <a:solidFill>
                  <a:schemeClr val="tx2"/>
                </a:solidFill>
                <a:latin typeface="Times New Roman" panose="02020603050405020304" pitchFamily="18" charset="0"/>
              </a:rPr>
              <a:t> </a:t>
            </a:r>
            <a:r>
              <a:rPr lang="uk-UA" sz="2000" dirty="0" smtClean="0"/>
              <a:t>стає відомо, що для євреїв передбачалася </a:t>
            </a:r>
            <a:r>
              <a:rPr lang="ru-RU" sz="2000" dirty="0" err="1" smtClean="0"/>
              <a:t>окрема</a:t>
            </a:r>
            <a:r>
              <a:rPr lang="ru-RU" sz="2000" dirty="0" smtClean="0"/>
              <a:t> </a:t>
            </a:r>
            <a:r>
              <a:rPr lang="ru-RU" sz="2000" u="sng" dirty="0" err="1"/>
              <a:t>реєстрація</a:t>
            </a:r>
            <a:r>
              <a:rPr lang="ru-RU" sz="2000" u="sng" dirty="0"/>
              <a:t> та </a:t>
            </a:r>
            <a:r>
              <a:rPr lang="ru-RU" sz="2000" u="sng" dirty="0" err="1"/>
              <a:t>ідентифікація</a:t>
            </a:r>
            <a:r>
              <a:rPr lang="ru-RU" sz="2000" dirty="0"/>
              <a:t>. </a:t>
            </a:r>
            <a:r>
              <a:rPr lang="ru-RU" sz="2000" dirty="0" err="1" smtClean="0"/>
              <a:t>Населення</a:t>
            </a:r>
            <a:r>
              <a:rPr lang="ru-RU" sz="2000" dirty="0" smtClean="0"/>
              <a:t> </a:t>
            </a:r>
            <a:r>
              <a:rPr lang="ru-RU" sz="2000" dirty="0" err="1" smtClean="0"/>
              <a:t>мусило</a:t>
            </a:r>
            <a:r>
              <a:rPr lang="ru-RU" sz="2000" dirty="0" smtClean="0"/>
              <a:t> </a:t>
            </a:r>
            <a:r>
              <a:rPr lang="ru-RU" sz="2000" dirty="0" err="1"/>
              <a:t>обов’язково</a:t>
            </a:r>
            <a:r>
              <a:rPr lang="ru-RU" sz="2000" dirty="0"/>
              <a:t> </a:t>
            </a:r>
            <a:r>
              <a:rPr lang="uk-UA" sz="2000" dirty="0"/>
              <a:t>їх пройти</a:t>
            </a:r>
            <a:r>
              <a:rPr lang="ru-RU" sz="2000" dirty="0"/>
              <a:t>. В </a:t>
            </a:r>
            <a:r>
              <a:rPr lang="ru-RU" sz="2000" dirty="0" err="1"/>
              <a:t>міській</a:t>
            </a:r>
            <a:r>
              <a:rPr lang="ru-RU" sz="2000" dirty="0"/>
              <a:t> </a:t>
            </a:r>
            <a:r>
              <a:rPr lang="ru-RU" sz="2000" dirty="0" err="1"/>
              <a:t>поліцейській</a:t>
            </a:r>
            <a:r>
              <a:rPr lang="ru-RU" sz="2000" dirty="0"/>
              <a:t> </a:t>
            </a:r>
            <a:r>
              <a:rPr lang="ru-RU" sz="2000" dirty="0" err="1"/>
              <a:t>управі</a:t>
            </a:r>
            <a:r>
              <a:rPr lang="ru-RU" sz="2000" dirty="0"/>
              <a:t> </a:t>
            </a:r>
            <a:r>
              <a:rPr lang="ru-RU" sz="2000" dirty="0" err="1" smtClean="0"/>
              <a:t>реєстрація</a:t>
            </a:r>
            <a:r>
              <a:rPr lang="ru-RU" sz="2000" dirty="0" smtClean="0"/>
              <a:t> </a:t>
            </a:r>
            <a:r>
              <a:rPr lang="ru-RU" sz="2000" dirty="0" err="1"/>
              <a:t>тривала</a:t>
            </a:r>
            <a:r>
              <a:rPr lang="ru-RU" sz="2000" dirty="0"/>
              <a:t> до 2 </a:t>
            </a:r>
            <a:r>
              <a:rPr lang="ru-RU" sz="2000" dirty="0" err="1" smtClean="0"/>
              <a:t>жовтня</a:t>
            </a:r>
            <a:r>
              <a:rPr lang="ru-RU" sz="2000" dirty="0" smtClean="0"/>
              <a:t> 1941 р. </a:t>
            </a:r>
            <a:r>
              <a:rPr lang="ru-RU" sz="2000" dirty="0"/>
              <a:t>Для тих, </a:t>
            </a:r>
            <a:r>
              <a:rPr lang="ru-RU" sz="2000" dirty="0" err="1"/>
              <a:t>хто</a:t>
            </a:r>
            <a:r>
              <a:rPr lang="ru-RU" sz="2000" dirty="0"/>
              <a:t> не </a:t>
            </a:r>
            <a:r>
              <a:rPr lang="uk-UA" sz="2000" dirty="0"/>
              <a:t>з</a:t>
            </a:r>
            <a:r>
              <a:rPr lang="ru-RU" sz="2000" dirty="0"/>
              <a:t>’</a:t>
            </a:r>
            <a:r>
              <a:rPr lang="uk-UA" sz="2000" dirty="0"/>
              <a:t>являвся </a:t>
            </a:r>
            <a:r>
              <a:rPr lang="ru-RU" sz="2000" dirty="0" err="1" smtClean="0"/>
              <a:t>передбачався</a:t>
            </a:r>
            <a:r>
              <a:rPr lang="ru-RU" sz="2000" dirty="0" smtClean="0"/>
              <a:t> </a:t>
            </a:r>
            <a:r>
              <a:rPr lang="ru-RU" sz="2000" dirty="0" err="1" smtClean="0"/>
              <a:t>розстріл</a:t>
            </a:r>
            <a:r>
              <a:rPr lang="ru-RU" sz="2000" dirty="0"/>
              <a:t>.</a:t>
            </a:r>
            <a:endParaRPr lang="ru-RU" sz="2000" b="1" i="1" dirty="0">
              <a:solidFill>
                <a:schemeClr val="tx2"/>
              </a:solidFill>
            </a:endParaRPr>
          </a:p>
        </p:txBody>
      </p:sp>
      <p:sp>
        <p:nvSpPr>
          <p:cNvPr id="11" name="Прямоугольник 10"/>
          <p:cNvSpPr/>
          <p:nvPr/>
        </p:nvSpPr>
        <p:spPr>
          <a:xfrm>
            <a:off x="5021306" y="2951275"/>
            <a:ext cx="2962693" cy="3785652"/>
          </a:xfrm>
          <a:prstGeom prst="rect">
            <a:avLst/>
          </a:prstGeom>
        </p:spPr>
        <p:txBody>
          <a:bodyPr wrap="square">
            <a:spAutoFit/>
          </a:bodyPr>
          <a:lstStyle/>
          <a:p>
            <a:pPr algn="ctr"/>
            <a:r>
              <a:rPr lang="ru-RU" sz="2000" dirty="0" err="1" smtClean="0"/>
              <a:t>Цей</a:t>
            </a:r>
            <a:r>
              <a:rPr lang="ru-RU" sz="2000" dirty="0" smtClean="0"/>
              <a:t> же документ </a:t>
            </a:r>
            <a:r>
              <a:rPr lang="ru-RU" sz="2000" dirty="0" err="1" smtClean="0"/>
              <a:t>інформує</a:t>
            </a:r>
            <a:r>
              <a:rPr lang="ru-RU" sz="2000" dirty="0" smtClean="0"/>
              <a:t> про </a:t>
            </a:r>
            <a:r>
              <a:rPr lang="ru-RU" sz="2000" u="sng" dirty="0" err="1" smtClean="0"/>
              <a:t>трудову</a:t>
            </a:r>
            <a:r>
              <a:rPr lang="ru-RU" sz="2000" u="sng" dirty="0" smtClean="0"/>
              <a:t> </a:t>
            </a:r>
            <a:r>
              <a:rPr lang="ru-RU" sz="2000" u="sng" dirty="0" err="1" smtClean="0"/>
              <a:t>повинність</a:t>
            </a:r>
            <a:r>
              <a:rPr lang="ru-RU" sz="2000" dirty="0" smtClean="0"/>
              <a:t> </a:t>
            </a:r>
            <a:r>
              <a:rPr lang="ru-RU" sz="2000" dirty="0" err="1" smtClean="0"/>
              <a:t>євреїв</a:t>
            </a:r>
            <a:r>
              <a:rPr lang="ru-RU" sz="2000" dirty="0" smtClean="0"/>
              <a:t>.</a:t>
            </a:r>
          </a:p>
          <a:p>
            <a:pPr algn="ctr"/>
            <a:r>
              <a:rPr lang="ru-RU" sz="2000" dirty="0" smtClean="0"/>
              <a:t>«</a:t>
            </a:r>
            <a:r>
              <a:rPr lang="ru-RU" sz="2000" dirty="0" err="1"/>
              <a:t>Щ</a:t>
            </a:r>
            <a:r>
              <a:rPr lang="ru-RU" sz="2000" dirty="0" err="1" smtClean="0"/>
              <a:t>одня</a:t>
            </a:r>
            <a:r>
              <a:rPr lang="ru-RU" sz="2000" dirty="0" smtClean="0"/>
              <a:t> о 7 год. ранку за </a:t>
            </a:r>
            <a:r>
              <a:rPr lang="ru-RU" sz="2000" dirty="0" err="1" smtClean="0"/>
              <a:t>німецьким</a:t>
            </a:r>
            <a:r>
              <a:rPr lang="ru-RU" sz="2000" dirty="0" smtClean="0"/>
              <a:t> часом </a:t>
            </a:r>
            <a:r>
              <a:rPr lang="ru-RU" sz="2000" dirty="0" err="1" smtClean="0"/>
              <a:t>всі</a:t>
            </a:r>
            <a:r>
              <a:rPr lang="ru-RU" sz="2000" dirty="0" smtClean="0"/>
              <a:t> </a:t>
            </a:r>
            <a:r>
              <a:rPr lang="ru-RU" sz="2000" dirty="0" err="1" smtClean="0"/>
              <a:t>жиди</a:t>
            </a:r>
            <a:r>
              <a:rPr lang="ru-RU" sz="2000" dirty="0" smtClean="0"/>
              <a:t> </a:t>
            </a:r>
            <a:r>
              <a:rPr lang="ru-RU" sz="2000" dirty="0" err="1" smtClean="0"/>
              <a:t>від</a:t>
            </a:r>
            <a:r>
              <a:rPr lang="ru-RU" sz="2000" dirty="0" smtClean="0"/>
              <a:t> 15 </a:t>
            </a:r>
            <a:r>
              <a:rPr lang="ru-RU" sz="2000" dirty="0" err="1" smtClean="0"/>
              <a:t>літ</a:t>
            </a:r>
            <a:r>
              <a:rPr lang="ru-RU" sz="2000" dirty="0" smtClean="0"/>
              <a:t> до 60 </a:t>
            </a:r>
            <a:r>
              <a:rPr lang="ru-RU" sz="2000" dirty="0" err="1" smtClean="0"/>
              <a:t>мусяць</a:t>
            </a:r>
            <a:r>
              <a:rPr lang="ru-RU" sz="2000" dirty="0" smtClean="0"/>
              <a:t> з</a:t>
            </a:r>
            <a:r>
              <a:rPr lang="en-US" sz="2000" dirty="0" smtClean="0"/>
              <a:t>’</a:t>
            </a:r>
            <a:r>
              <a:rPr lang="uk-UA" sz="2000" dirty="0" smtClean="0"/>
              <a:t>явитися на роботу за нарядами, що вони одержать від поліції</a:t>
            </a:r>
            <a:r>
              <a:rPr lang="ru-RU" sz="2000" dirty="0" smtClean="0"/>
              <a:t>».</a:t>
            </a:r>
            <a:endParaRPr lang="ru-RU" sz="2000" b="1" i="1" dirty="0">
              <a:solidFill>
                <a:schemeClr val="tx2"/>
              </a:solidFill>
            </a:endParaRPr>
          </a:p>
        </p:txBody>
      </p:sp>
      <p:pic>
        <p:nvPicPr>
          <p:cNvPr id="12" name="Picture 4" descr="http://his.img.pravda.com/images/doc/d/b/db115de-cdvr-00583.jpg"/>
          <p:cNvPicPr>
            <a:picLocks noChangeAspect="1" noChangeArrowheads="1"/>
          </p:cNvPicPr>
          <p:nvPr/>
        </p:nvPicPr>
        <p:blipFill rotWithShape="1">
          <a:blip r:embed="rId3">
            <a:extLst>
              <a:ext uri="{28A0092B-C50C-407E-A947-70E740481C1C}">
                <a14:useLocalDpi xmlns:a14="http://schemas.microsoft.com/office/drawing/2010/main" val="0"/>
              </a:ext>
            </a:extLst>
          </a:blip>
          <a:srcRect t="18768" b="1767"/>
          <a:stretch/>
        </p:blipFill>
        <p:spPr bwMode="auto">
          <a:xfrm>
            <a:off x="59595" y="3114625"/>
            <a:ext cx="4961711" cy="30047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902456" y="6119359"/>
            <a:ext cx="3239560" cy="455189"/>
          </a:xfrm>
          <a:prstGeom prst="rect">
            <a:avLst/>
          </a:prstGeom>
        </p:spPr>
        <p:txBody>
          <a:bodyPr wrap="square">
            <a:spAutoFit/>
          </a:bodyPr>
          <a:lstStyle/>
          <a:p>
            <a:pPr algn="ctr">
              <a:lnSpc>
                <a:spcPct val="150000"/>
              </a:lnSpc>
              <a:spcAft>
                <a:spcPts val="0"/>
              </a:spcAft>
            </a:pPr>
            <a:r>
              <a:rPr lang="uk-UA" dirty="0" smtClean="0">
                <a:latin typeface="+mj-lt"/>
                <a:ea typeface="Times New Roman" panose="02020603050405020304" pitchFamily="18" charset="0"/>
              </a:rPr>
              <a:t>Євреї дорогою на роботу</a:t>
            </a:r>
            <a:endParaRPr lang="ru-RU" sz="1600" dirty="0">
              <a:effectLst/>
              <a:latin typeface="+mj-lt"/>
              <a:ea typeface="Times New Roman" panose="02020603050405020304" pitchFamily="18" charset="0"/>
            </a:endParaRPr>
          </a:p>
        </p:txBody>
      </p:sp>
    </p:spTree>
    <p:extLst>
      <p:ext uri="{BB962C8B-B14F-4D97-AF65-F5344CB8AC3E}">
        <p14:creationId xmlns:p14="http://schemas.microsoft.com/office/powerpoint/2010/main" val="2233867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9601" y="4566070"/>
            <a:ext cx="5440971" cy="1631216"/>
          </a:xfrm>
          <a:prstGeom prst="rect">
            <a:avLst/>
          </a:prstGeom>
        </p:spPr>
        <p:txBody>
          <a:bodyPr wrap="square">
            <a:spAutoFit/>
          </a:bodyPr>
          <a:lstStyle/>
          <a:p>
            <a:pPr algn="ctr"/>
            <a:r>
              <a:rPr lang="ru-RU" sz="2000" b="1" dirty="0" smtClean="0">
                <a:solidFill>
                  <a:schemeClr val="tx2"/>
                </a:solidFill>
                <a:latin typeface="Times New Roman" panose="02020603050405020304" pitchFamily="18" charset="0"/>
                <a:cs typeface="Times New Roman" panose="02020603050405020304" pitchFamily="18" charset="0"/>
              </a:rPr>
              <a:t>31 </a:t>
            </a:r>
            <a:r>
              <a:rPr lang="ru-RU" sz="2000" b="1" dirty="0" err="1" smtClean="0">
                <a:solidFill>
                  <a:schemeClr val="tx2"/>
                </a:solidFill>
                <a:latin typeface="Times New Roman" panose="02020603050405020304" pitchFamily="18" charset="0"/>
                <a:cs typeface="Times New Roman" panose="02020603050405020304" pitchFamily="18" charset="0"/>
              </a:rPr>
              <a:t>серпня</a:t>
            </a:r>
            <a:r>
              <a:rPr lang="ru-RU" sz="2000" b="1" dirty="0" smtClean="0">
                <a:solidFill>
                  <a:schemeClr val="tx2"/>
                </a:solidFill>
                <a:latin typeface="Times New Roman" panose="02020603050405020304" pitchFamily="18" charset="0"/>
                <a:cs typeface="Times New Roman" panose="02020603050405020304" pitchFamily="18" charset="0"/>
              </a:rPr>
              <a:t> 1941 р. у </a:t>
            </a:r>
            <a:r>
              <a:rPr lang="ru-RU" sz="2000" b="1" dirty="0" err="1" smtClean="0">
                <a:solidFill>
                  <a:schemeClr val="tx2"/>
                </a:solidFill>
                <a:latin typeface="Times New Roman" panose="02020603050405020304" pitchFamily="18" charset="0"/>
                <a:cs typeface="Times New Roman" panose="02020603050405020304" pitchFamily="18" charset="0"/>
              </a:rPr>
              <a:t>газеті</a:t>
            </a:r>
            <a:r>
              <a:rPr lang="ru-RU" sz="2000" b="1" dirty="0" smtClean="0">
                <a:solidFill>
                  <a:schemeClr val="tx2"/>
                </a:solidFill>
                <a:latin typeface="Times New Roman" panose="02020603050405020304" pitchFamily="18" charset="0"/>
                <a:cs typeface="Times New Roman" panose="02020603050405020304" pitchFamily="18" charset="0"/>
              </a:rPr>
              <a:t> </a:t>
            </a:r>
            <a:r>
              <a:rPr lang="ru-RU" sz="2000" b="1" dirty="0" err="1" smtClean="0">
                <a:solidFill>
                  <a:schemeClr val="tx2"/>
                </a:solidFill>
                <a:latin typeface="Times New Roman" panose="02020603050405020304" pitchFamily="18" charset="0"/>
                <a:cs typeface="Times New Roman" panose="02020603050405020304" pitchFamily="18" charset="0"/>
              </a:rPr>
              <a:t>Уманський</a:t>
            </a:r>
            <a:r>
              <a:rPr lang="ru-RU" sz="2000" b="1" dirty="0" smtClean="0">
                <a:solidFill>
                  <a:schemeClr val="tx2"/>
                </a:solidFill>
                <a:latin typeface="Times New Roman" panose="02020603050405020304" pitchFamily="18" charset="0"/>
                <a:cs typeface="Times New Roman" panose="02020603050405020304" pitchFamily="18" charset="0"/>
              </a:rPr>
              <a:t> голос </a:t>
            </a:r>
            <a:r>
              <a:rPr lang="ru-RU" sz="2000" b="1" dirty="0" err="1" smtClean="0">
                <a:solidFill>
                  <a:schemeClr val="tx2"/>
                </a:solidFill>
                <a:latin typeface="Times New Roman" panose="02020603050405020304" pitchFamily="18" charset="0"/>
                <a:cs typeface="Times New Roman" panose="02020603050405020304" pitchFamily="18" charset="0"/>
              </a:rPr>
              <a:t>було</a:t>
            </a:r>
            <a:r>
              <a:rPr lang="ru-RU" sz="2000" b="1" dirty="0" smtClean="0">
                <a:solidFill>
                  <a:schemeClr val="tx2"/>
                </a:solidFill>
                <a:latin typeface="Times New Roman" panose="02020603050405020304" pitchFamily="18" charset="0"/>
                <a:cs typeface="Times New Roman" panose="02020603050405020304" pitchFamily="18" charset="0"/>
              </a:rPr>
              <a:t> </a:t>
            </a:r>
            <a:r>
              <a:rPr lang="ru-RU" sz="2000" b="1" dirty="0" err="1" smtClean="0">
                <a:solidFill>
                  <a:schemeClr val="tx2"/>
                </a:solidFill>
                <a:latin typeface="Times New Roman" panose="02020603050405020304" pitchFamily="18" charset="0"/>
                <a:cs typeface="Times New Roman" panose="02020603050405020304" pitchFamily="18" charset="0"/>
              </a:rPr>
              <a:t>вміщено</a:t>
            </a:r>
            <a:r>
              <a:rPr lang="ru-RU" sz="2000" b="1" dirty="0" smtClean="0">
                <a:solidFill>
                  <a:schemeClr val="tx2"/>
                </a:solidFill>
                <a:latin typeface="Times New Roman" panose="02020603050405020304" pitchFamily="18" charset="0"/>
                <a:cs typeface="Times New Roman" panose="02020603050405020304" pitchFamily="18" charset="0"/>
              </a:rPr>
              <a:t> наказ </a:t>
            </a:r>
            <a:r>
              <a:rPr lang="ru-RU" sz="2000" b="1" dirty="0" err="1" smtClean="0">
                <a:solidFill>
                  <a:schemeClr val="tx2"/>
                </a:solidFill>
                <a:latin typeface="Times New Roman" panose="02020603050405020304" pitchFamily="18" charset="0"/>
                <a:cs typeface="Times New Roman" panose="02020603050405020304" pitchFamily="18" charset="0"/>
              </a:rPr>
              <a:t>міської</a:t>
            </a:r>
            <a:r>
              <a:rPr lang="ru-RU" sz="2000" b="1" dirty="0" smtClean="0">
                <a:solidFill>
                  <a:schemeClr val="tx2"/>
                </a:solidFill>
                <a:latin typeface="Times New Roman" panose="02020603050405020304" pitchFamily="18" charset="0"/>
                <a:cs typeface="Times New Roman" panose="02020603050405020304" pitchFamily="18" charset="0"/>
              </a:rPr>
              <a:t> </a:t>
            </a:r>
            <a:r>
              <a:rPr lang="ru-RU" sz="2000" b="1" dirty="0" err="1" smtClean="0">
                <a:solidFill>
                  <a:schemeClr val="tx2"/>
                </a:solidFill>
                <a:latin typeface="Times New Roman" panose="02020603050405020304" pitchFamily="18" charset="0"/>
                <a:cs typeface="Times New Roman" panose="02020603050405020304" pitchFamily="18" charset="0"/>
              </a:rPr>
              <a:t>управи</a:t>
            </a:r>
            <a:r>
              <a:rPr lang="ru-RU" sz="2000" dirty="0" smtClean="0">
                <a:latin typeface="Times New Roman" panose="02020603050405020304" pitchFamily="18" charset="0"/>
                <a:cs typeface="Times New Roman" panose="02020603050405020304" pitchFamily="18" charset="0"/>
              </a:rPr>
              <a:t>,</a:t>
            </a:r>
          </a:p>
          <a:p>
            <a:pPr algn="ctr"/>
            <a:r>
              <a:rPr lang="ru-RU" sz="2000" dirty="0" smtClean="0">
                <a:latin typeface="+mj-lt"/>
                <a:cs typeface="Times New Roman" panose="02020603050405020304" pitchFamily="18" charset="0"/>
              </a:rPr>
              <a:t> </a:t>
            </a:r>
            <a:r>
              <a:rPr lang="ru-RU" sz="2000" dirty="0" err="1" smtClean="0">
                <a:latin typeface="+mj-lt"/>
                <a:cs typeface="Times New Roman" panose="02020603050405020304" pitchFamily="18" charset="0"/>
              </a:rPr>
              <a:t>який</a:t>
            </a:r>
            <a:r>
              <a:rPr lang="ru-RU" sz="2000" dirty="0" smtClean="0">
                <a:latin typeface="+mj-lt"/>
                <a:cs typeface="Times New Roman" panose="02020603050405020304" pitchFamily="18" charset="0"/>
              </a:rPr>
              <a:t>  </a:t>
            </a:r>
            <a:r>
              <a:rPr lang="uk-UA" sz="2000" dirty="0" smtClean="0">
                <a:latin typeface="+mj-lt"/>
                <a:ea typeface="Times New Roman" panose="02020603050405020304" pitchFamily="18" charset="0"/>
                <a:cs typeface="Times New Roman" panose="02020603050405020304" pitchFamily="18" charset="0"/>
              </a:rPr>
              <a:t>встановлював </a:t>
            </a:r>
            <a:r>
              <a:rPr lang="uk-UA" sz="2000" u="sng" dirty="0">
                <a:latin typeface="+mj-lt"/>
                <a:ea typeface="Times New Roman" panose="02020603050405020304" pitchFamily="18" charset="0"/>
                <a:cs typeface="Times New Roman" panose="02020603050405020304" pitchFamily="18" charset="0"/>
              </a:rPr>
              <a:t>час перебування на вулицях</a:t>
            </a:r>
            <a:r>
              <a:rPr lang="uk-UA" sz="2000" dirty="0">
                <a:latin typeface="+mj-lt"/>
                <a:ea typeface="Times New Roman" panose="02020603050405020304" pitchFamily="18" charset="0"/>
                <a:cs typeface="Times New Roman" panose="02020603050405020304" pitchFamily="18" charset="0"/>
              </a:rPr>
              <a:t> міста для євреїв з 19:00 до 6:00</a:t>
            </a:r>
            <a:r>
              <a:rPr lang="uk-UA" sz="2000" dirty="0" smtClean="0">
                <a:latin typeface="+mj-lt"/>
                <a:ea typeface="Times New Roman" panose="02020603050405020304" pitchFamily="18" charset="0"/>
                <a:cs typeface="Times New Roman" panose="02020603050405020304" pitchFamily="18" charset="0"/>
              </a:rPr>
              <a:t>,</a:t>
            </a:r>
          </a:p>
          <a:p>
            <a:pPr algn="ctr"/>
            <a:r>
              <a:rPr lang="uk-UA" sz="2000" dirty="0" smtClean="0">
                <a:latin typeface="+mj-lt"/>
                <a:ea typeface="Times New Roman" panose="02020603050405020304" pitchFamily="18" charset="0"/>
                <a:cs typeface="Times New Roman" panose="02020603050405020304" pitchFamily="18" charset="0"/>
              </a:rPr>
              <a:t> </a:t>
            </a:r>
            <a:r>
              <a:rPr lang="uk-UA" sz="2000" dirty="0">
                <a:latin typeface="+mj-lt"/>
                <a:ea typeface="Times New Roman" panose="02020603050405020304" pitchFamily="18" charset="0"/>
                <a:cs typeface="Times New Roman" panose="02020603050405020304" pitchFamily="18" charset="0"/>
              </a:rPr>
              <a:t>а для іншого населення – з 20:00 до </a:t>
            </a:r>
            <a:r>
              <a:rPr lang="uk-UA" sz="2000" dirty="0" smtClean="0">
                <a:latin typeface="+mj-lt"/>
                <a:ea typeface="Times New Roman" panose="02020603050405020304" pitchFamily="18" charset="0"/>
                <a:cs typeface="Times New Roman" panose="02020603050405020304" pitchFamily="18" charset="0"/>
              </a:rPr>
              <a:t>5:00.</a:t>
            </a:r>
            <a:endParaRPr lang="ru-RU" sz="2000" dirty="0">
              <a:latin typeface="+mj-lt"/>
              <a:cs typeface="Times New Roman" panose="02020603050405020304" pitchFamily="18" charset="0"/>
            </a:endParaRPr>
          </a:p>
        </p:txBody>
      </p:sp>
      <p:sp>
        <p:nvSpPr>
          <p:cNvPr id="7" name="Прямоугольник 6"/>
          <p:cNvSpPr/>
          <p:nvPr/>
        </p:nvSpPr>
        <p:spPr>
          <a:xfrm>
            <a:off x="5742733" y="407061"/>
            <a:ext cx="5943600" cy="1938992"/>
          </a:xfrm>
          <a:prstGeom prst="rect">
            <a:avLst/>
          </a:prstGeom>
        </p:spPr>
        <p:txBody>
          <a:bodyPr wrap="square">
            <a:spAutoFit/>
          </a:bodyPr>
          <a:lstStyle/>
          <a:p>
            <a:pPr algn="ctr"/>
            <a:r>
              <a:rPr lang="uk-UA" sz="2000" b="1" dirty="0">
                <a:solidFill>
                  <a:schemeClr val="tx2"/>
                </a:solidFill>
                <a:latin typeface="Times New Roman" panose="02020603050405020304" pitchFamily="18" charset="0"/>
                <a:ea typeface="Times New Roman" panose="02020603050405020304" pitchFamily="18" charset="0"/>
              </a:rPr>
              <a:t>17 жовтня 1941 р. постановою уманського міського управління були визначені розміри державних і місцевих податків</a:t>
            </a:r>
            <a:r>
              <a:rPr lang="uk-UA" sz="2000" dirty="0">
                <a:latin typeface="Times New Roman" panose="02020603050405020304" pitchFamily="18" charset="0"/>
                <a:ea typeface="Times New Roman" panose="02020603050405020304" pitchFamily="18" charset="0"/>
              </a:rPr>
              <a:t>, </a:t>
            </a:r>
            <a:endParaRPr lang="uk-UA" sz="2000" dirty="0" smtClean="0">
              <a:latin typeface="Times New Roman" panose="02020603050405020304" pitchFamily="18" charset="0"/>
              <a:ea typeface="Times New Roman" panose="02020603050405020304" pitchFamily="18" charset="0"/>
            </a:endParaRPr>
          </a:p>
          <a:p>
            <a:pPr algn="ctr"/>
            <a:r>
              <a:rPr lang="uk-UA" sz="2000" dirty="0" smtClean="0">
                <a:latin typeface="+mj-lt"/>
                <a:ea typeface="Times New Roman" panose="02020603050405020304" pitchFamily="18" charset="0"/>
              </a:rPr>
              <a:t>“</a:t>
            </a:r>
            <a:r>
              <a:rPr lang="uk-UA" sz="2000" dirty="0">
                <a:latin typeface="+mj-lt"/>
                <a:ea typeface="Times New Roman" panose="02020603050405020304" pitchFamily="18" charset="0"/>
              </a:rPr>
              <a:t>жиди, що підлягають </a:t>
            </a:r>
            <a:r>
              <a:rPr lang="uk-UA" sz="2000" u="sng" dirty="0">
                <a:latin typeface="+mj-lt"/>
                <a:ea typeface="Times New Roman" panose="02020603050405020304" pitchFamily="18" charset="0"/>
              </a:rPr>
              <a:t>оподаткуванню</a:t>
            </a:r>
            <a:r>
              <a:rPr lang="uk-UA" sz="2000" dirty="0">
                <a:latin typeface="+mj-lt"/>
                <a:ea typeface="Times New Roman" panose="02020603050405020304" pitchFamily="18" charset="0"/>
              </a:rPr>
              <a:t> вищезгаданими зборами, сплачують такі в подвійному розмірі” </a:t>
            </a:r>
            <a:endParaRPr lang="ru-RU" sz="2000" dirty="0">
              <a:latin typeface="+mj-lt"/>
            </a:endParaRPr>
          </a:p>
        </p:txBody>
      </p:sp>
      <p:pic>
        <p:nvPicPr>
          <p:cNvPr id="1026" name="Picture 2" descr="http://libraria.ua/cover_images/Uriadovi%20Dunaevetcki%20visti/Umanskiy%20golos/19430912_071/MASTER/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971" y="407061"/>
            <a:ext cx="2882331" cy="40698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ungvar.info/wp-content/uploads/2015/01/p_104481_10_gallerybig.jpg"/>
          <p:cNvPicPr>
            <a:picLocks noChangeAspect="1" noChangeArrowheads="1"/>
          </p:cNvPicPr>
          <p:nvPr/>
        </p:nvPicPr>
        <p:blipFill rotWithShape="1">
          <a:blip r:embed="rId3">
            <a:extLst>
              <a:ext uri="{28A0092B-C50C-407E-A947-70E740481C1C}">
                <a14:useLocalDpi xmlns:a14="http://schemas.microsoft.com/office/drawing/2010/main" val="0"/>
              </a:ext>
            </a:extLst>
          </a:blip>
          <a:srcRect l="1238" t="415" r="1624" b="1151"/>
          <a:stretch/>
        </p:blipFill>
        <p:spPr bwMode="auto">
          <a:xfrm>
            <a:off x="5971333" y="2622000"/>
            <a:ext cx="5715000" cy="3722913"/>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6464665" y="6344913"/>
            <a:ext cx="5044019" cy="400110"/>
          </a:xfrm>
          <a:prstGeom prst="rect">
            <a:avLst/>
          </a:prstGeom>
        </p:spPr>
        <p:txBody>
          <a:bodyPr wrap="square">
            <a:spAutoFit/>
          </a:bodyPr>
          <a:lstStyle/>
          <a:p>
            <a:pPr algn="ctr"/>
            <a:r>
              <a:rPr lang="uk-UA" sz="2000" dirty="0" smtClean="0">
                <a:latin typeface="+mj-lt"/>
                <a:cs typeface="Times New Roman" panose="02020603050405020304" pitchFamily="18" charset="0"/>
              </a:rPr>
              <a:t>Конфіскація майна євреїв</a:t>
            </a:r>
            <a:endParaRPr lang="ru-RU" dirty="0">
              <a:latin typeface="+mj-lt"/>
              <a:cs typeface="Times New Roman" panose="02020603050405020304" pitchFamily="18" charset="0"/>
            </a:endParaRPr>
          </a:p>
        </p:txBody>
      </p:sp>
    </p:spTree>
    <p:extLst>
      <p:ext uri="{BB962C8B-B14F-4D97-AF65-F5344CB8AC3E}">
        <p14:creationId xmlns:p14="http://schemas.microsoft.com/office/powerpoint/2010/main" val="2613371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845002" y="352930"/>
            <a:ext cx="6063342" cy="2215991"/>
          </a:xfrm>
          <a:prstGeom prst="rect">
            <a:avLst/>
          </a:prstGeom>
        </p:spPr>
        <p:txBody>
          <a:bodyPr wrap="square">
            <a:spAutoFit/>
          </a:bodyPr>
          <a:lstStyle/>
          <a:p>
            <a:pPr algn="ctr"/>
            <a:r>
              <a:rPr lang="uk-UA" sz="2000" dirty="0" smtClean="0">
                <a:latin typeface="+mj-lt"/>
                <a:ea typeface="Times New Roman" panose="02020603050405020304" pitchFamily="18" charset="0"/>
              </a:rPr>
              <a:t>Німці заборонили євреям відбувати </a:t>
            </a:r>
            <a:r>
              <a:rPr lang="uk-UA" sz="2000" u="sng" dirty="0" smtClean="0">
                <a:latin typeface="+mj-lt"/>
                <a:ea typeface="Times New Roman" panose="02020603050405020304" pitchFamily="18" charset="0"/>
              </a:rPr>
              <a:t>релігійні обряди</a:t>
            </a:r>
            <a:r>
              <a:rPr lang="uk-UA" sz="2000" dirty="0" smtClean="0">
                <a:latin typeface="+mj-lt"/>
                <a:ea typeface="Times New Roman" panose="02020603050405020304" pitchFamily="18" charset="0"/>
              </a:rPr>
              <a:t>, руйнували </a:t>
            </a:r>
            <a:r>
              <a:rPr lang="uk-UA" sz="2000" dirty="0">
                <a:latin typeface="+mj-lt"/>
                <a:ea typeface="Times New Roman" panose="02020603050405020304" pitchFamily="18" charset="0"/>
              </a:rPr>
              <a:t>молитовні будинки, </a:t>
            </a:r>
            <a:r>
              <a:rPr lang="uk-UA" sz="2000" dirty="0" smtClean="0">
                <a:latin typeface="+mj-lt"/>
                <a:ea typeface="Times New Roman" panose="02020603050405020304" pitchFamily="18" charset="0"/>
              </a:rPr>
              <a:t>синагоги. </a:t>
            </a:r>
          </a:p>
          <a:p>
            <a:pPr algn="ctr"/>
            <a:r>
              <a:rPr lang="uk-UA" sz="2000" dirty="0" smtClean="0">
                <a:latin typeface="+mj-lt"/>
                <a:ea typeface="Times New Roman" panose="02020603050405020304" pitchFamily="18" charset="0"/>
              </a:rPr>
              <a:t>Цей факт підтверджує фото із </a:t>
            </a:r>
            <a:r>
              <a:rPr lang="ru-RU" sz="2000" dirty="0" smtClean="0">
                <a:latin typeface="+mj-lt"/>
              </a:rPr>
              <a:t>Центрального державного </a:t>
            </a:r>
            <a:r>
              <a:rPr lang="ru-RU" sz="2000" dirty="0" err="1" smtClean="0">
                <a:latin typeface="+mj-lt"/>
              </a:rPr>
              <a:t>кінофотофоноархіву</a:t>
            </a:r>
            <a:r>
              <a:rPr lang="ru-RU" sz="2000" dirty="0" smtClean="0">
                <a:latin typeface="+mj-lt"/>
              </a:rPr>
              <a:t> </a:t>
            </a:r>
            <a:r>
              <a:rPr lang="ru-RU" sz="2000" dirty="0" err="1">
                <a:latin typeface="+mj-lt"/>
              </a:rPr>
              <a:t>України</a:t>
            </a:r>
            <a:r>
              <a:rPr lang="ru-RU" sz="2000" dirty="0">
                <a:latin typeface="+mj-lt"/>
              </a:rPr>
              <a:t> </a:t>
            </a:r>
            <a:br>
              <a:rPr lang="ru-RU" sz="2000" dirty="0">
                <a:latin typeface="+mj-lt"/>
              </a:rPr>
            </a:br>
            <a:r>
              <a:rPr lang="ru-RU" sz="2000" dirty="0" err="1">
                <a:latin typeface="+mj-lt"/>
              </a:rPr>
              <a:t>імені</a:t>
            </a:r>
            <a:r>
              <a:rPr lang="ru-RU" sz="2000" dirty="0">
                <a:latin typeface="+mj-lt"/>
              </a:rPr>
              <a:t> Г. С. </a:t>
            </a:r>
            <a:r>
              <a:rPr lang="ru-RU" sz="2000" dirty="0" smtClean="0">
                <a:latin typeface="+mj-lt"/>
              </a:rPr>
              <a:t>Пшеничного.</a:t>
            </a:r>
            <a:endParaRPr lang="ru-RU" sz="2000" dirty="0">
              <a:latin typeface="+mj-lt"/>
            </a:endParaRPr>
          </a:p>
          <a:p>
            <a:endParaRPr lang="ru-RU" dirty="0"/>
          </a:p>
        </p:txBody>
      </p:sp>
      <p:pic>
        <p:nvPicPr>
          <p:cNvPr id="5" name="Рисунок 4" descr="http://www.archives.gov.ua/Sections/1941-1945/I/Images/151-I-ca05-0-14689.jpg"/>
          <p:cNvPicPr/>
          <p:nvPr/>
        </p:nvPicPr>
        <p:blipFill rotWithShape="1">
          <a:blip r:embed="rId2">
            <a:extLst>
              <a:ext uri="{28A0092B-C50C-407E-A947-70E740481C1C}">
                <a14:useLocalDpi xmlns:a14="http://schemas.microsoft.com/office/drawing/2010/main" val="0"/>
              </a:ext>
            </a:extLst>
          </a:blip>
          <a:srcRect t="9004" b="10716"/>
          <a:stretch/>
        </p:blipFill>
        <p:spPr bwMode="auto">
          <a:xfrm>
            <a:off x="466835" y="80661"/>
            <a:ext cx="5150196" cy="3091542"/>
          </a:xfrm>
          <a:prstGeom prst="rect">
            <a:avLst/>
          </a:prstGeom>
          <a:ln>
            <a:noFill/>
          </a:ln>
          <a:effectLst>
            <a:softEdge rad="112500"/>
          </a:effectLst>
        </p:spPr>
      </p:pic>
      <p:sp>
        <p:nvSpPr>
          <p:cNvPr id="7" name="Прямоугольник 6"/>
          <p:cNvSpPr/>
          <p:nvPr/>
        </p:nvSpPr>
        <p:spPr>
          <a:xfrm>
            <a:off x="281777" y="3919948"/>
            <a:ext cx="6096000" cy="2554545"/>
          </a:xfrm>
          <a:prstGeom prst="rect">
            <a:avLst/>
          </a:prstGeom>
        </p:spPr>
        <p:txBody>
          <a:bodyPr>
            <a:spAutoFit/>
          </a:bodyPr>
          <a:lstStyle/>
          <a:p>
            <a:pPr algn="ctr"/>
            <a:r>
              <a:rPr lang="uk-UA" sz="2000" dirty="0">
                <a:latin typeface="+mj-lt"/>
                <a:ea typeface="Times New Roman" panose="02020603050405020304" pitchFamily="18" charset="0"/>
              </a:rPr>
              <a:t>Безправне становище  населення </a:t>
            </a:r>
            <a:r>
              <a:rPr lang="uk-UA" sz="2000" dirty="0" smtClean="0">
                <a:latin typeface="+mj-lt"/>
                <a:ea typeface="Times New Roman" panose="02020603050405020304" pitchFamily="18" charset="0"/>
              </a:rPr>
              <a:t>єврейської </a:t>
            </a:r>
            <a:r>
              <a:rPr lang="uk-UA" sz="2000" dirty="0">
                <a:latin typeface="+mj-lt"/>
                <a:ea typeface="Times New Roman" panose="02020603050405020304" pitchFamily="18" charset="0"/>
              </a:rPr>
              <a:t>національності </a:t>
            </a:r>
            <a:r>
              <a:rPr lang="uk-UA" sz="2000" dirty="0" smtClean="0">
                <a:latin typeface="+mj-lt"/>
                <a:ea typeface="Times New Roman" panose="02020603050405020304" pitchFamily="18" charset="0"/>
              </a:rPr>
              <a:t>підтверджують положення</a:t>
            </a:r>
          </a:p>
          <a:p>
            <a:pPr algn="ctr"/>
            <a:r>
              <a:rPr lang="uk-UA" sz="2000" b="1" dirty="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Наказу № 9 Управи та Інспектора поліції м. Черкас 10 жовтня 1941 р.</a:t>
            </a:r>
            <a:r>
              <a:rPr lang="uk-UA" sz="2000" dirty="0" smtClean="0">
                <a:latin typeface="+mj-lt"/>
                <a:ea typeface="Times New Roman" panose="02020603050405020304" pitchFamily="18" charset="0"/>
              </a:rPr>
              <a:t>: </a:t>
            </a:r>
          </a:p>
          <a:p>
            <a:pPr algn="ctr"/>
            <a:r>
              <a:rPr lang="uk-UA" sz="2000" dirty="0" smtClean="0">
                <a:latin typeface="+mj-lt"/>
                <a:ea typeface="Times New Roman" panose="02020603050405020304" pitchFamily="18" charset="0"/>
              </a:rPr>
              <a:t>“</a:t>
            </a:r>
            <a:r>
              <a:rPr lang="uk-UA" sz="2000" dirty="0">
                <a:latin typeface="+mj-lt"/>
                <a:ea typeface="Times New Roman" panose="02020603050405020304" pitchFamily="18" charset="0"/>
              </a:rPr>
              <a:t>за кожного вбитого робітника нової влади, розстрілу підлягають 50 жидів та 10 комуністів; за кожний спалений будинок розстрілу підлягають 100 жидів та 20 комуністів” </a:t>
            </a:r>
            <a:endParaRPr lang="ru-RU" sz="2000" dirty="0">
              <a:latin typeface="+mj-lt"/>
            </a:endParaRPr>
          </a:p>
        </p:txBody>
      </p:sp>
      <p:sp>
        <p:nvSpPr>
          <p:cNvPr id="8" name="Прямоугольник 7"/>
          <p:cNvSpPr/>
          <p:nvPr/>
        </p:nvSpPr>
        <p:spPr>
          <a:xfrm>
            <a:off x="10262" y="3149536"/>
            <a:ext cx="6063342" cy="369332"/>
          </a:xfrm>
          <a:prstGeom prst="rect">
            <a:avLst/>
          </a:prstGeom>
        </p:spPr>
        <p:txBody>
          <a:bodyPr wrap="square">
            <a:spAutoFit/>
          </a:bodyPr>
          <a:lstStyle/>
          <a:p>
            <a:pPr algn="ctr"/>
            <a:r>
              <a:rPr lang="uk-UA" dirty="0" smtClean="0">
                <a:latin typeface="+mj-lt"/>
                <a:ea typeface="Times New Roman" panose="02020603050405020304" pitchFamily="18" charset="0"/>
              </a:rPr>
              <a:t>Руїни синагоги по вулиці Кірова в м. Черкаси</a:t>
            </a:r>
            <a:endParaRPr lang="ru-RU" sz="1600" dirty="0"/>
          </a:p>
        </p:txBody>
      </p:sp>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l="10712" t="8774" r="8887"/>
          <a:stretch/>
        </p:blipFill>
        <p:spPr>
          <a:xfrm rot="5400000">
            <a:off x="6859366" y="2687013"/>
            <a:ext cx="4339412" cy="3692757"/>
          </a:xfrm>
          <a:prstGeom prst="rect">
            <a:avLst/>
          </a:prstGeom>
          <a:ln>
            <a:noFill/>
          </a:ln>
          <a:effectLst>
            <a:softEdge rad="112500"/>
          </a:effectLst>
        </p:spPr>
      </p:pic>
      <p:sp>
        <p:nvSpPr>
          <p:cNvPr id="3" name="Стрелка вправо 2"/>
          <p:cNvSpPr/>
          <p:nvPr/>
        </p:nvSpPr>
        <p:spPr>
          <a:xfrm rot="10800000">
            <a:off x="5617031" y="1073219"/>
            <a:ext cx="705693" cy="278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6188530" y="4718448"/>
            <a:ext cx="705693" cy="278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27994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657" y="1344556"/>
            <a:ext cx="4495800" cy="3274811"/>
          </a:xfrm>
          <a:ln>
            <a:solidFill>
              <a:srgbClr val="FF0000"/>
            </a:solidFill>
          </a:ln>
        </p:spPr>
        <p:txBody>
          <a:bodyPr>
            <a:normAutofit/>
          </a:bodyPr>
          <a:lstStyle/>
          <a:p>
            <a:pPr algn="ctr"/>
            <a:r>
              <a:rPr lang="uk-UA" sz="2000" dirty="0"/>
              <a:t>Згідно </a:t>
            </a:r>
            <a:r>
              <a:rPr lang="uk-UA" sz="2000" u="sng" dirty="0"/>
              <a:t>перепису населення 1939 р. </a:t>
            </a:r>
            <a:r>
              <a:rPr lang="uk-UA" sz="2000" dirty="0" smtClean="0"/>
              <a:t/>
            </a:r>
            <a:br>
              <a:rPr lang="uk-UA" sz="2000" dirty="0" smtClean="0"/>
            </a:br>
            <a:r>
              <a:rPr lang="uk-UA" sz="2000" dirty="0" smtClean="0"/>
              <a:t>В </a:t>
            </a:r>
            <a:r>
              <a:rPr lang="uk-UA" sz="2000" b="1" dirty="0" smtClean="0"/>
              <a:t>Умані</a:t>
            </a:r>
            <a:r>
              <a:rPr lang="uk-UA" sz="2000" dirty="0" smtClean="0"/>
              <a:t> </a:t>
            </a:r>
            <a:r>
              <a:rPr lang="uk-UA" sz="2000" dirty="0"/>
              <a:t>проживало – 13233, </a:t>
            </a:r>
            <a:r>
              <a:rPr lang="uk-UA" sz="2000" dirty="0" smtClean="0"/>
              <a:t/>
            </a:r>
            <a:br>
              <a:rPr lang="uk-UA" sz="2000" dirty="0" smtClean="0"/>
            </a:br>
            <a:r>
              <a:rPr lang="uk-UA" sz="2000" b="1" dirty="0" smtClean="0"/>
              <a:t>Черкасах</a:t>
            </a:r>
            <a:r>
              <a:rPr lang="uk-UA" sz="2000" dirty="0" smtClean="0"/>
              <a:t> </a:t>
            </a:r>
            <a:r>
              <a:rPr lang="uk-UA" sz="2000" dirty="0"/>
              <a:t>– 7637, </a:t>
            </a:r>
            <a:r>
              <a:rPr lang="uk-UA" sz="2000" dirty="0" smtClean="0"/>
              <a:t/>
            </a:r>
            <a:br>
              <a:rPr lang="uk-UA" sz="2000" dirty="0" smtClean="0"/>
            </a:br>
            <a:r>
              <a:rPr lang="uk-UA" sz="2000" b="1" dirty="0" smtClean="0"/>
              <a:t>Смілі</a:t>
            </a:r>
            <a:r>
              <a:rPr lang="uk-UA" sz="2000" dirty="0" smtClean="0"/>
              <a:t> </a:t>
            </a:r>
            <a:r>
              <a:rPr lang="uk-UA" sz="2000" dirty="0"/>
              <a:t>– 3428, </a:t>
            </a:r>
            <a:r>
              <a:rPr lang="uk-UA" sz="2000" dirty="0" smtClean="0"/>
              <a:t/>
            </a:r>
            <a:br>
              <a:rPr lang="uk-UA" sz="2000" dirty="0" smtClean="0"/>
            </a:br>
            <a:r>
              <a:rPr lang="uk-UA" sz="2000" b="1" dirty="0" err="1" smtClean="0"/>
              <a:t>Тальному</a:t>
            </a:r>
            <a:r>
              <a:rPr lang="uk-UA" sz="2000" dirty="0" smtClean="0"/>
              <a:t> </a:t>
            </a:r>
            <a:r>
              <a:rPr lang="uk-UA" sz="2000" dirty="0"/>
              <a:t>– 1866, </a:t>
            </a:r>
            <a:r>
              <a:rPr lang="uk-UA" sz="2000" dirty="0" smtClean="0"/>
              <a:t/>
            </a:r>
            <a:br>
              <a:rPr lang="uk-UA" sz="2000" dirty="0" smtClean="0"/>
            </a:br>
            <a:r>
              <a:rPr lang="uk-UA" sz="2000" b="1" dirty="0" smtClean="0"/>
              <a:t>Шполі </a:t>
            </a:r>
            <a:r>
              <a:rPr lang="uk-UA" sz="2000" dirty="0"/>
              <a:t>– 2397, </a:t>
            </a:r>
            <a:r>
              <a:rPr lang="uk-UA" sz="2000" dirty="0" smtClean="0"/>
              <a:t/>
            </a:r>
            <a:br>
              <a:rPr lang="uk-UA" sz="2000" dirty="0" smtClean="0"/>
            </a:br>
            <a:r>
              <a:rPr lang="uk-UA" sz="2000" b="1" dirty="0" smtClean="0"/>
              <a:t>Корсуні</a:t>
            </a:r>
            <a:r>
              <a:rPr lang="uk-UA" sz="2000" dirty="0" smtClean="0"/>
              <a:t> </a:t>
            </a:r>
            <a:r>
              <a:rPr lang="uk-UA" sz="2000" dirty="0"/>
              <a:t>– 1329, </a:t>
            </a:r>
            <a:r>
              <a:rPr lang="uk-UA" sz="2000" dirty="0" smtClean="0"/>
              <a:t/>
            </a:r>
            <a:br>
              <a:rPr lang="uk-UA" sz="2000" dirty="0" smtClean="0"/>
            </a:br>
            <a:r>
              <a:rPr lang="uk-UA" sz="2000" b="1" dirty="0" smtClean="0"/>
              <a:t>Звенигородці</a:t>
            </a:r>
            <a:r>
              <a:rPr lang="uk-UA" sz="2000" dirty="0" smtClean="0"/>
              <a:t> </a:t>
            </a:r>
            <a:r>
              <a:rPr lang="uk-UA" sz="2000" dirty="0"/>
              <a:t>– 1957 євреїв</a:t>
            </a:r>
            <a:endParaRPr lang="ru-RU" sz="2000" dirty="0"/>
          </a:p>
        </p:txBody>
      </p:sp>
      <p:sp>
        <p:nvSpPr>
          <p:cNvPr id="3" name="Объект 2"/>
          <p:cNvSpPr>
            <a:spLocks noGrp="1"/>
          </p:cNvSpPr>
          <p:nvPr>
            <p:ph idx="1"/>
          </p:nvPr>
        </p:nvSpPr>
        <p:spPr>
          <a:xfrm>
            <a:off x="978921" y="444501"/>
            <a:ext cx="10234160" cy="621696"/>
          </a:xfrm>
        </p:spPr>
        <p:txBody>
          <a:bodyPr/>
          <a:lstStyle/>
          <a:p>
            <a:pPr marL="0" indent="0" algn="ctr">
              <a:buNone/>
            </a:pPr>
            <a:r>
              <a:rPr lang="uk-UA" b="1" u="sng" dirty="0">
                <a:solidFill>
                  <a:schemeClr val="tx1"/>
                </a:solidFill>
              </a:rPr>
              <a:t>Створювати гетто на Черкащині гітлерівці розпочали із серпня 1941 р. </a:t>
            </a:r>
            <a:endParaRPr lang="ru-RU" b="1" u="sng" dirty="0">
              <a:solidFill>
                <a:schemeClr val="tx1"/>
              </a:solidFill>
            </a:endParaRPr>
          </a:p>
        </p:txBody>
      </p:sp>
      <p:sp>
        <p:nvSpPr>
          <p:cNvPr id="4" name="Прямоугольник 3"/>
          <p:cNvSpPr/>
          <p:nvPr/>
        </p:nvSpPr>
        <p:spPr>
          <a:xfrm>
            <a:off x="174171" y="-84229"/>
            <a:ext cx="11451772" cy="707886"/>
          </a:xfrm>
          <a:prstGeom prst="rect">
            <a:avLst/>
          </a:prstGeom>
          <a:noFill/>
        </p:spPr>
        <p:txBody>
          <a:bodyPr wrap="square" lIns="91440" tIns="45720" rIns="91440" bIns="45720">
            <a:spAutoFit/>
          </a:bodyPr>
          <a:lstStyle/>
          <a:p>
            <a:pPr algn="ctr"/>
            <a:r>
              <a:rPr lang="uk-UA" sz="40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Ізоляція євреїв в гетто</a:t>
            </a:r>
            <a:endParaRPr lang="ru-RU"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Прямоугольник 4"/>
          <p:cNvSpPr/>
          <p:nvPr/>
        </p:nvSpPr>
        <p:spPr>
          <a:xfrm>
            <a:off x="549333" y="5316439"/>
            <a:ext cx="11093336" cy="769441"/>
          </a:xfrm>
          <a:prstGeom prst="rect">
            <a:avLst/>
          </a:prstGeom>
          <a:ln>
            <a:solidFill>
              <a:srgbClr val="FF0000"/>
            </a:solidFill>
          </a:ln>
        </p:spPr>
        <p:txBody>
          <a:bodyPr wrap="square">
            <a:spAutoFit/>
          </a:bodyPr>
          <a:lstStyle/>
          <a:p>
            <a:pPr marR="34290" indent="449580" algn="ctr">
              <a:spcAft>
                <a:spcPts val="0"/>
              </a:spcAft>
            </a:pPr>
            <a:r>
              <a:rPr lang="uk-UA" sz="2200" b="1" dirty="0" smtClean="0">
                <a:latin typeface="Times New Roman" panose="02020603050405020304" pitchFamily="18" charset="0"/>
                <a:ea typeface="Times New Roman" panose="02020603050405020304" pitchFamily="18" charset="0"/>
              </a:rPr>
              <a:t>Гетто </a:t>
            </a:r>
            <a:r>
              <a:rPr lang="uk-UA" sz="2200" b="1" dirty="0">
                <a:latin typeface="Times New Roman" panose="02020603050405020304" pitchFamily="18" charset="0"/>
                <a:ea typeface="Times New Roman" panose="02020603050405020304" pitchFamily="18" charset="0"/>
              </a:rPr>
              <a:t>існували в Умані, Черкасах, Вільшані, Шполі, Звенигородці, </a:t>
            </a:r>
            <a:r>
              <a:rPr lang="uk-UA" sz="2200" b="1" dirty="0" err="1">
                <a:latin typeface="Times New Roman" panose="02020603050405020304" pitchFamily="18" charset="0"/>
                <a:ea typeface="Times New Roman" panose="02020603050405020304" pitchFamily="18" charset="0"/>
              </a:rPr>
              <a:t>Монастирищі</a:t>
            </a:r>
            <a:r>
              <a:rPr lang="uk-UA" sz="2200" b="1" dirty="0">
                <a:latin typeface="Times New Roman" panose="02020603050405020304" pitchFamily="18" charset="0"/>
                <a:ea typeface="Times New Roman" panose="02020603050405020304" pitchFamily="18" charset="0"/>
              </a:rPr>
              <a:t> та Корсуні, тобто в тих населених пунктах, де кількість євреїв була </a:t>
            </a:r>
            <a:r>
              <a:rPr lang="uk-UA" sz="2200" b="1" dirty="0" smtClean="0">
                <a:latin typeface="Times New Roman" panose="02020603050405020304" pitchFamily="18" charset="0"/>
                <a:ea typeface="Times New Roman" panose="02020603050405020304" pitchFamily="18" charset="0"/>
              </a:rPr>
              <a:t>найбільшою</a:t>
            </a:r>
            <a:endParaRPr lang="ru-RU" sz="2200" b="1" dirty="0">
              <a:effectLst/>
              <a:latin typeface="Times New Roman" panose="02020603050405020304" pitchFamily="18" charset="0"/>
              <a:ea typeface="Times New Roman" panose="02020603050405020304" pitchFamily="18" charset="0"/>
            </a:endParaRPr>
          </a:p>
        </p:txBody>
      </p:sp>
      <p:pic>
        <p:nvPicPr>
          <p:cNvPr id="1026" name="Рисунок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962" y="960653"/>
            <a:ext cx="5924550" cy="4086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6193839" y="4792963"/>
            <a:ext cx="4942380" cy="507831"/>
          </a:xfrm>
          <a:prstGeom prst="rect">
            <a:avLst/>
          </a:prstGeom>
        </p:spPr>
        <p:txBody>
          <a:bodyPr wrap="none">
            <a:spAutoFit/>
          </a:bodyPr>
          <a:lstStyle/>
          <a:p>
            <a:pPr algn="ctr">
              <a:lnSpc>
                <a:spcPct val="150000"/>
              </a:lnSpc>
              <a:spcAft>
                <a:spcPts val="0"/>
              </a:spcAft>
            </a:pPr>
            <a:r>
              <a:rPr lang="uk-UA" dirty="0">
                <a:latin typeface="+mj-lt"/>
                <a:ea typeface="Times New Roman" panose="02020603050405020304" pitchFamily="18" charset="0"/>
              </a:rPr>
              <a:t>В’язні уманського гетто (серпень 1941 р.)</a:t>
            </a:r>
            <a:endParaRPr lang="ru-RU" sz="1600" dirty="0">
              <a:effectLst/>
              <a:latin typeface="+mj-lt"/>
              <a:ea typeface="Times New Roman" panose="02020603050405020304" pitchFamily="18" charset="0"/>
            </a:endParaRPr>
          </a:p>
        </p:txBody>
      </p:sp>
      <p:sp>
        <p:nvSpPr>
          <p:cNvPr id="7" name="Прямоугольник 6"/>
          <p:cNvSpPr/>
          <p:nvPr/>
        </p:nvSpPr>
        <p:spPr>
          <a:xfrm>
            <a:off x="1599869" y="6312306"/>
            <a:ext cx="9613212" cy="369332"/>
          </a:xfrm>
          <a:prstGeom prst="rect">
            <a:avLst/>
          </a:prstGeom>
        </p:spPr>
        <p:txBody>
          <a:bodyPr wrap="square">
            <a:spAutoFit/>
          </a:bodyPr>
          <a:lstStyle/>
          <a:p>
            <a:r>
              <a:rPr lang="uk-UA" b="1" u="sng" dirty="0">
                <a:latin typeface="+mj-lt"/>
                <a:ea typeface="Times New Roman" panose="02020603050405020304" pitchFamily="18" charset="0"/>
              </a:rPr>
              <a:t>Ліквідація </a:t>
            </a:r>
            <a:r>
              <a:rPr lang="uk-UA" b="1" u="sng" dirty="0" smtClean="0">
                <a:latin typeface="+mj-lt"/>
                <a:ea typeface="Times New Roman" panose="02020603050405020304" pitchFamily="18" charset="0"/>
              </a:rPr>
              <a:t>гетто </a:t>
            </a:r>
            <a:r>
              <a:rPr lang="uk-UA" b="1" u="sng" dirty="0">
                <a:latin typeface="+mj-lt"/>
                <a:ea typeface="Times New Roman" panose="02020603050405020304" pitchFamily="18" charset="0"/>
              </a:rPr>
              <a:t>на території краю розпочалася в 1942 р. та тривала до 1943 </a:t>
            </a:r>
            <a:r>
              <a:rPr lang="uk-UA" b="1" u="sng" dirty="0" smtClean="0">
                <a:latin typeface="+mj-lt"/>
                <a:ea typeface="Times New Roman" panose="02020603050405020304" pitchFamily="18" charset="0"/>
              </a:rPr>
              <a:t>р.</a:t>
            </a:r>
            <a:endParaRPr lang="ru-RU" b="1" u="sng" dirty="0">
              <a:latin typeface="+mj-lt"/>
            </a:endParaRPr>
          </a:p>
        </p:txBody>
      </p:sp>
    </p:spTree>
    <p:extLst>
      <p:ext uri="{BB962C8B-B14F-4D97-AF65-F5344CB8AC3E}">
        <p14:creationId xmlns:p14="http://schemas.microsoft.com/office/powerpoint/2010/main" val="3408544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3222" y="1122152"/>
            <a:ext cx="4930891" cy="638627"/>
          </a:xfrm>
        </p:spPr>
        <p:txBody>
          <a:bodyPr>
            <a:noAutofit/>
          </a:bodyPr>
          <a:lstStyle/>
          <a:p>
            <a:r>
              <a:rPr lang="uk-UA" sz="1800" b="1" dirty="0" smtClean="0">
                <a:latin typeface="Times New Roman" panose="02020603050405020304" pitchFamily="18" charset="0"/>
                <a:cs typeface="Times New Roman" panose="02020603050405020304" pitchFamily="18" charset="0"/>
              </a:rPr>
              <a:t>При Будівництві, розчищенні </a:t>
            </a:r>
            <a:r>
              <a:rPr lang="uk-UA" sz="1800" b="1" dirty="0">
                <a:latin typeface="Times New Roman" panose="02020603050405020304" pitchFamily="18" charset="0"/>
                <a:cs typeface="Times New Roman" panose="02020603050405020304" pitchFamily="18" charset="0"/>
              </a:rPr>
              <a:t>доріг </a:t>
            </a:r>
            <a:endParaRPr lang="ru-RU" sz="1800" b="1" dirty="0">
              <a:latin typeface="Times New Roman" panose="02020603050405020304" pitchFamily="18" charset="0"/>
              <a:cs typeface="Times New Roman" panose="02020603050405020304" pitchFamily="18" charset="0"/>
            </a:endParaRPr>
          </a:p>
        </p:txBody>
      </p:sp>
      <p:pic>
        <p:nvPicPr>
          <p:cNvPr id="2052" name="Picture 4" descr="http://www.berkovich-zametki.com/2013/Zametki/Nomer10/Juri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22" y="1562704"/>
            <a:ext cx="4756721" cy="36943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avtoturistu.ru/uploads/images/0/9/8/e/4801/4fc4d76c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8710" y="1583336"/>
            <a:ext cx="5506699" cy="36737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Заголовок 1"/>
          <p:cNvSpPr txBox="1">
            <a:spLocks/>
          </p:cNvSpPr>
          <p:nvPr/>
        </p:nvSpPr>
        <p:spPr>
          <a:xfrm>
            <a:off x="6654472" y="1122152"/>
            <a:ext cx="4497388" cy="63862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1800" b="1" dirty="0" smtClean="0">
                <a:latin typeface="Times New Roman" panose="02020603050405020304" pitchFamily="18" charset="0"/>
                <a:cs typeface="Times New Roman" panose="02020603050405020304" pitchFamily="18" charset="0"/>
              </a:rPr>
              <a:t>В кар</a:t>
            </a:r>
            <a:r>
              <a:rPr lang="ru-RU" sz="1800" b="1" dirty="0">
                <a:latin typeface="Times New Roman" panose="02020603050405020304" pitchFamily="18" charset="0"/>
                <a:cs typeface="Times New Roman" panose="02020603050405020304" pitchFamily="18" charset="0"/>
              </a:rPr>
              <a:t>’</a:t>
            </a:r>
            <a:r>
              <a:rPr lang="uk-UA" sz="1800" b="1" dirty="0" err="1">
                <a:latin typeface="Times New Roman" panose="02020603050405020304" pitchFamily="18" charset="0"/>
                <a:cs typeface="Times New Roman" panose="02020603050405020304" pitchFamily="18" charset="0"/>
              </a:rPr>
              <a:t>єрах</a:t>
            </a:r>
            <a:r>
              <a:rPr lang="uk-UA" sz="1800" b="1" dirty="0">
                <a:latin typeface="Times New Roman" panose="02020603050405020304" pitchFamily="18" charset="0"/>
                <a:cs typeface="Times New Roman" panose="02020603050405020304" pitchFamily="18" charset="0"/>
              </a:rPr>
              <a:t>-каменоломнях </a:t>
            </a:r>
            <a:endParaRPr lang="ru-RU" sz="1800" b="1" dirty="0">
              <a:latin typeface="Times New Roman" panose="02020603050405020304" pitchFamily="18" charset="0"/>
              <a:cs typeface="Times New Roman" panose="02020603050405020304" pitchFamily="18" charset="0"/>
            </a:endParaRPr>
          </a:p>
        </p:txBody>
      </p:sp>
      <p:sp>
        <p:nvSpPr>
          <p:cNvPr id="10" name="Заголовок 1"/>
          <p:cNvSpPr txBox="1">
            <a:spLocks/>
          </p:cNvSpPr>
          <p:nvPr/>
        </p:nvSpPr>
        <p:spPr>
          <a:xfrm>
            <a:off x="381336" y="5399314"/>
            <a:ext cx="5388092" cy="1328057"/>
          </a:xfrm>
          <a:prstGeom prst="rect">
            <a:avLst/>
          </a:prstGeom>
          <a:ln>
            <a:solidFill>
              <a:srgbClr val="FF0000"/>
            </a:solidFill>
          </a:ln>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1800" b="1" u="sng" dirty="0"/>
              <a:t>с. </a:t>
            </a:r>
            <a:r>
              <a:rPr lang="uk-UA" sz="1800" b="1" u="sng" dirty="0" err="1"/>
              <a:t>Будище</a:t>
            </a:r>
            <a:r>
              <a:rPr lang="uk-UA" sz="1800" b="1" u="sng" dirty="0"/>
              <a:t> </a:t>
            </a:r>
            <a:r>
              <a:rPr lang="uk-UA" sz="1800" dirty="0"/>
              <a:t>та </a:t>
            </a:r>
            <a:r>
              <a:rPr lang="uk-UA" sz="1800" b="1" u="sng" dirty="0"/>
              <a:t>с. </a:t>
            </a:r>
            <a:r>
              <a:rPr lang="uk-UA" sz="1800" b="1" u="sng" dirty="0" err="1"/>
              <a:t>Смільчинці</a:t>
            </a:r>
            <a:r>
              <a:rPr lang="uk-UA" sz="1800" b="1" u="sng" dirty="0"/>
              <a:t> </a:t>
            </a:r>
            <a:r>
              <a:rPr lang="uk-UA" sz="1800" dirty="0" err="1"/>
              <a:t>Лисянського</a:t>
            </a:r>
            <a:r>
              <a:rPr lang="uk-UA" sz="1800" dirty="0"/>
              <a:t> р-ну</a:t>
            </a:r>
            <a:r>
              <a:rPr lang="uk-UA" sz="1800" dirty="0" smtClean="0"/>
              <a:t>,  </a:t>
            </a:r>
            <a:r>
              <a:rPr lang="ru-RU" sz="1800" b="1" u="sng" dirty="0" smtClean="0"/>
              <a:t>с</a:t>
            </a:r>
            <a:r>
              <a:rPr lang="ru-RU" sz="1800" b="1" u="sng" dirty="0"/>
              <a:t>. </a:t>
            </a:r>
            <a:r>
              <a:rPr lang="ru-RU" sz="1800" b="1" u="sng" dirty="0" err="1"/>
              <a:t>Неморож</a:t>
            </a:r>
            <a:r>
              <a:rPr lang="ru-RU" sz="1800" b="1" u="sng" dirty="0"/>
              <a:t> </a:t>
            </a:r>
            <a:r>
              <a:rPr lang="ru-RU" sz="1800" dirty="0" err="1"/>
              <a:t>Звенигородського</a:t>
            </a:r>
            <a:r>
              <a:rPr lang="ru-RU" sz="1800" dirty="0"/>
              <a:t> </a:t>
            </a:r>
            <a:r>
              <a:rPr lang="ru-RU" sz="1800" dirty="0" smtClean="0"/>
              <a:t>р-ну, </a:t>
            </a:r>
            <a:r>
              <a:rPr lang="uk-UA" sz="1800" b="1" u="sng" dirty="0" smtClean="0"/>
              <a:t>с</a:t>
            </a:r>
            <a:r>
              <a:rPr lang="uk-UA" sz="1800" b="1" u="sng" dirty="0"/>
              <a:t>. </a:t>
            </a:r>
            <a:r>
              <a:rPr lang="uk-UA" sz="1800" b="1" u="sng" dirty="0" err="1"/>
              <a:t>Єрки</a:t>
            </a:r>
            <a:r>
              <a:rPr lang="uk-UA" sz="1800" b="1" u="sng" dirty="0"/>
              <a:t> </a:t>
            </a:r>
            <a:r>
              <a:rPr lang="uk-UA" sz="1800" dirty="0" err="1"/>
              <a:t>Катеринопільського</a:t>
            </a:r>
            <a:r>
              <a:rPr lang="uk-UA" sz="1800" dirty="0"/>
              <a:t> </a:t>
            </a:r>
            <a:r>
              <a:rPr lang="uk-UA" sz="1800" dirty="0" smtClean="0"/>
              <a:t>р-ну, </a:t>
            </a:r>
            <a:r>
              <a:rPr lang="uk-UA" sz="1800" b="1" u="sng" dirty="0"/>
              <a:t>с. </a:t>
            </a:r>
            <a:r>
              <a:rPr lang="uk-UA" sz="1800" b="1" u="sng" dirty="0" err="1" smtClean="0"/>
              <a:t>Талалаївка</a:t>
            </a:r>
            <a:r>
              <a:rPr lang="uk-UA" sz="1800" b="1" u="sng" dirty="0" smtClean="0"/>
              <a:t> </a:t>
            </a:r>
            <a:r>
              <a:rPr lang="uk-UA" sz="1800" dirty="0" err="1"/>
              <a:t>Христинівського</a:t>
            </a:r>
            <a:r>
              <a:rPr lang="uk-UA" sz="1800" dirty="0"/>
              <a:t> </a:t>
            </a:r>
            <a:r>
              <a:rPr lang="uk-UA" sz="1800" dirty="0" smtClean="0"/>
              <a:t>р-ну </a:t>
            </a:r>
            <a:endParaRPr lang="ru-RU" sz="1800" dirty="0">
              <a:latin typeface="Times New Roman" panose="02020603050405020304" pitchFamily="18" charset="0"/>
              <a:cs typeface="Times New Roman" panose="02020603050405020304" pitchFamily="18" charset="0"/>
            </a:endParaRPr>
          </a:p>
        </p:txBody>
      </p:sp>
      <p:sp>
        <p:nvSpPr>
          <p:cNvPr id="11" name="Заголовок 1"/>
          <p:cNvSpPr txBox="1">
            <a:spLocks/>
          </p:cNvSpPr>
          <p:nvPr/>
        </p:nvSpPr>
        <p:spPr>
          <a:xfrm>
            <a:off x="6178710" y="5399314"/>
            <a:ext cx="5448913" cy="1328057"/>
          </a:xfrm>
          <a:prstGeom prst="rect">
            <a:avLst/>
          </a:prstGeom>
          <a:ln>
            <a:solidFill>
              <a:srgbClr val="FF0000"/>
            </a:solidFill>
          </a:ln>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1800" b="1" u="sng" dirty="0"/>
              <a:t>с. Буки</a:t>
            </a:r>
            <a:r>
              <a:rPr lang="ru-RU" sz="1800" b="1" dirty="0"/>
              <a:t> </a:t>
            </a:r>
            <a:r>
              <a:rPr lang="ru-RU" sz="1800" dirty="0" err="1"/>
              <a:t>Маньківського</a:t>
            </a:r>
            <a:r>
              <a:rPr lang="ru-RU" sz="1800" dirty="0"/>
              <a:t> </a:t>
            </a:r>
            <a:r>
              <a:rPr lang="ru-RU" sz="1800" dirty="0" smtClean="0"/>
              <a:t>р-ну</a:t>
            </a:r>
            <a:r>
              <a:rPr lang="uk-UA" sz="1800" dirty="0" smtClean="0"/>
              <a:t>,</a:t>
            </a:r>
          </a:p>
          <a:p>
            <a:pPr algn="ctr"/>
            <a:r>
              <a:rPr lang="ru-RU" sz="1800" b="1" u="sng" dirty="0" smtClean="0"/>
              <a:t>с</a:t>
            </a:r>
            <a:r>
              <a:rPr lang="ru-RU" sz="1800" b="1" u="sng" dirty="0"/>
              <a:t>. </a:t>
            </a:r>
            <a:r>
              <a:rPr lang="ru-RU" sz="1800" b="1" u="sng" dirty="0" err="1"/>
              <a:t>Іскрене</a:t>
            </a:r>
            <a:r>
              <a:rPr lang="ru-RU" sz="1800" b="1" dirty="0"/>
              <a:t> </a:t>
            </a:r>
            <a:r>
              <a:rPr lang="ru-RU" sz="1800" dirty="0" err="1"/>
              <a:t>Шполянського</a:t>
            </a:r>
            <a:r>
              <a:rPr lang="ru-RU" sz="1800" dirty="0"/>
              <a:t> </a:t>
            </a:r>
            <a:r>
              <a:rPr lang="ru-RU" sz="1800" dirty="0" smtClean="0"/>
              <a:t>р-ну</a:t>
            </a:r>
            <a:endParaRPr lang="ru-RU" sz="18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73222" y="639615"/>
            <a:ext cx="10994235" cy="400110"/>
          </a:xfrm>
          <a:prstGeom prst="rect">
            <a:avLst/>
          </a:prstGeom>
        </p:spPr>
        <p:txBody>
          <a:bodyPr wrap="square">
            <a:spAutoFit/>
          </a:bodyPr>
          <a:lstStyle/>
          <a:p>
            <a:pPr algn="ctr"/>
            <a:r>
              <a:rPr lang="en-US" sz="2000" b="1" u="sng" dirty="0" smtClean="0">
                <a:latin typeface="+mj-lt"/>
                <a:ea typeface="Times New Roman" panose="02020603050405020304" pitchFamily="18" charset="0"/>
              </a:rPr>
              <a:t>(</a:t>
            </a:r>
            <a:r>
              <a:rPr lang="uk-UA" sz="2000" b="1" u="sng" dirty="0">
                <a:latin typeface="+mj-lt"/>
                <a:ea typeface="Times New Roman" panose="02020603050405020304" pitchFamily="18" charset="0"/>
              </a:rPr>
              <a:t>н</a:t>
            </a:r>
            <a:r>
              <a:rPr lang="uk-UA" sz="2000" b="1" u="sng" dirty="0" smtClean="0">
                <a:latin typeface="+mj-lt"/>
                <a:ea typeface="Times New Roman" panose="02020603050405020304" pitchFamily="18" charset="0"/>
              </a:rPr>
              <a:t>авесні </a:t>
            </a:r>
            <a:r>
              <a:rPr lang="uk-UA" sz="2000" b="1" u="sng" dirty="0">
                <a:latin typeface="+mj-lt"/>
                <a:ea typeface="Times New Roman" panose="02020603050405020304" pitchFamily="18" charset="0"/>
              </a:rPr>
              <a:t>1942 р., євреїв з гетто почали переселяти в табори </a:t>
            </a:r>
            <a:r>
              <a:rPr lang="uk-UA" sz="2000" b="1" u="sng" dirty="0" smtClean="0">
                <a:latin typeface="+mj-lt"/>
                <a:ea typeface="Times New Roman" panose="02020603050405020304" pitchFamily="18" charset="0"/>
              </a:rPr>
              <a:t>праці</a:t>
            </a:r>
            <a:r>
              <a:rPr lang="en-US" sz="2000" b="1" u="sng" dirty="0" smtClean="0">
                <a:latin typeface="+mj-lt"/>
                <a:ea typeface="Times New Roman" panose="02020603050405020304" pitchFamily="18" charset="0"/>
              </a:rPr>
              <a:t>)</a:t>
            </a:r>
            <a:endParaRPr lang="ru-RU" sz="2000" b="1" u="sng" dirty="0">
              <a:latin typeface="+mj-lt"/>
            </a:endParaRPr>
          </a:p>
        </p:txBody>
      </p:sp>
      <p:sp>
        <p:nvSpPr>
          <p:cNvPr id="12" name="Прямоугольник 11"/>
          <p:cNvSpPr/>
          <p:nvPr/>
        </p:nvSpPr>
        <p:spPr>
          <a:xfrm>
            <a:off x="871924" y="-6716"/>
            <a:ext cx="10613571" cy="646331"/>
          </a:xfrm>
          <a:prstGeom prst="rect">
            <a:avLst/>
          </a:prstGeom>
          <a:noFill/>
        </p:spPr>
        <p:txBody>
          <a:bodyPr wrap="square" lIns="91440" tIns="45720" rIns="91440" bIns="45720">
            <a:spAutoFit/>
          </a:bodyPr>
          <a:lstStyle/>
          <a:p>
            <a:pPr algn="ctr"/>
            <a:r>
              <a:rPr lang="uk-UA" sz="36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Використання євреїв на примусових роботах</a:t>
            </a:r>
            <a:endParaRPr lang="ru-RU"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729626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ектор">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1028</TotalTime>
  <Words>962</Words>
  <Application>Microsoft Office PowerPoint</Application>
  <PresentationFormat>Широкоэкранный</PresentationFormat>
  <Paragraphs>103</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Calibri</vt:lpstr>
      <vt:lpstr>Century Gothic</vt:lpstr>
      <vt:lpstr>Times New Roman</vt:lpstr>
      <vt:lpstr>Verdana</vt:lpstr>
      <vt:lpstr>Wingdings 3</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Згідно перепису населення 1939 р.  В Умані проживало – 13233,  Черкасах – 7637,  Смілі – 3428,  Тальному – 1866,  Шполі – 2397,  Корсуні – 1329,  Звенигородці – 1957 євреїв</vt:lpstr>
      <vt:lpstr>При Будівництві, розчищенні доріг </vt:lpstr>
      <vt:lpstr>Про умови утримання в таборах праці дізнаємося із спогадів Асі Зелексон, яка перебувала у  таборі в с. Неморож поблизу Звенигородки:  </vt:lpstr>
      <vt:lpstr>Презентация PowerPoint</vt:lpstr>
      <vt:lpstr>Презентация PowerPoint</vt:lpstr>
      <vt:lpstr>– відкритість нацистських заходів;   – масовість акцій тотального знищення;   – перебування євреїв в особливому соціально-правовому становищі;   – дискримінація;   – створення гетто та таборів праці;   – використання каральних органів;   – намагання знищити свідчення проведеного геноциду і пам’яті про нього.</vt:lpstr>
      <vt:lpstr> У процесі роботи над дослідженням проаналізовано та описано основні складові трагедії єврейського народу на черкащині (зміни в соціально-правовому становищі, утримання в гетто та таборах праці, знищення), розширено інформацію про окупаційну політику німеччини в україні та виокремлено загальні та регіональні особливості Голокосту на Черкащині.   Даний проект дозволив детально розкрити становище українських євреїв в роки другої світової війни на прикладі черкащини.   Аналіз документів черкаського обласного архіву підтвердив, що З перших днів окупації нацисти із залученням української допоміжної адміністрації встановили суворий контроль за усіма сферами життя єврейського населення: Всі євреї повинні були пройти реєстрацію та ідентифікацію; постійно носити єврейський знак; Їх позбавили політичних, соціально-економічних, культурних та релігійних прав; обмежили в пересуванні; збільшили розміри податків.   Завдяки свідченням очевидців можна стверджувати, що Безправне становище євреїв ускладнювалося ще й експлуатацією, яка відбувалася двома шляхами: використанням їх праці на примусових роботах і вилученням власності. Щоб мати постійно доступну робочу силу, нацисти переселяли євреїв в гетто і табори праці.    Визначено, що Остаточне вирішення єврейського питання здійснювалося спеціально створеними  айнзацгрупами та частинами української поліції, яке відбувалося у два етапи: серпень–грудень 1941 р., весна–осінь 1942 р.   Проаналізувавши події Голокосту на Черкащині, стає очевидним, що йому були притаманні ті ж риси, що й Голокосту в Україні, проте були наявні і певні особливості.   Підсумовуючи, необхідно зазначити, що трагедія єврейського народу назавжди залишиться страшним уроком і грізним попередженням всьому людству! </vt:lpstr>
      <vt:lpstr>Список використаних джерел та літератури</vt:lpstr>
      <vt:lpstr>Дякуємо за увагу!</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Геращенко каріни Олександрівни  Учениці 9 класу  Боровицької ЗОШ  І-ІІІ ступенів  Чигиринської районної ради</dc:title>
  <dc:creator>Ира</dc:creator>
  <cp:lastModifiedBy>Ира</cp:lastModifiedBy>
  <cp:revision>174</cp:revision>
  <dcterms:created xsi:type="dcterms:W3CDTF">2015-11-12T18:51:14Z</dcterms:created>
  <dcterms:modified xsi:type="dcterms:W3CDTF">2016-04-05T14:39:38Z</dcterms:modified>
</cp:coreProperties>
</file>