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94" r:id="rId6"/>
    <p:sldId id="295" r:id="rId7"/>
    <p:sldId id="280" r:id="rId8"/>
    <p:sldId id="283" r:id="rId9"/>
    <p:sldId id="300" r:id="rId10"/>
    <p:sldId id="297" r:id="rId11"/>
    <p:sldId id="298" r:id="rId12"/>
    <p:sldId id="299" r:id="rId13"/>
    <p:sldId id="288" r:id="rId14"/>
    <p:sldId id="292" r:id="rId15"/>
    <p:sldId id="273" r:id="rId16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54" autoAdjust="0"/>
    <p:restoredTop sz="94660"/>
  </p:normalViewPr>
  <p:slideViewPr>
    <p:cSldViewPr>
      <p:cViewPr varScale="1">
        <p:scale>
          <a:sx n="107" d="100"/>
          <a:sy n="107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A77AB-24FD-4755-AA49-CC37C92E3E4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7FF6-960E-4710-B138-9E2551E2E777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003AE-1C28-4E02-8E19-40D06575722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4689F-69EF-45F7-8E95-AB00EA7FAE28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70947-160E-4D68-B0F3-3FAAA73BD8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4311-C03A-49D8-AAC4-1A90CBB4BC01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5D22-5E2C-4845-B7E0-7C57702094E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9D54-27EA-4334-A90B-AC6CB99AAD42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9FD2F-CE49-47F0-8E98-D5B848B267E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4C77F-ABEF-417D-97BE-9FE474CF799B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F8F9C-D27A-4AF3-898B-2CFBDB6C139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4B28-1EB5-45E0-8FA3-F9D1BB22D607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24C2-3427-42B9-9C2F-20F8C910955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E6DB-0E6A-40F5-BFDB-FD357ED45304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1D7F-8500-49B8-84AF-9E5332F352A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17911-C7BC-4AF9-AD77-C88C38F827F5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E5A0-4D69-432F-907D-CD20871A0C8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53E5D-7E49-433D-ABA5-AB26D63739E4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5A7EE-C3F2-4F57-9290-4DC76ADA628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B429-F35A-40FA-8026-81663DEC0042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010E8-FCF1-476F-BB9D-759AEB00DB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00F86-DE4B-4A37-B1A1-94CBAE3453B0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CE400DA-6F89-4449-97C1-39E57DBECF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E8E23236-E240-4A8B-B15A-97CF04BBFA06}" type="datetimeFigureOut">
              <a:rPr lang="uk-UA"/>
              <a:pPr>
                <a:defRPr/>
              </a:pPr>
              <a:t>14.04.2016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E6842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664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63891F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38" y="285750"/>
            <a:ext cx="7572375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atin typeface="+mn-lt"/>
              </a:rPr>
              <a:t>ВОДНИЙ СТРЕС У РІЗНИХ ВИДІВ </a:t>
            </a:r>
            <a:r>
              <a:rPr lang="uk-UA" sz="3200" b="1" cap="all" dirty="0">
                <a:latin typeface="+mn-lt"/>
              </a:rPr>
              <a:t>верб флори</a:t>
            </a:r>
            <a:r>
              <a:rPr lang="ru-RU" sz="3200" dirty="0">
                <a:latin typeface="+mn-lt"/>
              </a:rPr>
              <a:t/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   </a:t>
            </a:r>
            <a:r>
              <a:rPr lang="uk-UA" sz="3200" b="1" cap="all" dirty="0">
                <a:latin typeface="+mn-lt"/>
              </a:rPr>
              <a:t>національного природного парку</a:t>
            </a:r>
            <a:r>
              <a:rPr lang="ru-RU" sz="3200" dirty="0">
                <a:latin typeface="+mn-lt"/>
              </a:rPr>
              <a:t/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«</a:t>
            </a:r>
            <a:r>
              <a:rPr lang="uk-UA" sz="3200" b="1" cap="all" dirty="0" err="1">
                <a:latin typeface="+mn-lt"/>
              </a:rPr>
              <a:t>Деснянсько-старогутськиЙ”</a:t>
            </a:r>
            <a:endParaRPr lang="ru-RU" dirty="0">
              <a:latin typeface="+mn-lt"/>
            </a:endParaRPr>
          </a:p>
        </p:txBody>
      </p:sp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4714875" y="2413000"/>
            <a:ext cx="357187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cs typeface="Arial" charset="0"/>
              </a:rPr>
              <a:t>Циганко Сергій Сергійович, учень 8-го класу Березоворудської загальноосвітньої школи І-ІІІ ступенів Пирятинського району Полтавської області.</a:t>
            </a:r>
            <a:endParaRPr lang="ru-RU">
              <a:cs typeface="Arial" charset="0"/>
            </a:endParaRPr>
          </a:p>
          <a:p>
            <a:r>
              <a:rPr lang="uk-UA">
                <a:cs typeface="Arial" charset="0"/>
              </a:rPr>
              <a:t>Керівник – Тетяна Іванівна Шокотько </a:t>
            </a:r>
          </a:p>
          <a:p>
            <a:r>
              <a:rPr lang="uk-UA">
                <a:cs typeface="Arial" charset="0"/>
              </a:rPr>
              <a:t>Науковий консультант – Сергій Михайлович Панченко доцент, кандидат біологічних наук</a:t>
            </a:r>
            <a:endParaRPr lang="ru-RU">
              <a:cs typeface="Arial" charset="0"/>
            </a:endParaRPr>
          </a:p>
        </p:txBody>
      </p:sp>
      <p:pic>
        <p:nvPicPr>
          <p:cNvPr id="13315" name="Picture 5" descr="C:\Users\Ш\Documents\IMG_20151102_0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781300"/>
            <a:ext cx="13573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biology.univ.kiev.ua/images/stories/Kafedry/Botany/Panchenko%20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781300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фот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4797425"/>
            <a:ext cx="180022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001000" cy="2082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Дані вимірювання рівня флуоресценції листків різних видів верб (початок)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428625" y="2143125"/>
          <a:ext cx="7500938" cy="4291013"/>
        </p:xfrm>
        <a:graphic>
          <a:graphicData uri="http://schemas.openxmlformats.org/drawingml/2006/table">
            <a:tbl>
              <a:tblPr/>
              <a:tblGrid>
                <a:gridCol w="688975"/>
                <a:gridCol w="401638"/>
                <a:gridCol w="400050"/>
                <a:gridCol w="400050"/>
                <a:gridCol w="455612"/>
                <a:gridCol w="298450"/>
                <a:gridCol w="300038"/>
                <a:gridCol w="298450"/>
                <a:gridCol w="368300"/>
                <a:gridCol w="298450"/>
                <a:gridCol w="400050"/>
                <a:gridCol w="400050"/>
                <a:gridCol w="300037"/>
                <a:gridCol w="298450"/>
                <a:gridCol w="298450"/>
                <a:gridCol w="298450"/>
                <a:gridCol w="401638"/>
                <a:gridCol w="298450"/>
                <a:gridCol w="298450"/>
                <a:gridCol w="298450"/>
                <a:gridCol w="298450"/>
              </a:tblGrid>
              <a:tr h="8032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виду верби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22.07.2015 17год45хв Перша проба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Середнє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23.07.2015 8год30хв Перша проба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Середнє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23.07.2015 20год30хв Перша проба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Середнє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24.07.2015 09год20хв Перша проба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нє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24.07.2015 14год45хв Перша проба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Середнє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Козяча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Тритичи-нкова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Ламка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Попеляс-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Гостро-листа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Чорніюча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427" marR="6342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7929563" cy="20113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Дані вимірювання рівня флуоресценції листків різних видів верб (продовження)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500063" y="2214563"/>
          <a:ext cx="7500937" cy="4216400"/>
        </p:xfrm>
        <a:graphic>
          <a:graphicData uri="http://schemas.openxmlformats.org/drawingml/2006/table">
            <a:tbl>
              <a:tblPr/>
              <a:tblGrid>
                <a:gridCol w="1304925"/>
                <a:gridCol w="315912"/>
                <a:gridCol w="317500"/>
                <a:gridCol w="315913"/>
                <a:gridCol w="300037"/>
                <a:gridCol w="298450"/>
                <a:gridCol w="298450"/>
                <a:gridCol w="300038"/>
                <a:gridCol w="298450"/>
                <a:gridCol w="298450"/>
                <a:gridCol w="830262"/>
                <a:gridCol w="298450"/>
                <a:gridCol w="298450"/>
                <a:gridCol w="300038"/>
                <a:gridCol w="298450"/>
                <a:gridCol w="298450"/>
                <a:gridCol w="300037"/>
                <a:gridCol w="828675"/>
              </a:tblGrid>
              <a:tr h="1447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виду верби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22.07.2015 16год30хв Щойнозрізані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22.07.2015 17год45хв Перша проба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22.07.2015 17год45хв Друга проба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22.07.2015 17год45хв Середнє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23.07.2015 8год30хв Перша проба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23.07.2015 8год30хв Друга проба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23.07.2015 8год30хв Середнє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Козяча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Тритичинкова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Ламка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Попеляста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Гостролиста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Чорніюча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uk-U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46" marR="5964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Дані вимірювання рівня флуоресценції листків різних видів верб (кінець)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1624013"/>
          <a:ext cx="7786688" cy="4878387"/>
        </p:xfrm>
        <a:graphic>
          <a:graphicData uri="http://schemas.openxmlformats.org/drawingml/2006/table">
            <a:tbl>
              <a:tblPr/>
              <a:tblGrid>
                <a:gridCol w="336550"/>
                <a:gridCol w="338138"/>
                <a:gridCol w="336550"/>
                <a:gridCol w="338137"/>
                <a:gridCol w="336550"/>
                <a:gridCol w="338138"/>
                <a:gridCol w="801687"/>
                <a:gridCol w="338138"/>
                <a:gridCol w="336550"/>
                <a:gridCol w="338137"/>
                <a:gridCol w="336550"/>
                <a:gridCol w="338138"/>
                <a:gridCol w="336550"/>
                <a:gridCol w="962025"/>
                <a:gridCol w="338137"/>
                <a:gridCol w="336550"/>
                <a:gridCol w="338138"/>
                <a:gridCol w="962025"/>
              </a:tblGrid>
              <a:tr h="14033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23.07.2015 20год30хв Перша проба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23.07.2015 20год30хв Друга проба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20год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30хв Середнє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24.07.2015 09год20хв Перша проба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24.07.2015 09год20хв Друга проба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24.07.2015</a:t>
                      </a: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09год20хв Середнє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24.07.2015 14год45хв Перша проба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24.07.2015</a:t>
                      </a: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14год45хв Середнє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17" marR="5991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7620000" cy="1285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Графіки залежності фотосинтетичної активності обраних видів верб від температурних умов </a:t>
            </a:r>
            <a:r>
              <a:rPr lang="uk-UA" sz="4800" dirty="0" smtClean="0"/>
              <a:t/>
            </a:r>
            <a:br>
              <a:rPr lang="uk-UA" sz="4800" dirty="0" smtClean="0"/>
            </a:br>
            <a:endParaRPr lang="ru-RU" dirty="0"/>
          </a:p>
        </p:txBody>
      </p:sp>
      <p:graphicFrame>
        <p:nvGraphicFramePr>
          <p:cNvPr id="59394" name="Объект 4"/>
          <p:cNvGraphicFramePr>
            <a:graphicFrameLocks noChangeAspect="1"/>
          </p:cNvGraphicFramePr>
          <p:nvPr>
            <p:ph idx="1"/>
          </p:nvPr>
        </p:nvGraphicFramePr>
        <p:xfrm>
          <a:off x="571500" y="2143125"/>
          <a:ext cx="2786063" cy="1500188"/>
        </p:xfrm>
        <a:graphic>
          <a:graphicData uri="http://schemas.openxmlformats.org/presentationml/2006/ole">
            <p:oleObj spid="_x0000_s59394" name="Graph" r:id="rId3" imgW="4162273" imgH="2925864" progId="">
              <p:embed/>
            </p:oleObj>
          </a:graphicData>
        </a:graphic>
      </p:graphicFrame>
      <p:graphicFrame>
        <p:nvGraphicFramePr>
          <p:cNvPr id="59395" name="Объект 8"/>
          <p:cNvGraphicFramePr>
            <a:graphicFrameLocks noChangeAspect="1"/>
          </p:cNvGraphicFramePr>
          <p:nvPr/>
        </p:nvGraphicFramePr>
        <p:xfrm>
          <a:off x="4427538" y="3944938"/>
          <a:ext cx="3216275" cy="2127250"/>
        </p:xfrm>
        <a:graphic>
          <a:graphicData uri="http://schemas.openxmlformats.org/presentationml/2006/ole">
            <p:oleObj spid="_x0000_s59395" name="Graph" r:id="rId4" imgW="4162273" imgH="2925864" progId="">
              <p:embed/>
            </p:oleObj>
          </a:graphicData>
        </a:graphic>
      </p:graphicFrame>
      <p:sp>
        <p:nvSpPr>
          <p:cNvPr id="59398" name="Прямоугольник 6"/>
          <p:cNvSpPr>
            <a:spLocks noChangeArrowheads="1"/>
          </p:cNvSpPr>
          <p:nvPr/>
        </p:nvSpPr>
        <p:spPr bwMode="auto">
          <a:xfrm>
            <a:off x="642938" y="1857375"/>
            <a:ext cx="2189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Верба тритичинкова</a:t>
            </a:r>
          </a:p>
        </p:txBody>
      </p:sp>
      <p:sp>
        <p:nvSpPr>
          <p:cNvPr id="59399" name="Прямоугольник 7"/>
          <p:cNvSpPr>
            <a:spLocks noChangeArrowheads="1"/>
          </p:cNvSpPr>
          <p:nvPr/>
        </p:nvSpPr>
        <p:spPr bwMode="auto">
          <a:xfrm rot="10800000" flipV="1">
            <a:off x="1000125" y="3857625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Верба біла</a:t>
            </a:r>
          </a:p>
        </p:txBody>
      </p:sp>
      <p:graphicFrame>
        <p:nvGraphicFramePr>
          <p:cNvPr id="59396" name="Объект 6"/>
          <p:cNvGraphicFramePr>
            <a:graphicFrameLocks noChangeAspect="1"/>
          </p:cNvGraphicFramePr>
          <p:nvPr/>
        </p:nvGraphicFramePr>
        <p:xfrm>
          <a:off x="409575" y="3905250"/>
          <a:ext cx="2447925" cy="2238375"/>
        </p:xfrm>
        <a:graphic>
          <a:graphicData uri="http://schemas.openxmlformats.org/presentationml/2006/ole">
            <p:oleObj spid="_x0000_s59396" name="Graph" r:id="rId5" imgW="4162273" imgH="2925864" progId="">
              <p:embed/>
            </p:oleObj>
          </a:graphicData>
        </a:graphic>
      </p:graphicFrame>
      <p:sp>
        <p:nvSpPr>
          <p:cNvPr id="59400" name="Прямоугольник 9"/>
          <p:cNvSpPr>
            <a:spLocks noChangeArrowheads="1"/>
          </p:cNvSpPr>
          <p:nvPr/>
        </p:nvSpPr>
        <p:spPr bwMode="auto">
          <a:xfrm>
            <a:off x="4857750" y="3500438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Верба ламка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9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Криві флуоресценції середнього арифметичного та стандартного відхилення фотосинтетичної активності обраних видів верб від температурних умов.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9421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2500313"/>
            <a:ext cx="5502275" cy="3900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6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7620000" cy="547211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1. В околицях бази </a:t>
            </a:r>
            <a:r>
              <a:rPr lang="uk-UA" sz="2400" dirty="0" err="1" smtClean="0"/>
              <a:t>Деснянка</a:t>
            </a:r>
            <a:r>
              <a:rPr lang="uk-UA" sz="2400" dirty="0" smtClean="0"/>
              <a:t> виявлено 7 видів верб, які поділяються за своєю екологією на прирічкові, болотні та лісові.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2. За показником усушки досліджувані види верб розділилися на дві групи: з низькою усушкою (в. гостролиста та в. </a:t>
            </a:r>
            <a:r>
              <a:rPr lang="uk-UA" sz="2400" dirty="0" err="1" smtClean="0"/>
              <a:t>чорніюча</a:t>
            </a:r>
            <a:r>
              <a:rPr lang="uk-UA" sz="2400" dirty="0" smtClean="0"/>
              <a:t>) та високою усушкою (в. попеляста, в. </a:t>
            </a:r>
            <a:r>
              <a:rPr lang="uk-UA" sz="2400" dirty="0" err="1" smtClean="0"/>
              <a:t>тритичинкова</a:t>
            </a:r>
            <a:r>
              <a:rPr lang="uk-UA" sz="2400" dirty="0" smtClean="0"/>
              <a:t>, в. козяча). Ми припускаємо, що перші два види зростають в умовах з найбільш змінним режимом </a:t>
            </a:r>
            <a:r>
              <a:rPr lang="uk-UA" sz="2400" dirty="0" err="1" smtClean="0"/>
              <a:t>зволодження</a:t>
            </a:r>
            <a:r>
              <a:rPr lang="uk-UA" sz="2400" dirty="0" smtClean="0"/>
              <a:t>.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4. Найнижчий поріг чутливості фотосинтетичної системи до високої температури виявлено у верби білої – падіння фотосинтетичної активності відбулося за температури 40 ºС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5. У верб ламкої та </a:t>
            </a:r>
            <a:r>
              <a:rPr lang="uk-UA" sz="2400" dirty="0" err="1" smtClean="0"/>
              <a:t>тритичинкової</a:t>
            </a:r>
            <a:r>
              <a:rPr lang="uk-UA" sz="2400" dirty="0" smtClean="0"/>
              <a:t> суттєве зменшення фотосинтетичної активності відбулося за температури 50 ºС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6. Найнижче значення фотосинтетичної активності виявлено у верби </a:t>
            </a:r>
            <a:r>
              <a:rPr lang="uk-UA" sz="2400" dirty="0" err="1" smtClean="0"/>
              <a:t>тритичинкової</a:t>
            </a:r>
            <a:r>
              <a:rPr lang="uk-UA" sz="2400" dirty="0" smtClean="0"/>
              <a:t> (43±8 %).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7. Як показали вимірювання, інтенсивність фотосинтезу при стресових умовах у різних видів верб змінюється неоднаково.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7620000" cy="25003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Мета проекту:</a:t>
            </a:r>
            <a:r>
              <a:rPr lang="uk-UA" sz="3200" dirty="0" smtClean="0"/>
              <a:t> з’ясувати особливості водного режиму у різних видів верб у стресових умовах </a:t>
            </a:r>
            <a:r>
              <a:rPr lang="uk-UA" sz="4800" dirty="0" smtClean="0"/>
              <a:t/>
            </a:r>
            <a:br>
              <a:rPr lang="uk-UA" sz="4800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8813"/>
            <a:ext cx="7620000" cy="4471987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4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b="1" dirty="0" smtClean="0"/>
              <a:t>Завдання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1. Здійснити екскурсію і встановити видовий склад верб у околицях бази «</a:t>
            </a:r>
            <a:r>
              <a:rPr lang="uk-UA" sz="2400" dirty="0" err="1" smtClean="0"/>
              <a:t>Деснянка</a:t>
            </a:r>
            <a:r>
              <a:rPr lang="uk-UA" sz="2400" dirty="0" smtClean="0"/>
              <a:t>». 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2. В ході екскурсії та за літературними даними встановити приуроченість різних видів верб до умов місцезростання. 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3. Відібрати зразки гілок і  визначити динаміку усушки. 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4. Відібрати зразки </a:t>
            </a:r>
            <a:r>
              <a:rPr lang="uk-UA" sz="2400" dirty="0" err="1" smtClean="0"/>
              <a:t>окореної</a:t>
            </a:r>
            <a:r>
              <a:rPr lang="uk-UA" sz="2400" dirty="0" smtClean="0"/>
              <a:t> деревини і визначити їх об’ємну масу.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5. Відібрати зразки листків і виконати їх </a:t>
            </a:r>
            <a:r>
              <a:rPr lang="uk-UA" sz="2400" dirty="0" err="1" smtClean="0"/>
              <a:t>морфометричний</a:t>
            </a:r>
            <a:r>
              <a:rPr lang="uk-UA" sz="2400" dirty="0" smtClean="0"/>
              <a:t> аналіз.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6. Відібрати зразки листків і встановити контрольні значення флуоресценції. 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Верба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uk-UA" sz="2600" b="1" dirty="0" smtClean="0"/>
              <a:t>   Рід Верба ( </a:t>
            </a:r>
            <a:r>
              <a:rPr lang="uk-UA" sz="2600" b="1" dirty="0" err="1" smtClean="0"/>
              <a:t>Salix</a:t>
            </a:r>
            <a:r>
              <a:rPr lang="uk-UA" sz="2600" b="1" dirty="0" smtClean="0"/>
              <a:t> L.) </a:t>
            </a:r>
            <a:r>
              <a:rPr lang="uk-UA" sz="2600" dirty="0" smtClean="0"/>
              <a:t>належить до </a:t>
            </a:r>
            <a:r>
              <a:rPr lang="uk-UA" sz="2600" b="1" dirty="0" smtClean="0"/>
              <a:t>родини</a:t>
            </a:r>
            <a:endParaRPr lang="en-US" sz="26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uk-UA" sz="2600" b="1" dirty="0" smtClean="0"/>
              <a:t>    Вербові(</a:t>
            </a:r>
            <a:r>
              <a:rPr lang="uk-UA" sz="2600" b="1" dirty="0" err="1" smtClean="0"/>
              <a:t>Salicaceae</a:t>
            </a:r>
            <a:r>
              <a:rPr lang="uk-UA" sz="2600" b="1" dirty="0" smtClean="0"/>
              <a:t>), класу дводольні, відділу покритонасінні</a:t>
            </a:r>
            <a:r>
              <a:rPr lang="uk-UA" sz="26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uk-UA" sz="2000" dirty="0" smtClean="0"/>
              <a:t>                  </a:t>
            </a:r>
            <a:r>
              <a:rPr lang="uk-UA" sz="2800" dirty="0" smtClean="0"/>
              <a:t>Представлена  кущами, рідше деревом.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uk-UA" sz="2800" dirty="0" smtClean="0"/>
              <a:t>Деревні види мають товсті, нерівні стовбури, вкриті грубою тріщинуватою корою. Крони широкі, </a:t>
            </a:r>
            <a:r>
              <a:rPr lang="uk-UA" sz="2800" dirty="0" err="1" smtClean="0"/>
              <a:t>шатроподібні</a:t>
            </a:r>
            <a:r>
              <a:rPr lang="uk-UA" sz="2800" dirty="0" smtClean="0"/>
              <a:t>. Бруньки поодинокі, вкриті однією лусочкою у вигляді ковпачка. Листки </a:t>
            </a:r>
            <a:r>
              <a:rPr lang="uk-UA" sz="2800" dirty="0" err="1" smtClean="0"/>
              <a:t>короткочерешкові</a:t>
            </a:r>
            <a:r>
              <a:rPr lang="uk-UA" sz="2800" dirty="0" smtClean="0"/>
              <a:t>, з прилистками, які іноді рано опадають. Листорозміщення чергове. Верби – дводомні рослини. Квітки зібрані в сережки, одностатеві. Зацвітають до розпускання листків</a:t>
            </a: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en-US" sz="3600" dirty="0" smtClean="0"/>
              <a:t>					</a:t>
            </a:r>
            <a:br>
              <a:rPr lang="en-US" sz="3600" dirty="0" smtClean="0"/>
            </a:br>
            <a:r>
              <a:rPr lang="uk-UA" sz="3200" dirty="0" smtClean="0"/>
              <a:t>Приуроченість різних видів верб до умов місця зростання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Зростають у заплаві, формують чагарникові угруповання: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uk-UA" dirty="0" smtClean="0"/>
              <a:t> в. </a:t>
            </a:r>
            <a:r>
              <a:rPr lang="uk-UA" dirty="0" err="1" smtClean="0"/>
              <a:t>тритичинкова</a:t>
            </a:r>
            <a:r>
              <a:rPr lang="uk-UA" dirty="0" smtClean="0"/>
              <a:t>, в. біла, в. ламка – вздовж русла на помірно зволожених ділянках;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uk-UA" dirty="0" smtClean="0"/>
              <a:t> в. гостролиста – вздовж русла на підвищених піщаних ділянках;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uk-UA" dirty="0" smtClean="0"/>
              <a:t> в. попеляста, в. </a:t>
            </a:r>
            <a:r>
              <a:rPr lang="uk-UA" dirty="0" err="1" smtClean="0"/>
              <a:t>чорніюча</a:t>
            </a:r>
            <a:r>
              <a:rPr lang="uk-UA" dirty="0" smtClean="0"/>
              <a:t> – на сирих заболочених ділянках.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Зростають у заплаві, формують лісові угруповання: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в. біла, в. ламка – вздовж русла на помірно зволожених ділянках.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Зростають у лісах: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в. козяча – на піонерних стадіях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7620000" cy="1857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>Графік втрати маси при висиханні зразків деревини різних видів верб у відсотках від початкової маси</a:t>
            </a:r>
            <a:endParaRPr lang="ru-RU" sz="3200" dirty="0"/>
          </a:p>
        </p:txBody>
      </p:sp>
      <p:graphicFrame>
        <p:nvGraphicFramePr>
          <p:cNvPr id="84994" name="Содержимое 2"/>
          <p:cNvGraphicFramePr>
            <a:graphicFrameLocks noGrp="1"/>
          </p:cNvGraphicFramePr>
          <p:nvPr>
            <p:ph idx="1"/>
          </p:nvPr>
        </p:nvGraphicFramePr>
        <p:xfrm>
          <a:off x="500063" y="2214563"/>
          <a:ext cx="7643812" cy="4000500"/>
        </p:xfrm>
        <a:graphic>
          <a:graphicData uri="http://schemas.openxmlformats.org/presentationml/2006/ole">
            <p:oleObj spid="_x0000_s84994" name="Диаграмма" r:id="rId3" imgW="6296101" imgH="251470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Вага гілочок верби по мірі висихання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1485900"/>
          <a:ext cx="7215187" cy="4651375"/>
        </p:xfrm>
        <a:graphic>
          <a:graphicData uri="http://schemas.openxmlformats.org/drawingml/2006/table">
            <a:tbl>
              <a:tblPr/>
              <a:tblGrid>
                <a:gridCol w="1219200"/>
                <a:gridCol w="446087"/>
                <a:gridCol w="446088"/>
                <a:gridCol w="506412"/>
                <a:gridCol w="506413"/>
                <a:gridCol w="446087"/>
                <a:gridCol w="446088"/>
                <a:gridCol w="504825"/>
                <a:gridCol w="506412"/>
                <a:gridCol w="547688"/>
                <a:gridCol w="546100"/>
                <a:gridCol w="547687"/>
                <a:gridCol w="546100"/>
              </a:tblGrid>
              <a:tr h="4651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верб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16:30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21:36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16:55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21:00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08:55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13:40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Козяча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Ламка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 тичинкова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Гостролиста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Чорніючи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Попеляста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1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Динаміка маси фрагментів стебла різних видів верб</a:t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1143000" y="2143125"/>
          <a:ext cx="6357938" cy="3071813"/>
        </p:xfrm>
        <a:graphic>
          <a:graphicData uri="http://schemas.openxmlformats.org/drawingml/2006/table">
            <a:tbl>
              <a:tblPr/>
              <a:tblGrid>
                <a:gridCol w="1773238"/>
                <a:gridCol w="1527175"/>
                <a:gridCol w="1528762"/>
                <a:gridCol w="1528763"/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виду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23.07/13:00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24.07/14:50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26.07/15:00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біла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18,66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ламка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37,82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30,51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тритичинкова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20,13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козяча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40,76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38,68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35,86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попеляста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гостролиста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33,81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31,96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29,33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Динаміка маси цьогорічних пагонів різних видів верб</a:t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571500" y="1643063"/>
          <a:ext cx="7286625" cy="3857625"/>
        </p:xfrm>
        <a:graphic>
          <a:graphicData uri="http://schemas.openxmlformats.org/drawingml/2006/table">
            <a:tbl>
              <a:tblPr/>
              <a:tblGrid>
                <a:gridCol w="1389063"/>
                <a:gridCol w="492125"/>
                <a:gridCol w="490537"/>
                <a:gridCol w="492125"/>
                <a:gridCol w="490538"/>
                <a:gridCol w="492125"/>
                <a:gridCol w="492125"/>
                <a:gridCol w="490537"/>
                <a:gridCol w="492125"/>
                <a:gridCol w="490538"/>
                <a:gridCol w="492125"/>
                <a:gridCol w="490537"/>
                <a:gridCol w="492125"/>
              </a:tblGrid>
              <a:tr h="3857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верб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22.07/ 16:30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22.07/21:36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23.07/16:55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23.07/21:00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24.07/08:55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24.07/13:40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козяча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3,88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3,18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ламка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біла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тритичинкова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2,94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4,28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1,74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гостролиста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3,38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3,15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2,28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чорніюча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попеляста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3,21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3,69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1,94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1,83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1,66</a:t>
                      </a:r>
                      <a:endParaRPr kumimoji="0" 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04" marR="6580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Результати  </a:t>
            </a:r>
            <a:r>
              <a:rPr lang="uk-UA" sz="3200" dirty="0" err="1" smtClean="0"/>
              <a:t>морфометричного</a:t>
            </a:r>
            <a:r>
              <a:rPr lang="uk-UA" sz="3200" dirty="0" smtClean="0"/>
              <a:t> аналізу листків різних видів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" y="1428750"/>
          <a:ext cx="7643813" cy="4929188"/>
        </p:xfrm>
        <a:graphic>
          <a:graphicData uri="http://schemas.openxmlformats.org/drawingml/2006/table">
            <a:tbl>
              <a:tblPr/>
              <a:tblGrid>
                <a:gridCol w="1909763"/>
                <a:gridCol w="1911350"/>
                <a:gridCol w="1911350"/>
                <a:gridCol w="1911350"/>
              </a:tblGrid>
              <a:tr h="1095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Назва виду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Площа листка, см</a:t>
                      </a:r>
                      <a:r>
                        <a:rPr kumimoji="0" lang="uk-UA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Маса листка, г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Маса одиниці площі листка, г/см</a:t>
                      </a:r>
                      <a:r>
                        <a:rPr kumimoji="0" lang="uk-UA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Верба козяча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2" marR="6681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0,16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0,011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Верба тритичинкова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17,6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0,31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0,021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Верба гостролиста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9,0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0,023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Верба попеляста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0,42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0,028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Верба чорніюча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5,2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0,022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Верба біла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0,021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Верба ламка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18,3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0,37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0,025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225</TotalTime>
  <Words>1314</Words>
  <Application>Microsoft Office PowerPoint</Application>
  <PresentationFormat>Экран (4:3)</PresentationFormat>
  <Paragraphs>809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Cambria</vt:lpstr>
      <vt:lpstr>Calibri</vt:lpstr>
      <vt:lpstr>Times New Roman</vt:lpstr>
      <vt:lpstr>Соседство</vt:lpstr>
      <vt:lpstr>Диаграмма</vt:lpstr>
      <vt:lpstr>Graph</vt:lpstr>
      <vt:lpstr>Слайд 1</vt:lpstr>
      <vt:lpstr> Мета проекту: з’ясувати особливості водного режиму у різних видів верб у стресових умовах  </vt:lpstr>
      <vt:lpstr>Верба</vt:lpstr>
      <vt:lpstr>       Приуроченість різних видів верб до умов місця зростання </vt:lpstr>
      <vt:lpstr>Графік втрати маси при висиханні зразків деревини різних видів верб у відсотках від початкової маси</vt:lpstr>
      <vt:lpstr> Вага гілочок верби по мірі висихання </vt:lpstr>
      <vt:lpstr>Динаміка маси фрагментів стебла різних видів верб </vt:lpstr>
      <vt:lpstr>Динаміка маси цьогорічних пагонів різних видів верб </vt:lpstr>
      <vt:lpstr> Результати  морфометричного аналізу листків різних видів </vt:lpstr>
      <vt:lpstr>Дані вимірювання рівня флуоресценції листків різних видів верб (початок) </vt:lpstr>
      <vt:lpstr>Дані вимірювання рівня флуоресценції листків різних видів верб (продовження) </vt:lpstr>
      <vt:lpstr>Дані вимірювання рівня флуоресценції листків різних видів верб (кінець) </vt:lpstr>
      <vt:lpstr>Графіки залежності фотосинтетичної активності обраних видів верб від температурних умов  </vt:lpstr>
      <vt:lpstr> Криві флуоресценції середнього арифметичного та стандартного відхилення фотосинтетичної активності обраних видів верб від температурних умов.  </vt:lpstr>
      <vt:lpstr>Висновки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</dc:creator>
  <cp:lastModifiedBy>Admin</cp:lastModifiedBy>
  <cp:revision>30</cp:revision>
  <dcterms:created xsi:type="dcterms:W3CDTF">2016-01-11T17:32:17Z</dcterms:created>
  <dcterms:modified xsi:type="dcterms:W3CDTF">2016-04-14T07:38:00Z</dcterms:modified>
</cp:coreProperties>
</file>