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64" r:id="rId3"/>
    <p:sldId id="266" r:id="rId4"/>
    <p:sldId id="257" r:id="rId5"/>
    <p:sldId id="258" r:id="rId6"/>
    <p:sldId id="267" r:id="rId7"/>
    <p:sldId id="271" r:id="rId8"/>
    <p:sldId id="272" r:id="rId9"/>
    <p:sldId id="276" r:id="rId10"/>
    <p:sldId id="274" r:id="rId11"/>
    <p:sldId id="273" r:id="rId12"/>
    <p:sldId id="275" r:id="rId13"/>
    <p:sldId id="281" r:id="rId14"/>
    <p:sldId id="279" r:id="rId15"/>
    <p:sldId id="282" r:id="rId16"/>
    <p:sldId id="283" r:id="rId17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0C3B78B-DE7C-433D-9921-11C50B4F4D11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5302FDF-1008-4130-98C8-C2E89FC70BF3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CB251B-64B3-424D-8637-637499069FE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2A7288-98EB-439F-9E4B-7E1929F3F97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19A688-3016-4808-B1E6-1F06D800960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10062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3825" y="1963738"/>
            <a:ext cx="4310063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D56190-D81F-42B6-82A3-6DDFCD663A5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21550" y="282575"/>
            <a:ext cx="2192338" cy="6618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7787" cy="6618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4BB1C9-B26D-4435-A611-041F55546511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8FAA3C-0D48-453B-ADBD-F08A7590A88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4A31DF-4A82-44C2-A549-6EEFAED20BD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837E4C-1327-488F-9007-62BA40AAFB96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300EF3-7D45-4784-8758-30665DC918E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566D2A-5F84-48A1-AB0B-D81C6B6214E2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22EAC7-3672-4B20-915B-D0DA7DC69D6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F00BBAC-3934-4754-B8C6-EEB49BD6F118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ea typeface="Microsoft YaHei" pitchFamily="2"/>
          <a:cs typeface="Arial Unicode MS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3200" b="0" i="0" u="none" strike="noStrike" kern="1200">
          <a:ln>
            <a:noFill/>
          </a:ln>
          <a:latin typeface="Arial" pitchFamily="18"/>
          <a:ea typeface="Microsoft YaHei" pitchFamily="2"/>
          <a:cs typeface="Arial Unicode MS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879" y="28224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40879" y="1963080"/>
            <a:ext cx="8772840" cy="493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5039" y="7076880"/>
            <a:ext cx="935532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7919" y="7289279"/>
            <a:ext cx="809244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hangingPunct="0">
        <a:tabLst/>
        <a:defRPr lang="ru-RU" sz="2400" b="1" i="1" u="none" strike="noStrike">
          <a:ln>
            <a:noFill/>
          </a:ln>
          <a:solidFill>
            <a:srgbClr val="FF9966"/>
          </a:solidFill>
          <a:latin typeface="Albany" pitchFamily="34"/>
          <a:ea typeface="Arial Unicode MS" pitchFamily="2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ru-RU" sz="2400" b="0" i="0" u="none" strike="noStrike">
          <a:ln>
            <a:noFill/>
          </a:ln>
          <a:solidFill>
            <a:srgbClr val="E6E6E6"/>
          </a:solidFill>
          <a:latin typeface="Thorndale" pitchFamily="18"/>
          <a:ea typeface="Arial Unicode MS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79" y="282239"/>
            <a:ext cx="8608320" cy="2140275"/>
          </a:xfrm>
        </p:spPr>
        <p:txBody>
          <a:bodyPr/>
          <a:lstStyle/>
          <a:p>
            <a:pPr algn="ctr">
              <a:buNone/>
            </a:pPr>
            <a:r>
              <a:rPr lang="uk-UA" sz="1800" dirty="0" smtClean="0">
                <a:solidFill>
                  <a:srgbClr val="FFFF00"/>
                </a:solidFill>
              </a:rPr>
              <a:t>Всеукраїнський інтерактивний конкурс «</a:t>
            </a:r>
            <a:r>
              <a:rPr lang="uk-UA" sz="1800" dirty="0" err="1" smtClean="0">
                <a:solidFill>
                  <a:srgbClr val="FFFF00"/>
                </a:solidFill>
              </a:rPr>
              <a:t>МАН-Юніор</a:t>
            </a:r>
            <a:r>
              <a:rPr lang="uk-UA" sz="1800" dirty="0" smtClean="0">
                <a:solidFill>
                  <a:srgbClr val="FFFF00"/>
                </a:solidFill>
              </a:rPr>
              <a:t> Дослідник»</a:t>
            </a:r>
            <a:r>
              <a:rPr sz="1800" smtClean="0">
                <a:solidFill>
                  <a:srgbClr val="FFFF00"/>
                </a:solidFill>
              </a:rPr>
              <a:t/>
            </a:r>
            <a:br>
              <a:rPr sz="1800" smtClean="0">
                <a:solidFill>
                  <a:srgbClr val="FFFF00"/>
                </a:solidFill>
              </a:rPr>
            </a:br>
            <a:r>
              <a:rPr lang="uk-UA" sz="1800" dirty="0" smtClean="0">
                <a:solidFill>
                  <a:srgbClr val="FFFF00"/>
                </a:solidFill>
              </a:rPr>
              <a:t>Номінація «Історія» </a:t>
            </a:r>
            <a:r>
              <a:rPr sz="1800" smtClean="0">
                <a:solidFill>
                  <a:srgbClr val="FFFF00"/>
                </a:solidFill>
              </a:rPr>
              <a:t/>
            </a:r>
            <a:br>
              <a:rPr sz="1800" smtClean="0">
                <a:solidFill>
                  <a:srgbClr val="FFFF00"/>
                </a:solidFill>
              </a:rPr>
            </a:br>
            <a:r>
              <a:rPr sz="1800" smtClean="0">
                <a:solidFill>
                  <a:srgbClr val="FFFF00"/>
                </a:solidFill>
              </a:rPr>
              <a:t>Геноцид як феномен ХХ сторіччя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sz="3200" dirty="0" smtClean="0"/>
              <a:t>«Голодомор 1932 – 1933 років як прояв геноциду на українських землях»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68874" y="2422515"/>
            <a:ext cx="5111751" cy="4478349"/>
          </a:xfrm>
        </p:spPr>
        <p:txBody>
          <a:bodyPr/>
          <a:lstStyle/>
          <a:p>
            <a:pPr>
              <a:buNone/>
            </a:pP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Роботу виконала:</a:t>
            </a:r>
          </a:p>
          <a:p>
            <a:pPr>
              <a:buNone/>
            </a:pP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Смирнова Анастасія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Олексіївна</a:t>
            </a:r>
          </a:p>
          <a:p>
            <a:pPr>
              <a:buNone/>
            </a:pP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чениця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9 класу</a:t>
            </a:r>
            <a:endParaRPr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Новодонецької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ЗОШ І-ІІІ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ступенів№17</a:t>
            </a:r>
            <a:endParaRPr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Добропільської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міської ради.</a:t>
            </a:r>
            <a:endParaRPr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Науковий керівник: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Трет’якова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Валентина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Вікторівна, вчитель історії </a:t>
            </a:r>
            <a:endParaRPr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User\Desktop\YPJcsCl3Yl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3966" y="2279639"/>
            <a:ext cx="2759556" cy="3720750"/>
          </a:xfrm>
          <a:prstGeom prst="rect">
            <a:avLst/>
          </a:prstGeom>
          <a:noFill/>
        </p:spPr>
      </p:pic>
      <p:pic>
        <p:nvPicPr>
          <p:cNvPr id="1027" name="Picture 3" descr="D:\10\Всё с флешки\видео и фото Урок 6 класс\mEAGGqmDHA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9982" y="3494085"/>
            <a:ext cx="2500330" cy="369886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906576"/>
          </a:xfrm>
        </p:spPr>
        <p:txBody>
          <a:bodyPr/>
          <a:lstStyle/>
          <a:p>
            <a:pPr>
              <a:buNone/>
            </a:pPr>
            <a:r>
              <a:rPr lang="uk-UA" sz="3200" dirty="0" smtClean="0"/>
              <a:t>Факти голоду  в іноземній літературі та</a:t>
            </a:r>
            <a:br>
              <a:rPr lang="uk-UA" sz="3200" dirty="0" smtClean="0"/>
            </a:br>
            <a:r>
              <a:rPr lang="uk-UA" sz="3200" dirty="0" smtClean="0"/>
              <a:t>дослідженнях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6138862" cy="6451600"/>
          </a:xfrm>
        </p:spPr>
        <p:txBody>
          <a:bodyPr/>
          <a:lstStyle/>
          <a:p>
            <a:pPr>
              <a:buNone/>
            </a:pPr>
            <a:r>
              <a:rPr lang="uk-UA" b="1" dirty="0" err="1" smtClean="0"/>
              <a:t>“Фальсифіковані</a:t>
            </a:r>
            <a:r>
              <a:rPr lang="uk-UA" b="1" dirty="0" smtClean="0"/>
              <a:t> факти голоду 1932 – 1933 </a:t>
            </a:r>
            <a:r>
              <a:rPr lang="uk-UA" b="1" dirty="0" err="1" smtClean="0"/>
              <a:t>рр.”</a:t>
            </a:r>
            <a:endParaRPr lang="uk-UA" b="1" dirty="0" smtClean="0"/>
          </a:p>
          <a:p>
            <a:pPr>
              <a:buNone/>
            </a:pPr>
            <a:r>
              <a:rPr lang="uk-UA" sz="2000" b="1" dirty="0" smtClean="0"/>
              <a:t>Фрагмент буклету виставки у Європарламенті 26 – 30 березня 2007 рік, який </a:t>
            </a:r>
            <a:r>
              <a:rPr lang="uk-UA" sz="2000" b="1" dirty="0" err="1" smtClean="0"/>
              <a:t>агитує</a:t>
            </a:r>
            <a:r>
              <a:rPr lang="uk-UA" sz="2000" b="1" dirty="0" smtClean="0"/>
              <a:t> до підписання резолюції, щодо  визнання голоду на Україні 1932 – 1933 рр. як геноциду.</a:t>
            </a:r>
          </a:p>
          <a:p>
            <a:pPr>
              <a:buNone/>
            </a:pPr>
            <a:endParaRPr lang="ru-RU" sz="2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2279639"/>
            <a:ext cx="3316288" cy="44735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4034" name="Picture 2" descr="C:\Users\User\Desktop\220px-Chicago's_American_Шпальта_про_Голодом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280" y="2208201"/>
            <a:ext cx="3571900" cy="4857784"/>
          </a:xfrm>
          <a:prstGeom prst="rect">
            <a:avLst/>
          </a:prstGeom>
          <a:noFill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0180" y="2851143"/>
            <a:ext cx="5786478" cy="420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C:\Users\User\Desktop\Sitylight-1200x1800_12-INP-500x7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0048" y="279375"/>
            <a:ext cx="2643206" cy="6523038"/>
          </a:xfrm>
          <a:prstGeom prst="rect">
            <a:avLst/>
          </a:prstGeom>
          <a:noFill/>
        </p:spPr>
      </p:pic>
      <p:pic>
        <p:nvPicPr>
          <p:cNvPr id="48131" name="Picture 3" descr="C:\Users\User\Desktop\6358e91bff30_vn95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966" y="279375"/>
            <a:ext cx="2786082" cy="2819400"/>
          </a:xfrm>
          <a:prstGeom prst="rect">
            <a:avLst/>
          </a:prstGeom>
          <a:noFill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66" y="3065457"/>
            <a:ext cx="2786082" cy="377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3254" y="207937"/>
            <a:ext cx="4143404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uk-UA" sz="3600" dirty="0" smtClean="0"/>
              <a:t>Голод очима українських діячів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04" y="1493821"/>
            <a:ext cx="36576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0247" y="350813"/>
            <a:ext cx="5214974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7436" y="139700"/>
            <a:ext cx="4929222" cy="692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28" y="105578"/>
            <a:ext cx="4857784" cy="696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549386"/>
          </a:xfrm>
        </p:spPr>
        <p:txBody>
          <a:bodyPr/>
          <a:lstStyle/>
          <a:p>
            <a:pPr>
              <a:buNone/>
            </a:pPr>
            <a:r>
              <a:rPr lang="uk-UA" sz="2800" dirty="0" smtClean="0"/>
              <a:t>Голодомор в  правових документах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2208201"/>
            <a:ext cx="3316288" cy="4545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04" y="2208201"/>
            <a:ext cx="36433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25734" y="207937"/>
            <a:ext cx="37814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4757" y="1422383"/>
            <a:ext cx="3825867" cy="56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7304" y="3279771"/>
            <a:ext cx="2681293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79" y="282239"/>
            <a:ext cx="8608320" cy="3068969"/>
          </a:xfrm>
        </p:spPr>
        <p:txBody>
          <a:bodyPr/>
          <a:lstStyle/>
          <a:p>
            <a:pPr algn="ctr">
              <a:buNone/>
            </a:pPr>
            <a:r>
              <a:rPr b="0" i="0" smtClean="0"/>
              <a:t/>
            </a:r>
            <a:br>
              <a:rPr b="0" i="0" smtClean="0"/>
            </a:br>
            <a:r>
              <a:rPr i="0" smtClean="0"/>
              <a:t>Висновки</a:t>
            </a:r>
            <a:br>
              <a:rPr i="0" smtClean="0"/>
            </a:br>
            <a:r>
              <a:rPr b="0" i="0" smtClean="0"/>
              <a:t/>
            </a:r>
            <a:br>
              <a:rPr b="0" i="0" smtClean="0"/>
            </a:br>
            <a:r>
              <a:rPr i="0" smtClean="0"/>
              <a:t>Голодомор </a:t>
            </a:r>
            <a:r>
              <a:rPr i="0" smtClean="0"/>
              <a:t>1932-1933 років - безпрецедентний </a:t>
            </a:r>
            <a:r>
              <a:rPr i="0" smtClean="0"/>
              <a:t>злочин </a:t>
            </a:r>
            <a:r>
              <a:rPr i="0" smtClean="0"/>
              <a:t> </a:t>
            </a:r>
            <a:r>
              <a:rPr i="0" smtClean="0"/>
              <a:t>проти українського народу, який спричинив національну </a:t>
            </a:r>
            <a:r>
              <a:rPr i="0" smtClean="0"/>
              <a:t>катастрофу</a:t>
            </a:r>
            <a:r>
              <a:rPr i="0" smtClean="0"/>
              <a:t>.</a:t>
            </a:r>
            <a:br>
              <a:rPr i="0" smtClean="0"/>
            </a:br>
            <a:r>
              <a:rPr b="0" i="0" smtClean="0"/>
              <a:t> </a:t>
            </a:r>
            <a:r>
              <a:rPr i="0" smtClean="0"/>
              <a:t>В історії бурхливого XX-го століття Голодомор 1932-33 років в Україні посідає особливе </a:t>
            </a:r>
            <a:r>
              <a:rPr i="0" smtClean="0"/>
              <a:t>місце</a:t>
            </a:r>
            <a:r>
              <a:rPr b="0" i="0" smtClean="0"/>
              <a:t>.</a:t>
            </a:r>
            <a:br>
              <a:rPr b="0" i="0" smtClean="0"/>
            </a:br>
            <a:r>
              <a:rPr i="0" smtClean="0"/>
              <a:t>ВЕЛИКА ШАНА УКРАЇНСЬКОМУ НАРОДУ за те, що він зміг пережити той страшний час!!! </a:t>
            </a:r>
            <a:r>
              <a:rPr b="0" i="0" smtClean="0"/>
              <a:t/>
            </a:r>
            <a:br>
              <a:rPr b="0" i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3825" y="3565523"/>
            <a:ext cx="4310063" cy="33353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1362" y="3565523"/>
            <a:ext cx="879954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79" y="282239"/>
            <a:ext cx="8608320" cy="6640869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Метою роботи </a:t>
            </a:r>
            <a:r>
              <a:rPr lang="uk-UA" dirty="0" smtClean="0"/>
              <a:t>є розкриття та оцінка  масштабності трагедії, викликаної голодомором 1932-1933років.</a:t>
            </a:r>
            <a:br>
              <a:rPr lang="uk-UA" dirty="0" smtClean="0"/>
            </a:br>
            <a:r>
              <a:rPr lang="uk-UA" dirty="0" smtClean="0"/>
              <a:t> Вивчення фактів геноциду Радянської влади у ставленні до українського народу.</a:t>
            </a:r>
            <a:br>
              <a:rPr lang="uk-UA" dirty="0" smtClean="0"/>
            </a:br>
            <a:r>
              <a:rPr smtClean="0"/>
              <a:t/>
            </a:r>
            <a:br>
              <a:rPr smtClean="0"/>
            </a:br>
            <a:r>
              <a:rPr lang="uk-U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Основними завданнями роботи </a:t>
            </a:r>
            <a:r>
              <a:rPr lang="uk-UA" dirty="0" smtClean="0"/>
              <a:t>є:</a:t>
            </a:r>
            <a:br>
              <a:rPr lang="uk-UA" dirty="0" smtClean="0"/>
            </a:br>
            <a:r>
              <a:rPr lang="uk-UA" dirty="0" smtClean="0"/>
              <a:t> - вивчення та аналіз масштабів  Голоду 1932-1933 років на території України; </a:t>
            </a:r>
            <a:br>
              <a:rPr lang="uk-UA" dirty="0" smtClean="0"/>
            </a:br>
            <a:r>
              <a:rPr lang="uk-UA" dirty="0" smtClean="0"/>
              <a:t> -  дослідження і визначення наслідків Голодомору на українських землях; </a:t>
            </a:r>
            <a:r>
              <a:rPr smtClean="0"/>
              <a:t/>
            </a:r>
            <a:br>
              <a:rPr smtClean="0"/>
            </a:br>
            <a:r>
              <a:rPr lang="uk-UA" dirty="0" smtClean="0"/>
              <a:t> - аналіз фактів голоду за допомогою  правової, історичної та художньої літературі.</a:t>
            </a:r>
            <a:r>
              <a:rPr smtClean="0"/>
              <a:t/>
            </a:r>
            <a:br>
              <a:rPr smtClean="0"/>
            </a:br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92000" y="648000"/>
            <a:ext cx="8608320" cy="663229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>
              <a:buNone/>
            </a:pPr>
            <a:r>
              <a:rPr lang="ru-RU" sz="3200" b="0" i="0" dirty="0" err="1">
                <a:latin typeface="Times New Roman" pitchFamily="18" charset="0"/>
                <a:cs typeface="Times New Roman" pitchFamily="18" charset="0"/>
              </a:rPr>
              <a:t>Сучасне</a:t>
            </a:r>
            <a:r>
              <a:rPr lang="ru-RU" sz="32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2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>
                <a:latin typeface="Times New Roman" pitchFamily="18" charset="0"/>
                <a:cs typeface="Times New Roman" pitchFamily="18" charset="0"/>
              </a:rPr>
              <a:t>формує</a:t>
            </a:r>
            <a:r>
              <a:rPr lang="ru-RU" sz="32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>
                <a:latin typeface="Times New Roman" pitchFamily="18" charset="0"/>
                <a:cs typeface="Times New Roman" pitchFamily="18" charset="0"/>
              </a:rPr>
              <a:t>швидкі</a:t>
            </a:r>
            <a:r>
              <a:rPr lang="ru-RU" sz="32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>
                <a:latin typeface="Times New Roman" pitchFamily="18" charset="0"/>
                <a:cs typeface="Times New Roman" pitchFamily="18" charset="0"/>
              </a:rPr>
              <a:t>темпи</a:t>
            </a:r>
            <a:r>
              <a:rPr lang="ru-RU" sz="3200" b="0" i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0" i="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2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3200" b="0" i="0" dirty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3200" b="0" i="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b="0" i="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0" i="0" dirty="0" err="1">
                <a:latin typeface="Times New Roman" pitchFamily="18" charset="0"/>
                <a:cs typeface="Times New Roman" pitchFamily="18" charset="0"/>
              </a:rPr>
              <a:t>сьогоденні</a:t>
            </a:r>
            <a:r>
              <a:rPr lang="ru-RU" sz="32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>
                <a:latin typeface="Times New Roman" pitchFamily="18" charset="0"/>
                <a:cs typeface="Times New Roman" pitchFamily="18" charset="0"/>
              </a:rPr>
              <a:t>залишаються</a:t>
            </a:r>
            <a:r>
              <a:rPr lang="ru-RU" sz="32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>
                <a:latin typeface="Times New Roman" pitchFamily="18" charset="0"/>
                <a:cs typeface="Times New Roman" pitchFamily="18" charset="0"/>
              </a:rPr>
              <a:t>актуальними</a:t>
            </a:r>
            <a:r>
              <a:rPr lang="ru-RU" sz="32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32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sz="32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ru-RU" sz="3200" b="0" i="0" dirty="0">
                <a:latin typeface="Times New Roman" pitchFamily="18" charset="0"/>
                <a:cs typeface="Times New Roman" pitchFamily="18" charset="0"/>
              </a:rPr>
              <a:t>, тому темою </a:t>
            </a:r>
            <a:r>
              <a:rPr lang="ru-RU" sz="3200" b="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2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3200" b="0" i="0" dirty="0">
                <a:latin typeface="Times New Roman" pitchFamily="18" charset="0"/>
                <a:cs typeface="Times New Roman" pitchFamily="18" charset="0"/>
              </a:rPr>
              <a:t> Голоду на </a:t>
            </a:r>
            <a:r>
              <a:rPr lang="ru-RU" sz="3200" b="0" i="0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3200" b="0" i="0" dirty="0">
                <a:latin typeface="Times New Roman" pitchFamily="18" charset="0"/>
                <a:cs typeface="Times New Roman" pitchFamily="18" charset="0"/>
              </a:rPr>
              <a:t> землях 1932 – 1933 </a:t>
            </a:r>
            <a:r>
              <a:rPr lang="ru-RU" sz="3200" b="0" i="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3200" b="0" i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32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sz="3200" smtClean="0">
                <a:latin typeface="Times New Roman" pitchFamily="18" charset="0"/>
                <a:cs typeface="Times New Roman" pitchFamily="18" charset="0"/>
              </a:rPr>
            </a:br>
            <a:r>
              <a:rPr sz="3200" b="0" i="0" smtClean="0">
                <a:latin typeface="Times New Roman" pitchFamily="18" charset="0"/>
                <a:cs typeface="Times New Roman" pitchFamily="18" charset="0"/>
              </a:rPr>
              <a:t>Поступово предметом поглибленого вивчення стає дедалі ширше коло питань, пов’язаних із причинами, мотивами, обставинами, механізмами і наслідками Голодомору. В результаті у корпусі досліджень цієї жахливої трагедії меншає білих плям і спірних проблем. Проте триває і набуває інтенсивності дискусія навколо питання класифікації Голодомору геноцидом. </a:t>
            </a:r>
            <a:r>
              <a:rPr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0" i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i="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0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400000" y="282240"/>
            <a:ext cx="4464000" cy="61257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2800"/>
              <a:t>Десятки перевидань книги «Голодомор 1932-1933рр. в Україні»на багатьох мовах світу, безліч виставок, будівництво пам’яток присвячених голодомору свідчать про актуальність даної теми.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05320" y="432000"/>
            <a:ext cx="4090680" cy="58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032" y="279376"/>
            <a:ext cx="8570943" cy="6858047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полі висохли криниці,</a:t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ніхто не сіяв, не орав,</a:t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голодний рік, мов чорна птиця,</a:t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краєм змореним літав.</a:t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(народна творчість 1932-1933рр.)</a:t>
            </a:r>
            <a:r>
              <a:rPr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96842" y="7208860"/>
            <a:ext cx="9286940" cy="45719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0444" y="207937"/>
            <a:ext cx="3786214" cy="6858048"/>
          </a:xfrm>
          <a:prstGeom prst="rect">
            <a:avLst/>
          </a:prstGeom>
          <a:noFill/>
        </p:spPr>
      </p:pic>
      <p:pic>
        <p:nvPicPr>
          <p:cNvPr id="2051" name="Picture 3" descr="C:\Users\User\Desktop\med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05" y="4637093"/>
            <a:ext cx="5715040" cy="2578112"/>
          </a:xfrm>
          <a:prstGeom prst="rect">
            <a:avLst/>
          </a:prstGeom>
          <a:noFill/>
        </p:spPr>
      </p:pic>
      <p:pic>
        <p:nvPicPr>
          <p:cNvPr id="2052" name="Picture 4" descr="C:\Users\User\Desktop\images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66" y="207937"/>
            <a:ext cx="5572164" cy="24288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620824"/>
          </a:xfrm>
        </p:spPr>
        <p:txBody>
          <a:bodyPr/>
          <a:lstStyle/>
          <a:p>
            <a:pPr>
              <a:buNone/>
            </a:pPr>
            <a:r>
              <a:rPr lang="uk-UA" sz="3600" dirty="0" smtClean="0"/>
              <a:t>Опис голоду в </a:t>
            </a:r>
            <a:r>
              <a:rPr lang="uk-UA" sz="3600" dirty="0" smtClean="0"/>
              <a:t>поезії </a:t>
            </a:r>
            <a:r>
              <a:rPr lang="uk-UA" sz="3600" dirty="0" smtClean="0"/>
              <a:t>та мистецтві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922449"/>
            <a:ext cx="3392479" cy="4830776"/>
          </a:xfrm>
        </p:spPr>
        <p:txBody>
          <a:bodyPr/>
          <a:lstStyle/>
          <a:p>
            <a:r>
              <a:rPr sz="2400" b="1" smtClean="0">
                <a:solidFill>
                  <a:schemeClr val="accent6">
                    <a:lumMod val="75000"/>
                  </a:schemeClr>
                </a:solidFill>
              </a:rPr>
              <a:t>Я пам'ятаю, люди мерли -</a:t>
            </a:r>
            <a:br>
              <a:rPr sz="2400" b="1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sz="2400" b="1" smtClean="0">
                <a:solidFill>
                  <a:schemeClr val="accent6">
                    <a:lumMod val="75000"/>
                  </a:schemeClr>
                </a:solidFill>
              </a:rPr>
              <a:t>Дорослі люди і малі, </a:t>
            </a:r>
            <a:br>
              <a:rPr sz="2400" b="1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sz="2400" b="1" smtClean="0">
                <a:solidFill>
                  <a:schemeClr val="accent6">
                    <a:lumMod val="75000"/>
                  </a:schemeClr>
                </a:solidFill>
              </a:rPr>
              <a:t>На чорноземах України -</a:t>
            </a:r>
            <a:br>
              <a:rPr sz="2400" b="1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sz="2400" b="1" smtClean="0">
                <a:solidFill>
                  <a:schemeClr val="accent6">
                    <a:lumMod val="75000"/>
                  </a:schemeClr>
                </a:solidFill>
              </a:rPr>
              <a:t>На рідній на своїй землі.....</a:t>
            </a: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(М.Латишко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“Голод”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sz="2400" b="1" smtClean="0">
                <a:solidFill>
                  <a:schemeClr val="accent6">
                    <a:lumMod val="75000"/>
                  </a:schemeClr>
                </a:solidFill>
              </a:rPr>
              <a:t>Картина Ніни Марченко: "Голод в Україні".</a:t>
            </a:r>
          </a:p>
          <a:p>
            <a:r>
              <a:rPr sz="240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User\Desktop\nina marchenko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5000" y="3994151"/>
            <a:ext cx="5635625" cy="2996274"/>
          </a:xfrm>
          <a:prstGeom prst="rect">
            <a:avLst/>
          </a:prstGeom>
          <a:noFill/>
        </p:spPr>
      </p:pic>
      <p:pic>
        <p:nvPicPr>
          <p:cNvPr id="3076" name="Picture 4" descr="https://upload.wikimedia.org/wikipedia/commons/thumb/d/d8/%D0%96%D0%B5%D1%80%D1%82%D0%B2%D0%B8_%D0%B3%D0%BE%D0%BB%D0%BE%D0%B4%D1%83.jpg/300px-%D0%96%D0%B5%D1%80%D1%82%D0%B2%D0%B8_%D0%B3%D0%BE%D0%BB%D0%BE%D0%B4%D1%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3125" y="1922449"/>
            <a:ext cx="2857500" cy="2047876"/>
          </a:xfrm>
          <a:prstGeom prst="rect">
            <a:avLst/>
          </a:prstGeom>
          <a:noFill/>
        </p:spPr>
      </p:pic>
      <p:pic>
        <p:nvPicPr>
          <p:cNvPr id="3078" name="Picture 6" descr="http://image.tsn.ua/media/images2/550xX/Nov2011/3835243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1667" y="0"/>
            <a:ext cx="2928958" cy="1922449"/>
          </a:xfrm>
          <a:prstGeom prst="rect">
            <a:avLst/>
          </a:prstGeom>
          <a:noFill/>
        </p:spPr>
      </p:pic>
      <p:pic>
        <p:nvPicPr>
          <p:cNvPr id="3080" name="Picture 8" descr="http://www.chasipodii.net/pix/img_12532_2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7304" y="1"/>
            <a:ext cx="3699962" cy="398777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uk-UA" sz="3600" dirty="0" smtClean="0"/>
              <a:t>Факти голоду в історичній літературі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smtClean="0"/>
              <a:t> 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sz="2400" b="1" smtClean="0">
                <a:latin typeface="Times New Roman" pitchFamily="18" charset="0"/>
                <a:cs typeface="Times New Roman" pitchFamily="18" charset="0"/>
              </a:rPr>
              <a:t>Коваленко Л. В., Маняк В. А.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33 – Й ГОЛОД НАРОДНА КНИГА “МЕМОРІАЛ”</a:t>
            </a:r>
          </a:p>
          <a:p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Газета </a:t>
            </a:r>
            <a:r>
              <a:rPr sz="2400" b="1" smtClean="0">
                <a:latin typeface="Times New Roman" pitchFamily="18" charset="0"/>
                <a:cs typeface="Times New Roman" pitchFamily="18" charset="0"/>
              </a:rPr>
              <a:t>«Літературна Україна» 18 лютого 1988 р. Олекс Мусієнко </a:t>
            </a:r>
          </a:p>
          <a:p>
            <a:endParaRPr sz="24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sz="2400" b="1" smtClean="0">
                <a:latin typeface="Times New Roman" pitchFamily="18" charset="0"/>
                <a:cs typeface="Times New Roman" pitchFamily="18" charset="0"/>
              </a:rPr>
              <a:t>«Український історичний журнал» 1988 рік (стаття  С. В. Кульчицького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sz="2400" b="1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43010" name="Picture 2" descr="C:\Users\User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97305" y="301625"/>
            <a:ext cx="3857652" cy="3549650"/>
          </a:xfrm>
          <a:prstGeom prst="rect">
            <a:avLst/>
          </a:prstGeom>
          <a:noFill/>
        </p:spPr>
      </p:pic>
      <p:pic>
        <p:nvPicPr>
          <p:cNvPr id="43011" name="Picture 3" descr="C:\Users\User\Desktop\logo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7568" y="2493953"/>
            <a:ext cx="4183057" cy="2390775"/>
          </a:xfrm>
          <a:prstGeom prst="rect">
            <a:avLst/>
          </a:prstGeom>
          <a:noFill/>
        </p:spPr>
      </p:pic>
      <p:pic>
        <p:nvPicPr>
          <p:cNvPr id="43012" name="Picture 4" descr="C:\Users\User\Desktop\УкрІстор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7304" y="4208465"/>
            <a:ext cx="3000396" cy="3076576"/>
          </a:xfrm>
          <a:prstGeom prst="rect">
            <a:avLst/>
          </a:prstGeom>
          <a:noFill/>
        </p:spPr>
      </p:pic>
      <p:pic>
        <p:nvPicPr>
          <p:cNvPr id="43013" name="Picture 5" descr="C:\Users\User\Desktop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4956" y="279375"/>
            <a:ext cx="2325669" cy="2214578"/>
          </a:xfrm>
          <a:prstGeom prst="rect">
            <a:avLst/>
          </a:prstGeom>
          <a:noFill/>
        </p:spPr>
      </p:pic>
      <p:pic>
        <p:nvPicPr>
          <p:cNvPr id="8" name="Picture 3" descr="C:\Users\User\Desktop\marij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7701" y="4279903"/>
            <a:ext cx="3182924" cy="278445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Desktop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29" y="207937"/>
            <a:ext cx="9715568" cy="683970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Факти прояву голоду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C:\Users\User\Desktop\13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42" y="207938"/>
            <a:ext cx="5919788" cy="3929090"/>
          </a:xfrm>
          <a:prstGeom prst="rect">
            <a:avLst/>
          </a:prstGeom>
          <a:noFill/>
        </p:spPr>
      </p:pic>
      <p:pic>
        <p:nvPicPr>
          <p:cNvPr id="45059" name="Picture 3" descr="C:\Users\User\Desktop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65259"/>
            <a:ext cx="4040180" cy="2571768"/>
          </a:xfrm>
          <a:prstGeom prst="rect">
            <a:avLst/>
          </a:prstGeom>
          <a:noFill/>
        </p:spPr>
      </p:pic>
      <p:pic>
        <p:nvPicPr>
          <p:cNvPr id="45060" name="Picture 4" descr="C:\Users\User\Desktop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37026"/>
            <a:ext cx="4040180" cy="2857521"/>
          </a:xfrm>
          <a:prstGeom prst="rect">
            <a:avLst/>
          </a:prstGeom>
          <a:noFill/>
        </p:spPr>
      </p:pic>
      <p:pic>
        <p:nvPicPr>
          <p:cNvPr id="45061" name="Picture 5" descr="C:\Users\User\Desktop\60783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0180" y="3636961"/>
            <a:ext cx="5857916" cy="3429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dark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182</Words>
  <Application>Microsoft Office PowerPoint</Application>
  <PresentationFormat>Произвольный</PresentationFormat>
  <Paragraphs>32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Обычный</vt:lpstr>
      <vt:lpstr>lyt-darkblue</vt:lpstr>
      <vt:lpstr>Всеукраїнський інтерактивний конкурс «МАН-Юніор Дослідник» Номінація «Історія»  Геноцид як феномен ХХ сторіччя «Голодомор 1932 – 1933 років як прояв геноциду на українських землях»</vt:lpstr>
      <vt:lpstr>Метою роботи є розкриття та оцінка  масштабності трагедії, викликаної голодомором 1932-1933років.  Вивчення фактів геноциду Радянської влади у ставленні до українського народу.  Основними завданнями роботи є:  - вивчення та аналіз масштабів  Голоду 1932-1933 років на території України;   -  дослідження і визначення наслідків Голодомору на українських землях;   - аналіз фактів голоду за допомогою  правової, історичної та художньої літературі. </vt:lpstr>
      <vt:lpstr>Сучасне життя формує швидкі темпи  розвитку суспільства. Але й у сьогоденні залишаються актуальними проблеми історичного минулого, тому темою  роботи є дослідження періоду Голоду на українських землях 1932 – 1933 років.  Поступово предметом поглибленого вивчення стає дедалі ширше коло питань, пов’язаних із причинами, мотивами, обставинами, механізмами і наслідками Голодомору. В результаті у корпусі досліджень цієї жахливої трагедії меншає білих плям і спірних проблем. Проте триває і набуває інтенсивності дискусія навколо питання класифікації Голодомору геноцидом.   </vt:lpstr>
      <vt:lpstr>Десятки перевидань книги «Голодомор 1932-1933рр. в Україні»на багатьох мовах світу, безліч виставок, будівництво пам’яток присвячених голодомору свідчать про актуальність даної теми.</vt:lpstr>
      <vt:lpstr>У полі висохли криниці, ніхто не сіяв, не орав, голодний рік, мов чорна птиця, над краєм змореним літав. (народна творчість 1932-1933рр.) </vt:lpstr>
      <vt:lpstr>Опис голоду в поезії та мистецтві</vt:lpstr>
      <vt:lpstr>Факти голоду в історичній літературі</vt:lpstr>
      <vt:lpstr>Слайд 8</vt:lpstr>
      <vt:lpstr>Факти прояву голоду</vt:lpstr>
      <vt:lpstr>Факти голоду  в іноземній літературі та дослідженнях</vt:lpstr>
      <vt:lpstr>Слайд 11</vt:lpstr>
      <vt:lpstr>Голод очима українських діячів</vt:lpstr>
      <vt:lpstr>Слайд 13</vt:lpstr>
      <vt:lpstr>Голодомор в  правових документах</vt:lpstr>
      <vt:lpstr> Висновки  Голодомор 1932-1933 років - безпрецедентний злочин  проти українського народу, який спричинив національну катастрофу.  В історії бурхливого XX-го століття Голодомор 1932-33 років в Україні посідає особливе місце. ВЕЛИКА ШАНА УКРАЇНСЬКОМУ НАРОДУ за те, що він зміг пережити той страшний час!!!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Win-7</dc:creator>
  <cp:lastModifiedBy>User</cp:lastModifiedBy>
  <cp:revision>31</cp:revision>
  <dcterms:created xsi:type="dcterms:W3CDTF">2016-04-10T22:47:07Z</dcterms:created>
  <dcterms:modified xsi:type="dcterms:W3CDTF">2016-04-08T22:50:09Z</dcterms:modified>
</cp:coreProperties>
</file>