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68EAF-0D56-4214-9F04-8A41F2B79D5C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F990-5B7C-4339-937F-845220160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5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F990-5B7C-4339-937F-8452201603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F990-5B7C-4339-937F-8452201603D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75DC-191F-4159-B05C-20EB65E96E54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2923-A72B-41BB-BC64-15ACFC8D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8001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b="1" dirty="0"/>
              <a:t>МАН Історик-Юніор Дослідник</a:t>
            </a:r>
            <a:br>
              <a:rPr lang="uk-UA" sz="2800" b="1" dirty="0"/>
            </a:br>
            <a:r>
              <a:rPr lang="ru-RU" sz="2800" b="1" dirty="0"/>
              <a:t>Геноцид як феномен ХХ </a:t>
            </a:r>
            <a:r>
              <a:rPr lang="ru-RU" sz="2800" b="1" dirty="0" err="1"/>
              <a:t>сторіччя</a:t>
            </a: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/>
              <a:t>Доля </a:t>
            </a:r>
            <a:r>
              <a:rPr lang="uk-UA" sz="2800" b="1" dirty="0" smtClean="0"/>
              <a:t>євреїв в Україні (1941 </a:t>
            </a:r>
            <a:r>
              <a:rPr lang="uk-UA" sz="2800" b="1" dirty="0"/>
              <a:t>– </a:t>
            </a:r>
            <a:r>
              <a:rPr lang="uk-UA" sz="2800" b="1" dirty="0" smtClean="0"/>
              <a:t>1945 </a:t>
            </a:r>
            <a:r>
              <a:rPr lang="uk-UA" sz="2800" b="1" dirty="0"/>
              <a:t>рр.)</a:t>
            </a:r>
            <a:r>
              <a:rPr lang="uk-UA" sz="28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420888"/>
            <a:ext cx="4136504" cy="3217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uk-UA" dirty="0" err="1" smtClean="0">
                <a:solidFill>
                  <a:schemeClr val="tx1"/>
                </a:solidFill>
              </a:rPr>
              <a:t>Скрипнік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Дар’я Сергіївна</a:t>
            </a: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dirty="0" smtClean="0">
                <a:solidFill>
                  <a:schemeClr val="tx1"/>
                </a:solidFill>
              </a:rPr>
              <a:t>Учениця 9 класу</a:t>
            </a: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Новодонецької</a:t>
            </a:r>
            <a:r>
              <a:rPr lang="uk-UA" dirty="0" smtClean="0">
                <a:solidFill>
                  <a:schemeClr val="tx1"/>
                </a:solidFill>
              </a:rPr>
              <a:t> загальноосвітньої школи </a:t>
            </a:r>
            <a:r>
              <a:rPr lang="en-US" dirty="0" smtClean="0">
                <a:solidFill>
                  <a:schemeClr val="tx1"/>
                </a:solidFill>
              </a:rPr>
              <a:t>I-III</a:t>
            </a:r>
            <a:r>
              <a:rPr lang="uk-UA" dirty="0" smtClean="0">
                <a:solidFill>
                  <a:schemeClr val="tx1"/>
                </a:solidFill>
              </a:rPr>
              <a:t> ст. №17.</a:t>
            </a:r>
            <a:endParaRPr lang="uk-UA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dirty="0" smtClean="0">
                <a:solidFill>
                  <a:schemeClr val="tx1"/>
                </a:solidFill>
              </a:rPr>
              <a:t>Донецька область, </a:t>
            </a:r>
            <a:r>
              <a:rPr lang="uk-UA" dirty="0" err="1" smtClean="0">
                <a:solidFill>
                  <a:schemeClr val="tx1"/>
                </a:solidFill>
              </a:rPr>
              <a:t>Добропільський</a:t>
            </a:r>
            <a:r>
              <a:rPr lang="uk-UA" dirty="0" smtClean="0">
                <a:solidFill>
                  <a:schemeClr val="tx1"/>
                </a:solidFill>
              </a:rPr>
              <a:t> район</a:t>
            </a:r>
            <a:r>
              <a:rPr lang="uk-UA" dirty="0">
                <a:solidFill>
                  <a:schemeClr val="tx1"/>
                </a:solidFill>
              </a:rPr>
              <a:t>,</a:t>
            </a:r>
          </a:p>
          <a:p>
            <a:pPr>
              <a:defRPr/>
            </a:pPr>
            <a:r>
              <a:rPr lang="uk-UA" dirty="0" err="1" smtClean="0">
                <a:solidFill>
                  <a:schemeClr val="tx1"/>
                </a:solidFill>
              </a:rPr>
              <a:t>смт.Новодонецьке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IMG_20160411_1206000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2348880"/>
            <a:ext cx="2700674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700808"/>
            <a:ext cx="3888432" cy="44253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На жаль,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людей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знають</a:t>
            </a:r>
            <a:r>
              <a:rPr lang="ru-RU" dirty="0"/>
              <a:t> про </a:t>
            </a:r>
            <a:r>
              <a:rPr lang="ru-RU" dirty="0" err="1"/>
              <a:t>Голокост</a:t>
            </a:r>
            <a:r>
              <a:rPr lang="ru-RU" dirty="0"/>
              <a:t>,  </a:t>
            </a:r>
            <a:r>
              <a:rPr lang="ru-RU" dirty="0" err="1"/>
              <a:t>який</a:t>
            </a:r>
            <a:r>
              <a:rPr lang="ru-RU" dirty="0"/>
              <a:t> забрав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життів</a:t>
            </a:r>
            <a:r>
              <a:rPr lang="ru-RU" dirty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/>
              <a:t>хто</a:t>
            </a:r>
            <a:r>
              <a:rPr lang="ru-RU" dirty="0"/>
              <a:t> і не </a:t>
            </a:r>
            <a:r>
              <a:rPr lang="ru-RU" dirty="0" err="1" smtClean="0"/>
              <a:t>бажає</a:t>
            </a:r>
            <a:r>
              <a:rPr lang="ru-RU" dirty="0" smtClean="0"/>
              <a:t> </a:t>
            </a:r>
            <a:r>
              <a:rPr lang="ru-RU" dirty="0" err="1"/>
              <a:t>нічого</a:t>
            </a:r>
            <a:r>
              <a:rPr lang="ru-RU" dirty="0"/>
              <a:t> знати і </a:t>
            </a:r>
            <a:r>
              <a:rPr lang="ru-RU" dirty="0" err="1"/>
              <a:t>пам'ятати</a:t>
            </a:r>
            <a:r>
              <a:rPr lang="ru-RU" dirty="0"/>
              <a:t> про </a:t>
            </a:r>
            <a:r>
              <a:rPr lang="ru-RU" dirty="0" err="1"/>
              <a:t>нього</a:t>
            </a:r>
            <a:r>
              <a:rPr lang="ru-RU" dirty="0"/>
              <a:t>, 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заперечуючи</a:t>
            </a:r>
            <a:r>
              <a:rPr lang="uk-UA" dirty="0"/>
              <a:t>. </a:t>
            </a:r>
            <a:r>
              <a:rPr lang="ru-RU" dirty="0" smtClean="0"/>
              <a:t> </a:t>
            </a:r>
            <a:r>
              <a:rPr lang="ru-RU" dirty="0" err="1"/>
              <a:t>Пам’ять</a:t>
            </a:r>
            <a:r>
              <a:rPr lang="ru-RU" dirty="0"/>
              <a:t> про </a:t>
            </a:r>
            <a:r>
              <a:rPr lang="ru-RU" dirty="0" err="1"/>
              <a:t>Голокост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uk-UA" dirty="0"/>
              <a:t> ми і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стали жертвами, катами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байдужими</a:t>
            </a:r>
            <a:r>
              <a:rPr lang="ru-RU" dirty="0"/>
              <a:t> </a:t>
            </a:r>
            <a:r>
              <a:rPr lang="ru-RU" dirty="0" err="1"/>
              <a:t>спостерігачами</a:t>
            </a:r>
            <a:r>
              <a:rPr lang="uk-UA" dirty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Юзер\Pictures\Tan2013-1-27_134522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04172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Трагічна історія Голокосту назавжди у наших серцях…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6840760" cy="413732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голокост</a:t>
            </a:r>
            <a:endParaRPr lang="ru-RU" dirty="0"/>
          </a:p>
        </p:txBody>
      </p:sp>
      <p:pic>
        <p:nvPicPr>
          <p:cNvPr id="6146" name="Picture 2" descr="C:\Users\Юзер\Pictures\00_psalm-137-nazi-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096344" cy="2160240"/>
          </a:xfrm>
          <a:prstGeom prst="rect">
            <a:avLst/>
          </a:prstGeom>
          <a:noFill/>
        </p:spPr>
      </p:pic>
      <p:pic>
        <p:nvPicPr>
          <p:cNvPr id="6147" name="Picture 3" descr="C:\Users\Юзер\Pictures\holocaust-victi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3312368" cy="2160240"/>
          </a:xfrm>
          <a:prstGeom prst="rect">
            <a:avLst/>
          </a:prstGeom>
          <a:noFill/>
        </p:spPr>
      </p:pic>
      <p:pic>
        <p:nvPicPr>
          <p:cNvPr id="6148" name="Picture 4" descr="C:\Users\Юзер\Pictures\1453882687_kholoko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3060848" cy="1944216"/>
          </a:xfrm>
          <a:prstGeom prst="rect">
            <a:avLst/>
          </a:prstGeom>
          <a:noFill/>
        </p:spPr>
      </p:pic>
      <p:pic>
        <p:nvPicPr>
          <p:cNvPr id="6149" name="Picture 5" descr="C:\Users\Юзер\Pictures\6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149080"/>
            <a:ext cx="331236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uk-UA" dirty="0" smtClean="0"/>
              <a:t>Дякую за увагу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800" dirty="0" smtClean="0"/>
              <a:t>Дякую за увагу</a:t>
            </a:r>
            <a:endParaRPr lang="ru-RU" sz="8800" dirty="0"/>
          </a:p>
        </p:txBody>
      </p:sp>
      <p:pic>
        <p:nvPicPr>
          <p:cNvPr id="7170" name="Picture 2" descr="C:\Users\Юзер\Picture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2008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1.Розкриття поняття геноцид.</a:t>
            </a:r>
          </a:p>
          <a:p>
            <a:pPr>
              <a:buNone/>
            </a:pPr>
            <a:r>
              <a:rPr lang="uk-UA" dirty="0" smtClean="0"/>
              <a:t>2.Геноцид євреїв в Україні 1941-1945 рр.</a:t>
            </a:r>
          </a:p>
          <a:p>
            <a:pPr>
              <a:buNone/>
            </a:pPr>
            <a:r>
              <a:rPr lang="uk-UA" dirty="0" smtClean="0"/>
              <a:t>3.Наслідки Голокосту.</a:t>
            </a:r>
          </a:p>
          <a:p>
            <a:pPr>
              <a:buNone/>
            </a:pPr>
            <a:r>
              <a:rPr lang="uk-UA" dirty="0" smtClean="0"/>
              <a:t>4.Остаточне розв’язання єврейського питання.</a:t>
            </a:r>
          </a:p>
          <a:p>
            <a:pPr>
              <a:buNone/>
            </a:pPr>
            <a:r>
              <a:rPr lang="uk-UA" dirty="0" smtClean="0"/>
              <a:t>5.Висновки.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uk-UA" dirty="0" smtClean="0"/>
              <a:t>Словник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uk-UA" dirty="0" smtClean="0"/>
              <a:t>Словник історичних термінів та понять розкриває значення слова </a:t>
            </a:r>
            <a:r>
              <a:rPr lang="uk-UA" dirty="0" err="1" smtClean="0"/>
              <a:t>“геноцид”-</a:t>
            </a:r>
            <a:r>
              <a:rPr lang="uk-UA" b="1" dirty="0"/>
              <a:t> </a:t>
            </a:r>
            <a:r>
              <a:rPr lang="uk-UA" dirty="0"/>
              <a:t>цілеспрямовані дії з метою знищення повністю або частково окремих груп населення чи цілих народів за національними, етнічними, расовими або релігійними мотивами.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Актуальність теми: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Наше дослідження допоможе розкрити </a:t>
            </a:r>
            <a:r>
              <a:rPr lang="uk-UA" dirty="0"/>
              <a:t>та оцінити масштабність трагедії, викликаної геноцидом євреїв в Україні у 1941-1945 роках; виявити різні підходи до Голокосту в історичній </a:t>
            </a:r>
            <a:r>
              <a:rPr lang="uk-UA" dirty="0" smtClean="0"/>
              <a:t>науці </a:t>
            </a:r>
            <a:r>
              <a:rPr lang="uk-UA" dirty="0" smtClean="0"/>
              <a:t>та </a:t>
            </a:r>
            <a:r>
              <a:rPr lang="uk-UA" dirty="0" smtClean="0"/>
              <a:t>зрозуміти суть проблеми геноциду.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r>
              <a:rPr lang="uk-UA" dirty="0" smtClean="0"/>
              <a:t>Історія Голокосту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556792"/>
            <a:ext cx="4104456" cy="45693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/>
              <a:t>До цього часу вчені відкрили та опрацювали велику кількість фактичного </a:t>
            </a:r>
            <a:r>
              <a:rPr lang="uk-UA" dirty="0" smtClean="0"/>
              <a:t>матеріалу з </a:t>
            </a:r>
            <a:r>
              <a:rPr lang="uk-UA" dirty="0"/>
              <a:t>історії </a:t>
            </a:r>
            <a:r>
              <a:rPr lang="uk-UA" dirty="0" smtClean="0"/>
              <a:t>Голокосту; </a:t>
            </a:r>
            <a:r>
              <a:rPr lang="uk-UA" dirty="0"/>
              <a:t>на основі цього матеріалу видано багато різноманітних збірок документів, опубліковано безліч статей та монографій. Але </a:t>
            </a:r>
            <a:r>
              <a:rPr lang="uk-UA" dirty="0" smtClean="0"/>
              <a:t> сьогодні </a:t>
            </a:r>
            <a:r>
              <a:rPr lang="uk-UA" dirty="0"/>
              <a:t>проблема геноциду є досить актуальною, бо це питання не залишає байдужою </a:t>
            </a:r>
            <a:r>
              <a:rPr lang="uk-UA" dirty="0" smtClean="0"/>
              <a:t>жодну </a:t>
            </a:r>
            <a:r>
              <a:rPr lang="uk-UA" dirty="0"/>
              <a:t>людину.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7401" y="375551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Юзер\Pictures\25_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040459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uk-UA" dirty="0" smtClean="0"/>
              <a:t>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6596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i="1" u="sng" dirty="0" smtClean="0">
                <a:solidFill>
                  <a:srgbClr val="FF0000"/>
                </a:solidFill>
                <a:latin typeface="Constantia" pitchFamily="18" charset="0"/>
              </a:rPr>
              <a:t>ОБ`ЄКТ ДОСЛІДЖЕННЯ</a:t>
            </a:r>
            <a:r>
              <a:rPr lang="uk-UA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діяльність нацистів в Україні щодо євреїв в роки Другої світової війни.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i="1" u="sng" dirty="0" smtClean="0">
                <a:solidFill>
                  <a:srgbClr val="FF0000"/>
                </a:solidFill>
                <a:latin typeface="Constantia" pitchFamily="18" charset="0"/>
              </a:rPr>
              <a:t> ПРЕДМЕТ ДОСЛІДЖЕННЯ</a:t>
            </a:r>
            <a:r>
              <a:rPr lang="uk-UA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вивчення масштабів геноциду євреїв </a:t>
            </a:r>
            <a:r>
              <a:rPr lang="uk-UA" dirty="0"/>
              <a:t>в</a:t>
            </a:r>
            <a:r>
              <a:rPr lang="uk-UA" dirty="0" smtClean="0"/>
              <a:t> </a:t>
            </a:r>
            <a:r>
              <a:rPr lang="uk-UA" dirty="0" smtClean="0"/>
              <a:t>Україні та за її межами.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i="1" u="sng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lang="uk-UA" dirty="0" smtClean="0"/>
              <a:t>Мета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i="1" u="sng" dirty="0" smtClean="0">
                <a:solidFill>
                  <a:srgbClr val="FF0000"/>
                </a:solidFill>
                <a:latin typeface="Constantia" pitchFamily="18" charset="0"/>
              </a:rPr>
              <a:t>Мета</a:t>
            </a:r>
            <a:r>
              <a:rPr lang="uk-UA" sz="2400" i="1" u="sng" dirty="0" smtClean="0">
                <a:latin typeface="Constantia" pitchFamily="18" charset="0"/>
              </a:rPr>
              <a:t> </a:t>
            </a:r>
            <a:r>
              <a:rPr lang="uk-UA" i="1" u="sng" dirty="0" smtClean="0">
                <a:solidFill>
                  <a:srgbClr val="FF0000"/>
                </a:solidFill>
                <a:latin typeface="Constantia" pitchFamily="18" charset="0"/>
              </a:rPr>
              <a:t>роботи:</a:t>
            </a:r>
            <a:r>
              <a:rPr lang="uk-UA" dirty="0" smtClean="0"/>
              <a:t> дослідити розмах репресій проти євреїв окупаційною владою у 1941-1945 роках в Україні.</a:t>
            </a:r>
          </a:p>
          <a:p>
            <a:pPr>
              <a:buNone/>
            </a:pPr>
            <a:r>
              <a:rPr lang="uk-UA" i="1" u="sng" dirty="0" smtClean="0">
                <a:solidFill>
                  <a:srgbClr val="FF0000"/>
                </a:solidFill>
                <a:latin typeface="Constantia" pitchFamily="18" charset="0"/>
              </a:rPr>
              <a:t>Завдання</a:t>
            </a:r>
            <a:r>
              <a:rPr lang="uk-UA" i="1" u="sng" dirty="0" smtClean="0">
                <a:solidFill>
                  <a:srgbClr val="FFFF00"/>
                </a:solidFill>
              </a:rPr>
              <a:t> </a:t>
            </a:r>
            <a:r>
              <a:rPr lang="uk-UA" i="1" u="sng" dirty="0" smtClean="0">
                <a:solidFill>
                  <a:srgbClr val="FF0000"/>
                </a:solidFill>
                <a:latin typeface="Constantia" pitchFamily="18" charset="0"/>
              </a:rPr>
              <a:t>дослідження</a:t>
            </a:r>
            <a:r>
              <a:rPr lang="uk-UA" i="1" u="sng" dirty="0" smtClean="0">
                <a:solidFill>
                  <a:srgbClr val="FF0000"/>
                </a:solidFill>
              </a:rPr>
              <a:t>:</a:t>
            </a:r>
            <a:r>
              <a:rPr lang="uk-UA" i="1" u="sng" dirty="0" smtClean="0">
                <a:solidFill>
                  <a:srgbClr val="FFFF00"/>
                </a:solidFill>
              </a:rPr>
              <a:t> </a:t>
            </a:r>
            <a:endParaRPr lang="uk-UA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/>
              <a:t>- охарактеризувати особливості геноциду нацистського режиму в Україні;</a:t>
            </a:r>
          </a:p>
          <a:p>
            <a:pPr>
              <a:buNone/>
            </a:pPr>
            <a:r>
              <a:rPr lang="uk-UA" dirty="0" smtClean="0"/>
              <a:t>- визначити наслідки політики нацистів щодо євреїв.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r>
              <a:rPr lang="uk-UA" dirty="0" smtClean="0"/>
              <a:t>Практична значущість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00200"/>
            <a:ext cx="374441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uk-UA" dirty="0"/>
              <a:t>Д</a:t>
            </a:r>
            <a:r>
              <a:rPr lang="uk-UA" dirty="0" smtClean="0"/>
              <a:t>ану роботу можна використовувати в навчально-виховному процесі, під час уроків історії України та рідного краю, а також під час проведення позакласних та позашкільних виховних заходів. </a:t>
            </a:r>
            <a:r>
              <a:rPr lang="uk-UA" dirty="0" smtClean="0"/>
              <a:t>Але головне те, що </a:t>
            </a:r>
            <a:r>
              <a:rPr lang="uk-UA" dirty="0" smtClean="0"/>
              <a:t>ця робота стане першим кроком </a:t>
            </a:r>
            <a:r>
              <a:rPr lang="uk-UA" dirty="0" smtClean="0"/>
              <a:t>у дослідженні </a:t>
            </a:r>
            <a:r>
              <a:rPr lang="uk-UA" dirty="0" smtClean="0"/>
              <a:t>жертв геноциду євреїв на території нашого краю. Тому найкращим меморіалом незаконно знищених за національною ознакою може бути лише пам’ять про них…</a:t>
            </a:r>
            <a:endParaRPr lang="uk-UA" i="1" dirty="0" smtClean="0">
              <a:latin typeface="Constant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Юзер\Pictures\pamyatnik v donec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45638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uk-UA" dirty="0" smtClean="0"/>
              <a:t>Статистика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За роки Голокосту загалом було вбито 6 мільйонів євреїв.</a:t>
            </a:r>
            <a:endParaRPr lang="ru-RU" dirty="0"/>
          </a:p>
        </p:txBody>
      </p:sp>
      <p:pic>
        <p:nvPicPr>
          <p:cNvPr id="4098" name="Picture 2" descr="C:\Users\Юзер\Pictures\World-War-II-The-Holocaust-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3240360" cy="3216474"/>
          </a:xfrm>
          <a:prstGeom prst="rect">
            <a:avLst/>
          </a:prstGeom>
          <a:noFill/>
        </p:spPr>
      </p:pic>
      <p:pic>
        <p:nvPicPr>
          <p:cNvPr id="4099" name="Picture 3" descr="C:\Users\Юзер\Pictures\buchenwald_corp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36912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392</Words>
  <Application>Microsoft Office PowerPoint</Application>
  <PresentationFormat>Экран (4:3)</PresentationFormat>
  <Paragraphs>42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МАН Історик-Юніор Дослідник Геноцид як феномен ХХ сторіччя Доля євреїв в Україні (1941 – 1945 рр.) </vt:lpstr>
      <vt:lpstr>План:</vt:lpstr>
      <vt:lpstr>Словник</vt:lpstr>
      <vt:lpstr>Актуальність теми:</vt:lpstr>
      <vt:lpstr>Історія Голокосту</vt:lpstr>
      <vt:lpstr>Дослідження</vt:lpstr>
      <vt:lpstr>Мета дослідження</vt:lpstr>
      <vt:lpstr>Практична значущість</vt:lpstr>
      <vt:lpstr>Статистика</vt:lpstr>
      <vt:lpstr>Висновок</vt:lpstr>
      <vt:lpstr>Трагічна історія Голокосту назавжди у наших серцях…</vt:lpstr>
      <vt:lpstr>Дякую за увагу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 Історик-Юніор Дослідник Геноцид як феномен ХХ сторіччя Доля євреїв в Україні (1941 – 1945 рр.)</dc:title>
  <dc:creator>Юзер</dc:creator>
  <cp:lastModifiedBy>1</cp:lastModifiedBy>
  <cp:revision>12</cp:revision>
  <dcterms:created xsi:type="dcterms:W3CDTF">2016-04-12T18:41:46Z</dcterms:created>
  <dcterms:modified xsi:type="dcterms:W3CDTF">2016-04-14T18:56:02Z</dcterms:modified>
</cp:coreProperties>
</file>