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66" r:id="rId14"/>
    <p:sldId id="264"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E813"/>
    <a:srgbClr val="CC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42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624998B0-FDB7-4174-9F05-0A2627169598}" type="datetimeFigureOut">
              <a:rPr lang="ru-RU" smtClean="0"/>
              <a:pPr/>
              <a:t>14.04.2016</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659010-004E-4BAA-A959-F927C5789629}"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24998B0-FDB7-4174-9F05-0A2627169598}" type="datetimeFigureOut">
              <a:rPr lang="ru-RU" smtClean="0"/>
              <a:pPr/>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659010-004E-4BAA-A959-F927C578962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624998B0-FDB7-4174-9F05-0A2627169598}" type="datetimeFigureOut">
              <a:rPr lang="ru-RU" smtClean="0"/>
              <a:pPr/>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659010-004E-4BAA-A959-F927C5789629}"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24998B0-FDB7-4174-9F05-0A2627169598}" type="datetimeFigureOut">
              <a:rPr lang="ru-RU" smtClean="0"/>
              <a:pPr/>
              <a:t>14.04.2016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659010-004E-4BAA-A959-F927C578962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624998B0-FDB7-4174-9F05-0A2627169598}" type="datetimeFigureOut">
              <a:rPr lang="ru-RU" smtClean="0"/>
              <a:pPr/>
              <a:t>14.04.2016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659010-004E-4BAA-A959-F927C578962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624998B0-FDB7-4174-9F05-0A2627169598}" type="datetimeFigureOut">
              <a:rPr lang="ru-RU" smtClean="0"/>
              <a:pPr/>
              <a:t>14.04.2016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659010-004E-4BAA-A959-F927C578962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24998B0-FDB7-4174-9F05-0A2627169598}" type="datetimeFigureOut">
              <a:rPr lang="ru-RU" smtClean="0"/>
              <a:pPr/>
              <a:t>14.04.2016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659010-004E-4BAA-A959-F927C578962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24998B0-FDB7-4174-9F05-0A2627169598}" type="datetimeFigureOut">
              <a:rPr lang="ru-RU" smtClean="0"/>
              <a:pPr/>
              <a:t>14.04.2016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659010-004E-4BAA-A959-F927C5789629}"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624998B0-FDB7-4174-9F05-0A2627169598}" type="datetimeFigureOut">
              <a:rPr lang="ru-RU" smtClean="0"/>
              <a:pPr/>
              <a:t>14.04.2016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659010-004E-4BAA-A959-F927C5789629}"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24998B0-FDB7-4174-9F05-0A2627169598}" type="datetimeFigureOut">
              <a:rPr lang="ru-RU" smtClean="0"/>
              <a:pPr/>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659010-004E-4BAA-A959-F927C578962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24998B0-FDB7-4174-9F05-0A2627169598}" type="datetimeFigureOut">
              <a:rPr lang="ru-RU" smtClean="0"/>
              <a:pPr/>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659010-004E-4BAA-A959-F927C578962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24998B0-FDB7-4174-9F05-0A2627169598}" type="datetimeFigureOut">
              <a:rPr lang="ru-RU" smtClean="0"/>
              <a:pPr/>
              <a:t>14.04.2016</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659010-004E-4BAA-A959-F927C5789629}"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uk.wikipedia.org/wiki/%D0%95%D0%BB%D0%B5%D0%BA%D1%82%D1%80%D0%BE%D0%BB%D1%96%D0%B7"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0098" y="1357298"/>
            <a:ext cx="9644098" cy="1143008"/>
          </a:xfrm>
        </p:spPr>
        <p:txBody>
          <a:bodyPr>
            <a:normAutofit/>
          </a:bodyPr>
          <a:lstStyle/>
          <a:p>
            <a:r>
              <a:rPr lang="uk-UA" sz="5000" dirty="0" smtClean="0">
                <a:ln w="635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Comic Sans MS" pitchFamily="66" charset="0"/>
              </a:rPr>
              <a:t>Оригінальні досліди-фокуси</a:t>
            </a:r>
            <a:endParaRPr lang="ru-RU" sz="5000" dirty="0">
              <a:ln w="635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Comic Sans MS" pitchFamily="66" charset="0"/>
            </a:endParaRPr>
          </a:p>
        </p:txBody>
      </p:sp>
      <p:pic>
        <p:nvPicPr>
          <p:cNvPr id="12" name="Picture 8"/>
          <p:cNvPicPr>
            <a:picLocks noChangeAspect="1" noChangeArrowheads="1"/>
          </p:cNvPicPr>
          <p:nvPr/>
        </p:nvPicPr>
        <p:blipFill>
          <a:blip r:embed="rId2" cstate="email"/>
          <a:srcRect/>
          <a:stretch>
            <a:fillRect/>
          </a:stretch>
        </p:blipFill>
        <p:spPr bwMode="auto">
          <a:xfrm>
            <a:off x="3428992" y="0"/>
            <a:ext cx="2143140" cy="1878449"/>
          </a:xfrm>
          <a:prstGeom prst="ellipse">
            <a:avLst/>
          </a:prstGeom>
          <a:ln>
            <a:noFill/>
          </a:ln>
          <a:effectLst>
            <a:softEdge rad="112500"/>
          </a:effectLst>
        </p:spPr>
      </p:pic>
      <p:sp>
        <p:nvSpPr>
          <p:cNvPr id="24577" name="Rectangle 1"/>
          <p:cNvSpPr>
            <a:spLocks noChangeArrowheads="1"/>
          </p:cNvSpPr>
          <p:nvPr/>
        </p:nvSpPr>
        <p:spPr bwMode="auto">
          <a:xfrm>
            <a:off x="2714612" y="4051047"/>
            <a:ext cx="6429388" cy="22159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kumimoji="0" lang="uk-UA" b="1" i="0" u="none" strike="noStrike" cap="none" normalizeH="0" baseline="0" dirty="0" smtClean="0">
                <a:ln>
                  <a:noFill/>
                </a:ln>
                <a:solidFill>
                  <a:schemeClr val="bg1"/>
                </a:solidFill>
                <a:effectLst/>
                <a:latin typeface="Book Antiqua" pitchFamily="18" charset="0"/>
                <a:ea typeface="Times New Roman" pitchFamily="18" charset="0"/>
              </a:rPr>
              <a:t>Виконав: </a:t>
            </a:r>
            <a:r>
              <a:rPr lang="az-Cyrl-AZ" sz="2000" dirty="0" smtClean="0">
                <a:solidFill>
                  <a:schemeClr val="bg1"/>
                </a:solidFill>
                <a:latin typeface="Bookman Old Style" pitchFamily="18" charset="0"/>
              </a:rPr>
              <a:t>Нечибой Леонід Павлович</a:t>
            </a:r>
            <a:r>
              <a:rPr lang="uk-UA" sz="2000" b="1" dirty="0" smtClean="0">
                <a:solidFill>
                  <a:schemeClr val="bg1"/>
                </a:solidFill>
                <a:latin typeface="Bookman Old Style" pitchFamily="18" charset="0"/>
              </a:rPr>
              <a:t>, </a:t>
            </a:r>
            <a:endParaRPr lang="en-US" sz="2000" b="1" dirty="0" smtClean="0">
              <a:solidFill>
                <a:schemeClr val="bg1"/>
              </a:solidFill>
              <a:latin typeface="Bookman Old Style" pitchFamily="18" charset="0"/>
            </a:endParaRPr>
          </a:p>
          <a:p>
            <a:pPr lvl="0" algn="just" eaLnBrk="0" fontAlgn="base" hangingPunct="0">
              <a:spcBef>
                <a:spcPct val="0"/>
              </a:spcBef>
              <a:spcAft>
                <a:spcPct val="0"/>
              </a:spcAft>
            </a:pPr>
            <a:r>
              <a:rPr lang="uk-UA" sz="2000" dirty="0" smtClean="0">
                <a:solidFill>
                  <a:schemeClr val="bg1"/>
                </a:solidFill>
                <a:latin typeface="Bookman Old Style" pitchFamily="18" charset="0"/>
              </a:rPr>
              <a:t>учень </a:t>
            </a:r>
            <a:r>
              <a:rPr lang="uk-UA" sz="2000" dirty="0" smtClean="0">
                <a:solidFill>
                  <a:schemeClr val="bg1"/>
                </a:solidFill>
                <a:latin typeface="Bookman Old Style" pitchFamily="18" charset="0"/>
              </a:rPr>
              <a:t>10 класу </a:t>
            </a:r>
            <a:r>
              <a:rPr lang="uk-UA" sz="2000" dirty="0" err="1" smtClean="0">
                <a:solidFill>
                  <a:schemeClr val="bg1"/>
                </a:solidFill>
                <a:latin typeface="Bookman Old Style" pitchFamily="18" charset="0"/>
              </a:rPr>
              <a:t>Балабинського</a:t>
            </a:r>
            <a:r>
              <a:rPr lang="uk-UA" sz="2000" dirty="0" smtClean="0">
                <a:solidFill>
                  <a:schemeClr val="bg1"/>
                </a:solidFill>
                <a:latin typeface="Bookman Old Style" pitchFamily="18" charset="0"/>
              </a:rPr>
              <a:t> НВК «Престиж» Запорізького району, Запорізької області</a:t>
            </a:r>
            <a:endParaRPr kumimoji="0" lang="uk-UA" sz="2000" b="0" i="0" u="none" strike="noStrike" cap="none" normalizeH="0" baseline="0" dirty="0" smtClean="0">
              <a:ln>
                <a:noFill/>
              </a:ln>
              <a:solidFill>
                <a:schemeClr val="bg1"/>
              </a:solidFill>
              <a:effectLst/>
              <a:latin typeface="Bookman Old Style" pitchFamily="18" charset="0"/>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bg1"/>
              </a:solidFill>
              <a:effectLst/>
              <a:latin typeface="Book Antiqua" pitchFamily="18" charset="0"/>
              <a:ea typeface="Times New Roman" pitchFamily="18" charset="0"/>
            </a:endParaRPr>
          </a:p>
          <a:p>
            <a:pPr lvl="0" algn="just" eaLnBrk="0" fontAlgn="base" hangingPunct="0">
              <a:spcBef>
                <a:spcPct val="0"/>
              </a:spcBef>
              <a:spcAft>
                <a:spcPct val="0"/>
              </a:spcAft>
            </a:pPr>
            <a:r>
              <a:rPr kumimoji="0" lang="uk-UA" sz="2000" b="1" i="0" u="none" strike="noStrike" cap="none" normalizeH="0" baseline="0" dirty="0" smtClean="0">
                <a:ln>
                  <a:noFill/>
                </a:ln>
                <a:solidFill>
                  <a:schemeClr val="bg1"/>
                </a:solidFill>
                <a:effectLst/>
                <a:latin typeface="Bookman Old Style" pitchFamily="18" charset="0"/>
                <a:ea typeface="Times New Roman" pitchFamily="18" charset="0"/>
              </a:rPr>
              <a:t>Керівник: </a:t>
            </a:r>
            <a:r>
              <a:rPr kumimoji="0" lang="uk-UA" sz="2000" b="0" i="0" u="none" strike="noStrike" cap="none" normalizeH="0" baseline="0" dirty="0" smtClean="0">
                <a:ln>
                  <a:noFill/>
                </a:ln>
                <a:solidFill>
                  <a:schemeClr val="bg1"/>
                </a:solidFill>
                <a:effectLst/>
                <a:latin typeface="Bookman Old Style" pitchFamily="18" charset="0"/>
                <a:ea typeface="Times New Roman" pitchFamily="18" charset="0"/>
              </a:rPr>
              <a:t>Касьянова Олена Юріївна, </a:t>
            </a:r>
            <a:r>
              <a:rPr lang="uk-UA" sz="2000" dirty="0" smtClean="0">
                <a:solidFill>
                  <a:schemeClr val="bg1"/>
                </a:solidFill>
                <a:latin typeface="Bookman Old Style" pitchFamily="18" charset="0"/>
                <a:ea typeface="Times New Roman" pitchFamily="18" charset="0"/>
              </a:rPr>
              <a:t>в</a:t>
            </a:r>
            <a:r>
              <a:rPr kumimoji="0" lang="uk-UA" sz="2000" b="0" i="0" u="none" strike="noStrike" cap="none" normalizeH="0" baseline="0" dirty="0" smtClean="0">
                <a:ln>
                  <a:noFill/>
                </a:ln>
                <a:solidFill>
                  <a:schemeClr val="bg1"/>
                </a:solidFill>
                <a:effectLst/>
                <a:latin typeface="Bookman Old Style" pitchFamily="18" charset="0"/>
                <a:ea typeface="Times New Roman" pitchFamily="18" charset="0"/>
              </a:rPr>
              <a:t>читель </a:t>
            </a:r>
            <a:r>
              <a:rPr kumimoji="0" lang="uk-UA" sz="2000" b="0" i="0" u="none" strike="noStrike" cap="none" normalizeH="0" baseline="0" dirty="0" smtClean="0">
                <a:ln>
                  <a:noFill/>
                </a:ln>
                <a:solidFill>
                  <a:schemeClr val="bg1"/>
                </a:solidFill>
                <a:effectLst/>
                <a:latin typeface="Bookman Old Style" pitchFamily="18" charset="0"/>
                <a:ea typeface="Times New Roman" pitchFamily="18" charset="0"/>
              </a:rPr>
              <a:t>фізики </a:t>
            </a:r>
            <a:r>
              <a:rPr lang="uk-UA" sz="2000" dirty="0" err="1" smtClean="0">
                <a:solidFill>
                  <a:schemeClr val="bg1"/>
                </a:solidFill>
                <a:latin typeface="Bookman Old Style" pitchFamily="18" charset="0"/>
              </a:rPr>
              <a:t>Балабинського</a:t>
            </a:r>
            <a:r>
              <a:rPr lang="uk-UA" sz="2000" dirty="0" smtClean="0">
                <a:solidFill>
                  <a:schemeClr val="bg1"/>
                </a:solidFill>
                <a:latin typeface="Bookman Old Style" pitchFamily="18" charset="0"/>
              </a:rPr>
              <a:t> НВК «Престиж» Запорізького району, Запорізької області</a:t>
            </a:r>
            <a:endParaRPr kumimoji="0" lang="uk-UA" sz="2000" b="0" i="0" u="none" strike="noStrike" cap="none" normalizeH="0" baseline="0" dirty="0" smtClean="0">
              <a:ln>
                <a:noFill/>
              </a:ln>
              <a:solidFill>
                <a:schemeClr val="bg1"/>
              </a:solidFill>
              <a:effectLst/>
              <a:latin typeface="Bookman Old Style" pitchFamily="18" charset="0"/>
            </a:endParaRPr>
          </a:p>
        </p:txBody>
      </p:sp>
      <p:sp>
        <p:nvSpPr>
          <p:cNvPr id="14" name="Подзаголовок 13"/>
          <p:cNvSpPr>
            <a:spLocks noGrp="1"/>
          </p:cNvSpPr>
          <p:nvPr>
            <p:ph type="subTitle" idx="1"/>
          </p:nvPr>
        </p:nvSpPr>
        <p:spPr>
          <a:xfrm>
            <a:off x="0" y="2460153"/>
            <a:ext cx="9144000" cy="1040285"/>
          </a:xfrm>
          <a:prstGeom prst="rect">
            <a:avLst/>
          </a:prstGeom>
        </p:spPr>
        <p:txBody>
          <a:bodyPr wrap="square">
            <a:spAutoFit/>
          </a:bodyPr>
          <a:lstStyle/>
          <a:p>
            <a:pPr lvl="0" algn="ctr" eaLnBrk="0" hangingPunct="0"/>
            <a:r>
              <a:rPr lang="uk-UA" sz="2800" dirty="0" smtClean="0">
                <a:latin typeface="Comic Sans MS" pitchFamily="66" charset="0"/>
                <a:ea typeface="Times New Roman" pitchFamily="18" charset="0"/>
                <a:cs typeface="Times New Roman" pitchFamily="18" charset="0"/>
              </a:rPr>
              <a:t>Всеукраїнський конкурс «</a:t>
            </a:r>
            <a:r>
              <a:rPr lang="uk-UA" sz="2800" dirty="0" err="1" smtClean="0">
                <a:latin typeface="Comic Sans MS" pitchFamily="66" charset="0"/>
                <a:ea typeface="Times New Roman" pitchFamily="18" charset="0"/>
                <a:cs typeface="Times New Roman" pitchFamily="18" charset="0"/>
              </a:rPr>
              <a:t>МАН-Юніор</a:t>
            </a:r>
            <a:r>
              <a:rPr lang="uk-UA" sz="2800" dirty="0" smtClean="0">
                <a:latin typeface="Comic Sans MS" pitchFamily="66" charset="0"/>
                <a:ea typeface="Times New Roman" pitchFamily="18" charset="0"/>
                <a:cs typeface="Times New Roman" pitchFamily="18" charset="0"/>
              </a:rPr>
              <a:t> Дослідник»</a:t>
            </a:r>
            <a:endParaRPr lang="ru-RU" sz="2800" dirty="0" smtClean="0">
              <a:latin typeface="Comic Sans MS" pitchFamily="66" charset="0"/>
              <a:ea typeface="Times New Roman" pitchFamily="18" charset="0"/>
            </a:endParaRPr>
          </a:p>
          <a:p>
            <a:pPr lvl="0" algn="ctr" eaLnBrk="0" hangingPunct="0"/>
            <a:r>
              <a:rPr lang="uk-UA" sz="2800" dirty="0" smtClean="0">
                <a:latin typeface="Comic Sans MS" pitchFamily="66" charset="0"/>
                <a:ea typeface="Times New Roman" pitchFamily="18" charset="0"/>
                <a:cs typeface="Times New Roman" pitchFamily="18" charset="0"/>
              </a:rPr>
              <a:t>Номінація «Технік-Юніор»</a:t>
            </a:r>
            <a:endParaRPr lang="ru-RU" sz="2800" dirty="0" smtClean="0">
              <a:latin typeface="Comic Sans MS" pitchFamily="66" charset="0"/>
              <a:ea typeface="Times New Roman" pitchFamily="18" charset="0"/>
            </a:endParaRPr>
          </a:p>
        </p:txBody>
      </p:sp>
      <p:sp>
        <p:nvSpPr>
          <p:cNvPr id="15" name="Прямоугольник 14"/>
          <p:cNvSpPr/>
          <p:nvPr/>
        </p:nvSpPr>
        <p:spPr>
          <a:xfrm>
            <a:off x="71406" y="3431117"/>
            <a:ext cx="9144000" cy="569387"/>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just" eaLnBrk="0" fontAlgn="base" hangingPunct="0">
              <a:spcBef>
                <a:spcPct val="0"/>
              </a:spcBef>
              <a:spcAft>
                <a:spcPct val="0"/>
              </a:spcAft>
            </a:pPr>
            <a:r>
              <a:rPr lang="uk-UA" sz="31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a typeface="Times New Roman" pitchFamily="18" charset="0"/>
                <a:cs typeface="Times New Roman" pitchFamily="18" charset="0"/>
              </a:rPr>
              <a:t>Тема проекту: </a:t>
            </a:r>
            <a:r>
              <a:rPr lang="uk-UA" sz="3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a typeface="Times New Roman" pitchFamily="18" charset="0"/>
                <a:cs typeface="Times New Roman" pitchFamily="18" charset="0"/>
              </a:rPr>
              <a:t>«</a:t>
            </a:r>
            <a:r>
              <a:rPr lang="az-Cyrl-AZ" sz="3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Очищення металів вдома </a:t>
            </a:r>
            <a:r>
              <a:rPr lang="uk-UA" sz="3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a typeface="Times New Roman" pitchFamily="18" charset="0"/>
                <a:cs typeface="Times New Roman" pitchFamily="18" charset="0"/>
              </a:rPr>
              <a:t>»</a:t>
            </a:r>
            <a:endParaRPr lang="ru-RU" sz="31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a typeface="Times New Roman" pitchFamily="18" charset="0"/>
            </a:endParaRPr>
          </a:p>
        </p:txBody>
      </p:sp>
      <p:sp>
        <p:nvSpPr>
          <p:cNvPr id="16" name="Прямоугольник 15"/>
          <p:cNvSpPr/>
          <p:nvPr/>
        </p:nvSpPr>
        <p:spPr>
          <a:xfrm>
            <a:off x="1357290" y="6286520"/>
            <a:ext cx="6083186" cy="400110"/>
          </a:xfrm>
          <a:prstGeom prst="rect">
            <a:avLst/>
          </a:prstGeom>
        </p:spPr>
        <p:txBody>
          <a:bodyPr wrap="square">
            <a:spAutoFit/>
          </a:bodyPr>
          <a:lstStyle/>
          <a:p>
            <a:pPr algn="ctr">
              <a:defRPr/>
            </a:pPr>
            <a:r>
              <a:rPr lang="ru-RU" sz="2000" dirty="0" smtClean="0">
                <a:solidFill>
                  <a:prstClr val="black"/>
                </a:solidFill>
                <a:effectLst>
                  <a:outerShdw blurRad="38100" dist="38100" dir="2700000" algn="tl">
                    <a:srgbClr val="000000">
                      <a:alpha val="43137"/>
                    </a:srgbClr>
                  </a:outerShdw>
                </a:effectLst>
                <a:latin typeface="Book Antiqua" pitchFamily="18" charset="0"/>
              </a:rPr>
              <a:t>201</a:t>
            </a:r>
            <a:r>
              <a:rPr lang="en-US" sz="2000" dirty="0" smtClean="0">
                <a:solidFill>
                  <a:prstClr val="black"/>
                </a:solidFill>
                <a:effectLst>
                  <a:outerShdw blurRad="38100" dist="38100" dir="2700000" algn="tl">
                    <a:srgbClr val="000000">
                      <a:alpha val="43137"/>
                    </a:srgbClr>
                  </a:outerShdw>
                </a:effectLst>
                <a:latin typeface="Book Antiqua" pitchFamily="18" charset="0"/>
              </a:rPr>
              <a:t>6</a:t>
            </a:r>
            <a:endParaRPr lang="ru-RU" sz="2000" dirty="0">
              <a:solidFill>
                <a:prstClr val="black"/>
              </a:solidFill>
              <a:latin typeface="Book Antiqua" pitchFamily="18" charset="0"/>
            </a:endParaRPr>
          </a:p>
        </p:txBody>
      </p:sp>
      <p:pic>
        <p:nvPicPr>
          <p:cNvPr id="11266" name="Picture 2" descr="https://upload.wikimedia.org/wikipedia/commons/thumb/3/39/ElectrochemCell.png/250px-ElectrochemCell.png"/>
          <p:cNvPicPr>
            <a:picLocks noChangeAspect="1" noChangeArrowheads="1"/>
          </p:cNvPicPr>
          <p:nvPr/>
        </p:nvPicPr>
        <p:blipFill>
          <a:blip r:embed="rId3" cstate="email"/>
          <a:srcRect/>
          <a:stretch>
            <a:fillRect/>
          </a:stretch>
        </p:blipFill>
        <p:spPr bwMode="auto">
          <a:xfrm>
            <a:off x="-32" y="4214818"/>
            <a:ext cx="2714612" cy="2041389"/>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365psd.com/images/previews/2cf/book-vector-5-46312.jpg"/>
          <p:cNvPicPr>
            <a:picLocks noChangeAspect="1" noChangeArrowheads="1"/>
          </p:cNvPicPr>
          <p:nvPr/>
        </p:nvPicPr>
        <p:blipFill>
          <a:blip r:embed="rId2" cstate="email"/>
          <a:srcRect/>
          <a:stretch>
            <a:fillRect/>
          </a:stretch>
        </p:blipFill>
        <p:spPr bwMode="auto">
          <a:xfrm>
            <a:off x="6286512" y="2357430"/>
            <a:ext cx="2571768" cy="1660627"/>
          </a:xfrm>
          <a:prstGeom prst="rect">
            <a:avLst/>
          </a:prstGeom>
          <a:noFill/>
        </p:spPr>
      </p:pic>
      <p:sp>
        <p:nvSpPr>
          <p:cNvPr id="2" name="Заголовок 1"/>
          <p:cNvSpPr>
            <a:spLocks noGrp="1"/>
          </p:cNvSpPr>
          <p:nvPr>
            <p:ph type="title"/>
          </p:nvPr>
        </p:nvSpPr>
        <p:spPr>
          <a:xfrm>
            <a:off x="285720" y="571480"/>
            <a:ext cx="8229600" cy="1143000"/>
          </a:xfrm>
        </p:spPr>
        <p:txBody>
          <a:bodyPr/>
          <a:lstStyle/>
          <a:p>
            <a:r>
              <a:rPr lang="uk-UA" dirty="0" smtClean="0">
                <a:latin typeface="Comic Sans MS" pitchFamily="66" charset="0"/>
              </a:rPr>
              <a:t>Мета проекту:</a:t>
            </a:r>
            <a:endParaRPr lang="ru-RU" dirty="0">
              <a:latin typeface="Comic Sans MS" pitchFamily="66" charset="0"/>
            </a:endParaRPr>
          </a:p>
        </p:txBody>
      </p:sp>
      <p:sp>
        <p:nvSpPr>
          <p:cNvPr id="4" name="Заголовок 1"/>
          <p:cNvSpPr txBox="1">
            <a:spLocks/>
          </p:cNvSpPr>
          <p:nvPr/>
        </p:nvSpPr>
        <p:spPr>
          <a:xfrm>
            <a:off x="357158" y="714356"/>
            <a:ext cx="8229600" cy="114300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ru-RU" sz="5000" b="0" i="0" u="none" strike="noStrike" kern="1200" cap="none" spc="0" normalizeH="0" baseline="0" noProof="0" dirty="0">
              <a:ln>
                <a:noFill/>
              </a:ln>
              <a:solidFill>
                <a:schemeClr val="tx2"/>
              </a:solidFill>
              <a:effectLst/>
              <a:uLnTx/>
              <a:uFillTx/>
              <a:latin typeface="+mj-lt"/>
              <a:ea typeface="+mj-ea"/>
              <a:cs typeface="+mj-cs"/>
            </a:endParaRPr>
          </a:p>
        </p:txBody>
      </p:sp>
      <p:sp>
        <p:nvSpPr>
          <p:cNvPr id="5" name="Содержимое 2"/>
          <p:cNvSpPr txBox="1">
            <a:spLocks/>
          </p:cNvSpPr>
          <p:nvPr/>
        </p:nvSpPr>
        <p:spPr>
          <a:xfrm>
            <a:off x="385762" y="1935480"/>
            <a:ext cx="8229600" cy="1779272"/>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ru-RU"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Прямоугольник 6"/>
          <p:cNvSpPr/>
          <p:nvPr/>
        </p:nvSpPr>
        <p:spPr>
          <a:xfrm>
            <a:off x="357158" y="1699409"/>
            <a:ext cx="8572560" cy="954107"/>
          </a:xfrm>
          <a:prstGeom prst="rect">
            <a:avLst/>
          </a:prstGeom>
        </p:spPr>
        <p:txBody>
          <a:bodyPr wrap="square">
            <a:spAutoFit/>
          </a:bodyPr>
          <a:lstStyle/>
          <a:p>
            <a:r>
              <a:rPr lang="uk-UA" sz="2800" dirty="0" smtClean="0"/>
              <a:t>пристосувати електроліз для очищення металів в домашніх умовах з підручних матеріалів</a:t>
            </a:r>
            <a:endParaRPr lang="ru-RU" sz="2800" dirty="0">
              <a:latin typeface="Comic Sans MS" pitchFamily="66" charset="0"/>
            </a:endParaRPr>
          </a:p>
        </p:txBody>
      </p:sp>
      <p:sp>
        <p:nvSpPr>
          <p:cNvPr id="8" name="Заголовок 1"/>
          <p:cNvSpPr txBox="1">
            <a:spLocks/>
          </p:cNvSpPr>
          <p:nvPr/>
        </p:nvSpPr>
        <p:spPr>
          <a:xfrm>
            <a:off x="142844" y="2500306"/>
            <a:ext cx="8229600" cy="114300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uk-UA" sz="5000" b="0" i="0" u="none" strike="noStrike" kern="1200" cap="none" spc="0" normalizeH="0" baseline="0" noProof="0" dirty="0" smtClean="0">
                <a:ln>
                  <a:noFill/>
                </a:ln>
                <a:solidFill>
                  <a:schemeClr val="tx2"/>
                </a:solidFill>
                <a:effectLst/>
                <a:uLnTx/>
                <a:uFillTx/>
                <a:latin typeface="Comic Sans MS" pitchFamily="66" charset="0"/>
                <a:ea typeface="+mj-ea"/>
                <a:cs typeface="+mj-cs"/>
              </a:rPr>
              <a:t>Завдання проекту:</a:t>
            </a:r>
            <a:endParaRPr kumimoji="0" lang="ru-RU" sz="5000" b="0" i="0" u="none" strike="noStrike" kern="1200" cap="none" spc="0" normalizeH="0" baseline="0" noProof="0" dirty="0">
              <a:ln>
                <a:noFill/>
              </a:ln>
              <a:solidFill>
                <a:schemeClr val="tx2"/>
              </a:solidFill>
              <a:effectLst/>
              <a:uLnTx/>
              <a:uFillTx/>
              <a:latin typeface="Comic Sans MS" pitchFamily="66" charset="0"/>
              <a:ea typeface="+mj-ea"/>
              <a:cs typeface="+mj-cs"/>
            </a:endParaRPr>
          </a:p>
        </p:txBody>
      </p:sp>
      <p:sp>
        <p:nvSpPr>
          <p:cNvPr id="9" name="Прямоугольник 8"/>
          <p:cNvSpPr/>
          <p:nvPr/>
        </p:nvSpPr>
        <p:spPr>
          <a:xfrm>
            <a:off x="142844" y="4071942"/>
            <a:ext cx="9001156" cy="1692771"/>
          </a:xfrm>
          <a:prstGeom prst="rect">
            <a:avLst/>
          </a:prstGeom>
        </p:spPr>
        <p:txBody>
          <a:bodyPr wrap="square">
            <a:spAutoFit/>
          </a:bodyPr>
          <a:lstStyle/>
          <a:p>
            <a:pPr lvl="0" indent="363538" fontAlgn="base">
              <a:spcBef>
                <a:spcPts val="1200"/>
              </a:spcBef>
              <a:spcAft>
                <a:spcPts val="1200"/>
              </a:spcAft>
              <a:buFont typeface="+mj-lt"/>
              <a:buAutoNum type="arabicPeriod"/>
            </a:pPr>
            <a:r>
              <a:rPr lang="uk-UA" sz="2800" dirty="0" smtClean="0"/>
              <a:t>Опрацювати теоретичний матеріал </a:t>
            </a:r>
            <a:r>
              <a:rPr lang="uk-UA" sz="2800" dirty="0" smtClean="0"/>
              <a:t>про електроліз</a:t>
            </a:r>
            <a:r>
              <a:rPr lang="uk-UA" sz="2800" dirty="0" smtClean="0"/>
              <a:t>.</a:t>
            </a:r>
            <a:endParaRPr lang="ru-RU" sz="2800" dirty="0" smtClean="0"/>
          </a:p>
          <a:p>
            <a:pPr lvl="0" indent="363538" fontAlgn="base">
              <a:spcBef>
                <a:spcPts val="1200"/>
              </a:spcBef>
              <a:spcAft>
                <a:spcPts val="1200"/>
              </a:spcAft>
              <a:buFont typeface="+mj-lt"/>
              <a:buAutoNum type="arabicPeriod"/>
            </a:pPr>
            <a:r>
              <a:rPr lang="uk-UA" sz="2800" dirty="0" smtClean="0"/>
              <a:t>Сконструювати невелику установку для проведення очищення металів з підручних матеріалів.</a:t>
            </a:r>
            <a:endParaRPr lang="ru-RU"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2016-04-05 18"/>
          <p:cNvPicPr>
            <a:picLocks noChangeAspect="1" noChangeArrowheads="1"/>
          </p:cNvPicPr>
          <p:nvPr/>
        </p:nvPicPr>
        <p:blipFill>
          <a:blip r:embed="rId2" cstate="email"/>
          <a:srcRect/>
          <a:stretch>
            <a:fillRect/>
          </a:stretch>
        </p:blipFill>
        <p:spPr bwMode="auto">
          <a:xfrm>
            <a:off x="2714611" y="2857496"/>
            <a:ext cx="3619181" cy="2716349"/>
          </a:xfrm>
          <a:prstGeom prst="rect">
            <a:avLst/>
          </a:prstGeom>
          <a:ln>
            <a:noFill/>
          </a:ln>
          <a:effectLst>
            <a:softEdge rad="112500"/>
          </a:effectLst>
        </p:spPr>
      </p:pic>
      <p:sp>
        <p:nvSpPr>
          <p:cNvPr id="2" name="Заголовок 1"/>
          <p:cNvSpPr>
            <a:spLocks noGrp="1"/>
          </p:cNvSpPr>
          <p:nvPr>
            <p:ph type="title"/>
          </p:nvPr>
        </p:nvSpPr>
        <p:spPr>
          <a:xfrm>
            <a:off x="214282" y="0"/>
            <a:ext cx="8229600" cy="1143000"/>
          </a:xfrm>
        </p:spPr>
        <p:txBody>
          <a:bodyPr/>
          <a:lstStyle/>
          <a:p>
            <a:pPr algn="ctr"/>
            <a:r>
              <a:rPr lang="uk-UA" b="1" dirty="0" smtClean="0"/>
              <a:t>Обладнання:</a:t>
            </a:r>
            <a:r>
              <a:rPr lang="uk-UA" dirty="0" smtClean="0"/>
              <a:t> </a:t>
            </a:r>
            <a:endParaRPr lang="ru-RU" dirty="0"/>
          </a:p>
        </p:txBody>
      </p:sp>
      <p:sp>
        <p:nvSpPr>
          <p:cNvPr id="3" name="Содержимое 2"/>
          <p:cNvSpPr>
            <a:spLocks noGrp="1"/>
          </p:cNvSpPr>
          <p:nvPr>
            <p:ph idx="1"/>
          </p:nvPr>
        </p:nvSpPr>
        <p:spPr>
          <a:xfrm>
            <a:off x="628680" y="928670"/>
            <a:ext cx="8229600" cy="2214578"/>
          </a:xfrm>
        </p:spPr>
        <p:txBody>
          <a:bodyPr/>
          <a:lstStyle/>
          <a:p>
            <a:r>
              <a:rPr lang="uk-UA" dirty="0" smtClean="0"/>
              <a:t>джерело </a:t>
            </a:r>
            <a:r>
              <a:rPr lang="uk-UA" dirty="0" smtClean="0"/>
              <a:t>струму, дроти, </a:t>
            </a:r>
            <a:r>
              <a:rPr lang="uk-UA" dirty="0" err="1" smtClean="0"/>
              <a:t>зажими</a:t>
            </a:r>
            <a:r>
              <a:rPr lang="uk-UA" dirty="0" smtClean="0"/>
              <a:t> типу "крокодил", ванна для розчину, трубка з нержавіючої сталі, сталевий предмет (трубка), кальцинована (або харчова) сода, ізолююча стрічка, ножиці, плоскогубці, кусачки, шліфувальний папір.</a:t>
            </a:r>
            <a:endParaRPr lang="ru-RU" dirty="0"/>
          </a:p>
        </p:txBody>
      </p:sp>
      <p:sp>
        <p:nvSpPr>
          <p:cNvPr id="5" name="Прямоугольник 4"/>
          <p:cNvSpPr/>
          <p:nvPr/>
        </p:nvSpPr>
        <p:spPr>
          <a:xfrm>
            <a:off x="500034" y="5715016"/>
            <a:ext cx="8429684" cy="923330"/>
          </a:xfrm>
          <a:prstGeom prst="rect">
            <a:avLst/>
          </a:prstGeom>
        </p:spPr>
        <p:txBody>
          <a:bodyPr wrap="square">
            <a:spAutoFit/>
          </a:bodyPr>
          <a:lstStyle/>
          <a:p>
            <a:r>
              <a:rPr lang="uk-UA" b="1" dirty="0" smtClean="0"/>
              <a:t>УВАГА! Перед проведенням даного досліду не забувайте про правила техніки безпеки! Даний дослід слід проводити на відкритому повітрі, бо під час реакції виділяється вибухонебезпечний газ!!!</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229600" cy="1143000"/>
          </a:xfrm>
        </p:spPr>
        <p:txBody>
          <a:bodyPr>
            <a:normAutofit fontScale="90000"/>
          </a:bodyPr>
          <a:lstStyle/>
          <a:p>
            <a:pPr algn="ctr"/>
            <a:r>
              <a:rPr lang="uk-UA" sz="4000" dirty="0" smtClean="0">
                <a:effectLst>
                  <a:outerShdw blurRad="38100" dist="38100" dir="2700000" algn="tl">
                    <a:srgbClr val="000000">
                      <a:alpha val="43137"/>
                    </a:srgbClr>
                  </a:outerShdw>
                </a:effectLst>
                <a:latin typeface="Comic Sans MS" pitchFamily="66" charset="0"/>
              </a:rPr>
              <a:t>Почнемо складання установки для електролізу. </a:t>
            </a:r>
            <a:endParaRPr lang="ru-RU" sz="4000" dirty="0">
              <a:effectLst>
                <a:outerShdw blurRad="38100" dist="38100" dir="2700000" algn="tl">
                  <a:srgbClr val="000000">
                    <a:alpha val="43137"/>
                  </a:srgbClr>
                </a:outerShdw>
              </a:effectLst>
              <a:latin typeface="Comic Sans MS" pitchFamily="66" charset="0"/>
            </a:endParaRPr>
          </a:p>
        </p:txBody>
      </p:sp>
      <p:sp>
        <p:nvSpPr>
          <p:cNvPr id="3" name="Содержимое 2"/>
          <p:cNvSpPr>
            <a:spLocks noGrp="1"/>
          </p:cNvSpPr>
          <p:nvPr>
            <p:ph idx="1"/>
          </p:nvPr>
        </p:nvSpPr>
        <p:spPr>
          <a:xfrm>
            <a:off x="214282" y="1357298"/>
            <a:ext cx="4429156" cy="5214974"/>
          </a:xfrm>
        </p:spPr>
        <p:txBody>
          <a:bodyPr>
            <a:normAutofit/>
          </a:bodyPr>
          <a:lstStyle/>
          <a:p>
            <a:r>
              <a:rPr lang="uk-UA" sz="2200" dirty="0" smtClean="0"/>
              <a:t>Для </a:t>
            </a:r>
            <a:r>
              <a:rPr lang="uk-UA" sz="2200" dirty="0" smtClean="0"/>
              <a:t>цього необхідно:</a:t>
            </a:r>
            <a:endParaRPr lang="ru-RU" sz="2200" dirty="0" smtClean="0"/>
          </a:p>
          <a:p>
            <a:r>
              <a:rPr lang="uk-UA" sz="2200" dirty="0" smtClean="0"/>
              <a:t>1. Джерело </a:t>
            </a:r>
            <a:r>
              <a:rPr lang="uk-UA" sz="2200" dirty="0" smtClean="0"/>
              <a:t>струму (пристрій </a:t>
            </a:r>
            <a:r>
              <a:rPr lang="uk-UA" sz="2200" dirty="0" smtClean="0"/>
              <a:t>для зарядки телефону </a:t>
            </a:r>
            <a:r>
              <a:rPr lang="uk-UA" sz="2200" dirty="0" err="1" smtClean="0"/>
              <a:t>Apple</a:t>
            </a:r>
            <a:r>
              <a:rPr lang="uk-UA" sz="2200" dirty="0" smtClean="0"/>
              <a:t> </a:t>
            </a:r>
            <a:r>
              <a:rPr lang="en-US" sz="2200" dirty="0" err="1" smtClean="0"/>
              <a:t>Iphone</a:t>
            </a:r>
            <a:r>
              <a:rPr lang="en-US" sz="2200" dirty="0" smtClean="0"/>
              <a:t> </a:t>
            </a:r>
            <a:r>
              <a:rPr lang="ru-RU" sz="2200" dirty="0" smtClean="0"/>
              <a:t>- </a:t>
            </a:r>
            <a:r>
              <a:rPr lang="ru-RU" sz="2200" b="1" dirty="0" smtClean="0"/>
              <a:t>5</a:t>
            </a:r>
            <a:r>
              <a:rPr lang="en-US" sz="2200" b="1" dirty="0" smtClean="0"/>
              <a:t>V</a:t>
            </a:r>
            <a:r>
              <a:rPr lang="ru-RU" sz="2200" b="1" dirty="0" smtClean="0"/>
              <a:t> 1</a:t>
            </a:r>
            <a:r>
              <a:rPr lang="en-US" sz="2200" b="1" dirty="0" smtClean="0"/>
              <a:t>A</a:t>
            </a:r>
            <a:r>
              <a:rPr lang="uk-UA" sz="2200" b="1" dirty="0" smtClean="0"/>
              <a:t>)</a:t>
            </a:r>
          </a:p>
          <a:p>
            <a:r>
              <a:rPr lang="uk-UA" sz="2200" dirty="0" smtClean="0"/>
              <a:t> </a:t>
            </a:r>
            <a:r>
              <a:rPr lang="uk-UA" sz="2200" dirty="0" smtClean="0"/>
              <a:t>Далі треба від дроту відрізати штекер USB. В кабелі буде 4 </a:t>
            </a:r>
            <a:r>
              <a:rPr lang="uk-UA" sz="2200" dirty="0" err="1" smtClean="0"/>
              <a:t>дрота</a:t>
            </a:r>
            <a:r>
              <a:rPr lang="uk-UA" sz="2200" dirty="0" smtClean="0"/>
              <a:t>, </a:t>
            </a:r>
            <a:r>
              <a:rPr lang="uk-UA" sz="2200" dirty="0" smtClean="0"/>
              <a:t>нам потрібні тільки червоний і чорний. Червоний – це плюс, а чорний – це мінус. Приєднуємо до них </a:t>
            </a:r>
            <a:r>
              <a:rPr lang="uk-UA" sz="2200" dirty="0" err="1" smtClean="0"/>
              <a:t>зажими</a:t>
            </a:r>
            <a:r>
              <a:rPr lang="uk-UA" sz="2200" dirty="0" smtClean="0"/>
              <a:t> типу </a:t>
            </a:r>
            <a:r>
              <a:rPr lang="uk-UA" sz="2200" dirty="0" err="1" smtClean="0"/>
              <a:t>“крокодил”</a:t>
            </a:r>
            <a:r>
              <a:rPr lang="uk-UA" sz="2200" dirty="0" smtClean="0"/>
              <a:t>.</a:t>
            </a:r>
            <a:endParaRPr lang="ru-RU" sz="2200" dirty="0" smtClean="0"/>
          </a:p>
          <a:p>
            <a:r>
              <a:rPr lang="uk-UA" sz="2200" dirty="0" smtClean="0"/>
              <a:t>2. Ванна з розчином. </a:t>
            </a:r>
            <a:r>
              <a:rPr lang="uk-UA" sz="2200" dirty="0" smtClean="0"/>
              <a:t>пластикова посудина </a:t>
            </a:r>
            <a:r>
              <a:rPr lang="uk-UA" sz="2200" dirty="0" smtClean="0"/>
              <a:t>і </a:t>
            </a:r>
            <a:r>
              <a:rPr lang="uk-UA" sz="2200" dirty="0" smtClean="0"/>
              <a:t>харчова сода.</a:t>
            </a:r>
            <a:endParaRPr lang="ru-RU" sz="2200" dirty="0" smtClean="0"/>
          </a:p>
          <a:p>
            <a:endParaRPr lang="ru-RU" dirty="0"/>
          </a:p>
        </p:txBody>
      </p:sp>
      <p:pic>
        <p:nvPicPr>
          <p:cNvPr id="25602" name="Picture 2" descr="2016-04-05 18"/>
          <p:cNvPicPr>
            <a:picLocks noChangeAspect="1" noChangeArrowheads="1"/>
          </p:cNvPicPr>
          <p:nvPr/>
        </p:nvPicPr>
        <p:blipFill>
          <a:blip r:embed="rId2" cstate="email"/>
          <a:srcRect/>
          <a:stretch>
            <a:fillRect/>
          </a:stretch>
        </p:blipFill>
        <p:spPr bwMode="auto">
          <a:xfrm>
            <a:off x="4572000" y="5000636"/>
            <a:ext cx="1428760" cy="16042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5603" name="Picture 3" descr="2016-04-05 18"/>
          <p:cNvPicPr>
            <a:picLocks noChangeAspect="1" noChangeArrowheads="1"/>
          </p:cNvPicPr>
          <p:nvPr/>
        </p:nvPicPr>
        <p:blipFill>
          <a:blip r:embed="rId3" cstate="email"/>
          <a:srcRect/>
          <a:stretch>
            <a:fillRect/>
          </a:stretch>
        </p:blipFill>
        <p:spPr bwMode="auto">
          <a:xfrm>
            <a:off x="6143636" y="4768438"/>
            <a:ext cx="2786082" cy="2089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2" descr="2016-04-05 18"/>
          <p:cNvPicPr>
            <a:picLocks noChangeAspect="1" noChangeArrowheads="1"/>
          </p:cNvPicPr>
          <p:nvPr/>
        </p:nvPicPr>
        <p:blipFill>
          <a:blip r:embed="rId4" cstate="email"/>
          <a:srcRect/>
          <a:stretch>
            <a:fillRect/>
          </a:stretch>
        </p:blipFill>
        <p:spPr bwMode="auto">
          <a:xfrm>
            <a:off x="4929190" y="1571612"/>
            <a:ext cx="3857652" cy="28953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28604"/>
            <a:ext cx="8229600" cy="1143000"/>
          </a:xfrm>
        </p:spPr>
        <p:txBody>
          <a:bodyPr/>
          <a:lstStyle/>
          <a:p>
            <a:r>
              <a:rPr lang="uk-UA" dirty="0" smtClean="0"/>
              <a:t>Трубка з </a:t>
            </a:r>
            <a:r>
              <a:rPr lang="uk-UA" b="1" dirty="0" smtClean="0"/>
              <a:t>нержавіючої сталі</a:t>
            </a:r>
            <a:r>
              <a:rPr lang="uk-UA" dirty="0" smtClean="0"/>
              <a:t>. </a:t>
            </a:r>
            <a:endParaRPr lang="ru-RU" dirty="0"/>
          </a:p>
        </p:txBody>
      </p:sp>
      <p:sp>
        <p:nvSpPr>
          <p:cNvPr id="3" name="Содержимое 2"/>
          <p:cNvSpPr>
            <a:spLocks noGrp="1"/>
          </p:cNvSpPr>
          <p:nvPr>
            <p:ph idx="1"/>
          </p:nvPr>
        </p:nvSpPr>
        <p:spPr>
          <a:xfrm>
            <a:off x="457200" y="1785926"/>
            <a:ext cx="8229600" cy="1785950"/>
          </a:xfrm>
        </p:spPr>
        <p:txBody>
          <a:bodyPr/>
          <a:lstStyle/>
          <a:p>
            <a:pPr>
              <a:buNone/>
            </a:pPr>
            <a:r>
              <a:rPr lang="uk-UA" dirty="0" smtClean="0"/>
              <a:t>Це </a:t>
            </a:r>
            <a:r>
              <a:rPr lang="uk-UA" dirty="0" smtClean="0"/>
              <a:t>- анод (+).</a:t>
            </a:r>
            <a:endParaRPr lang="ru-RU" dirty="0" smtClean="0"/>
          </a:p>
          <a:p>
            <a:pPr>
              <a:buNone/>
            </a:pPr>
            <a:r>
              <a:rPr lang="uk-UA" dirty="0" smtClean="0"/>
              <a:t>За допомогою шліфувального паперу треба зачисти трубку по колу і по всій довжині для кращого контакту. </a:t>
            </a:r>
            <a:endParaRPr lang="ru-RU" dirty="0" smtClean="0"/>
          </a:p>
          <a:p>
            <a:endParaRPr lang="ru-RU" dirty="0"/>
          </a:p>
        </p:txBody>
      </p:sp>
      <p:pic>
        <p:nvPicPr>
          <p:cNvPr id="26626" name="Picture 2" descr="2016-04-05 18"/>
          <p:cNvPicPr>
            <a:picLocks noChangeAspect="1" noChangeArrowheads="1"/>
          </p:cNvPicPr>
          <p:nvPr/>
        </p:nvPicPr>
        <p:blipFill>
          <a:blip r:embed="rId2" cstate="email"/>
          <a:srcRect/>
          <a:stretch>
            <a:fillRect/>
          </a:stretch>
        </p:blipFill>
        <p:spPr bwMode="auto">
          <a:xfrm>
            <a:off x="642910" y="3643314"/>
            <a:ext cx="3818720" cy="2857520"/>
          </a:xfrm>
          <a:prstGeom prst="rect">
            <a:avLst/>
          </a:prstGeom>
          <a:noFill/>
          <a:ln w="9525">
            <a:noFill/>
            <a:miter lim="800000"/>
            <a:headEnd/>
            <a:tailEnd/>
          </a:ln>
        </p:spPr>
      </p:pic>
      <p:pic>
        <p:nvPicPr>
          <p:cNvPr id="26627" name="Picture 3" descr="2016-04-05 18"/>
          <p:cNvPicPr>
            <a:picLocks noChangeAspect="1" noChangeArrowheads="1"/>
          </p:cNvPicPr>
          <p:nvPr/>
        </p:nvPicPr>
        <p:blipFill>
          <a:blip r:embed="rId3" cstate="email"/>
          <a:srcRect/>
          <a:stretch>
            <a:fillRect/>
          </a:stretch>
        </p:blipFill>
        <p:spPr bwMode="auto">
          <a:xfrm>
            <a:off x="5214942" y="3643314"/>
            <a:ext cx="3357586" cy="2927996"/>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85728"/>
            <a:ext cx="8229600" cy="1143000"/>
          </a:xfrm>
        </p:spPr>
        <p:txBody>
          <a:bodyPr/>
          <a:lstStyle/>
          <a:p>
            <a:r>
              <a:rPr lang="uk-UA" dirty="0" smtClean="0"/>
              <a:t>Деталь для очищення. </a:t>
            </a:r>
            <a:endParaRPr lang="ru-RU" dirty="0"/>
          </a:p>
        </p:txBody>
      </p:sp>
      <p:sp>
        <p:nvSpPr>
          <p:cNvPr id="3" name="Содержимое 2"/>
          <p:cNvSpPr>
            <a:spLocks noGrp="1"/>
          </p:cNvSpPr>
          <p:nvPr>
            <p:ph idx="1"/>
          </p:nvPr>
        </p:nvSpPr>
        <p:spPr/>
        <p:txBody>
          <a:bodyPr/>
          <a:lstStyle/>
          <a:p>
            <a:r>
              <a:rPr lang="uk-UA" dirty="0" smtClean="0"/>
              <a:t>Я </a:t>
            </a:r>
            <a:r>
              <a:rPr lang="uk-UA" dirty="0" smtClean="0"/>
              <a:t>обрав </a:t>
            </a:r>
            <a:r>
              <a:rPr lang="uk-UA" dirty="0" smtClean="0"/>
              <a:t>трубку</a:t>
            </a:r>
            <a:r>
              <a:rPr lang="uk-UA" dirty="0" smtClean="0"/>
              <a:t>, але просто сталеву, всю в корозії.</a:t>
            </a:r>
            <a:endParaRPr lang="ru-RU" dirty="0" smtClean="0"/>
          </a:p>
          <a:p>
            <a:r>
              <a:rPr lang="uk-UA" dirty="0" smtClean="0"/>
              <a:t>За допомогою того ж шліфувального паперу, треба зачисти до «голого» металу один кінець деталі – там буде контакт. Ця трубка - катод (-).</a:t>
            </a:r>
            <a:endParaRPr lang="ru-RU" dirty="0" smtClean="0"/>
          </a:p>
          <a:p>
            <a:endParaRPr lang="ru-RU" dirty="0"/>
          </a:p>
        </p:txBody>
      </p:sp>
      <p:pic>
        <p:nvPicPr>
          <p:cNvPr id="27650" name="Picture 2" descr="2016-04-05 18"/>
          <p:cNvPicPr>
            <a:picLocks noChangeAspect="1" noChangeArrowheads="1"/>
          </p:cNvPicPr>
          <p:nvPr/>
        </p:nvPicPr>
        <p:blipFill>
          <a:blip r:embed="rId2" cstate="email"/>
          <a:srcRect/>
          <a:stretch>
            <a:fillRect/>
          </a:stretch>
        </p:blipFill>
        <p:spPr bwMode="auto">
          <a:xfrm>
            <a:off x="642910" y="3714752"/>
            <a:ext cx="3643338" cy="2754434"/>
          </a:xfrm>
          <a:prstGeom prst="rect">
            <a:avLst/>
          </a:prstGeom>
          <a:noFill/>
          <a:ln w="9525">
            <a:noFill/>
            <a:miter lim="800000"/>
            <a:headEnd/>
            <a:tailEnd/>
          </a:ln>
        </p:spPr>
      </p:pic>
      <p:pic>
        <p:nvPicPr>
          <p:cNvPr id="27651" name="Picture 3" descr="2016-04-05 18"/>
          <p:cNvPicPr>
            <a:picLocks noChangeAspect="1" noChangeArrowheads="1"/>
          </p:cNvPicPr>
          <p:nvPr/>
        </p:nvPicPr>
        <p:blipFill>
          <a:blip r:embed="rId3" cstate="email"/>
          <a:srcRect/>
          <a:stretch>
            <a:fillRect/>
          </a:stretch>
        </p:blipFill>
        <p:spPr bwMode="auto">
          <a:xfrm>
            <a:off x="4714875" y="3714752"/>
            <a:ext cx="3619525" cy="2714644"/>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229600" cy="1143000"/>
          </a:xfrm>
        </p:spPr>
        <p:txBody>
          <a:bodyPr/>
          <a:lstStyle/>
          <a:p>
            <a:r>
              <a:rPr lang="uk-UA" dirty="0" smtClean="0"/>
              <a:t>Перейдемо до підключення</a:t>
            </a:r>
            <a:endParaRPr lang="ru-RU" dirty="0"/>
          </a:p>
        </p:txBody>
      </p:sp>
      <p:sp>
        <p:nvSpPr>
          <p:cNvPr id="3" name="Содержимое 2"/>
          <p:cNvSpPr>
            <a:spLocks noGrp="1"/>
          </p:cNvSpPr>
          <p:nvPr>
            <p:ph idx="1"/>
          </p:nvPr>
        </p:nvSpPr>
        <p:spPr>
          <a:xfrm>
            <a:off x="428596" y="1142984"/>
            <a:ext cx="8229600" cy="2143140"/>
          </a:xfrm>
        </p:spPr>
        <p:txBody>
          <a:bodyPr>
            <a:normAutofit fontScale="92500" lnSpcReduction="10000"/>
          </a:bodyPr>
          <a:lstStyle/>
          <a:p>
            <a:r>
              <a:rPr lang="uk-UA" dirty="0" smtClean="0"/>
              <a:t>На моєму джерелі струму </a:t>
            </a:r>
            <a:r>
              <a:rPr lang="uk-UA" dirty="0" err="1" smtClean="0"/>
              <a:t>зажими</a:t>
            </a:r>
            <a:r>
              <a:rPr lang="uk-UA" dirty="0" smtClean="0"/>
              <a:t> позначені червоним і чорними мітками. Червона </a:t>
            </a:r>
            <a:r>
              <a:rPr lang="uk-UA" dirty="0" smtClean="0"/>
              <a:t>– плюс, чорна – мінус. Дуже важливо не переплутати полярність! </a:t>
            </a:r>
            <a:endParaRPr lang="uk-UA" dirty="0" smtClean="0"/>
          </a:p>
          <a:p>
            <a:r>
              <a:rPr lang="uk-UA" dirty="0" smtClean="0"/>
              <a:t>Підключаємо </a:t>
            </a:r>
            <a:r>
              <a:rPr lang="uk-UA" dirty="0" smtClean="0"/>
              <a:t>(+). Для цього беремо </a:t>
            </a:r>
            <a:r>
              <a:rPr lang="uk-UA" dirty="0" err="1" smtClean="0"/>
              <a:t>зажим</a:t>
            </a:r>
            <a:r>
              <a:rPr lang="uk-UA" dirty="0" smtClean="0"/>
              <a:t> з червоною міткою і </a:t>
            </a:r>
            <a:r>
              <a:rPr lang="uk-UA" dirty="0" err="1" smtClean="0"/>
              <a:t>під'єднуємо</a:t>
            </a:r>
            <a:r>
              <a:rPr lang="uk-UA" dirty="0" smtClean="0"/>
              <a:t> його до трубки з нержавіючої сталі (анода).</a:t>
            </a:r>
            <a:endParaRPr lang="ru-RU" dirty="0" smtClean="0"/>
          </a:p>
          <a:p>
            <a:endParaRPr lang="ru-RU" dirty="0"/>
          </a:p>
        </p:txBody>
      </p:sp>
      <p:pic>
        <p:nvPicPr>
          <p:cNvPr id="28674" name="Picture 2" descr="2016-04-05 18"/>
          <p:cNvPicPr>
            <a:picLocks noChangeAspect="1" noChangeArrowheads="1"/>
          </p:cNvPicPr>
          <p:nvPr/>
        </p:nvPicPr>
        <p:blipFill>
          <a:blip r:embed="rId2" cstate="email"/>
          <a:srcRect/>
          <a:stretch>
            <a:fillRect/>
          </a:stretch>
        </p:blipFill>
        <p:spPr bwMode="auto">
          <a:xfrm>
            <a:off x="785785" y="3286124"/>
            <a:ext cx="3779617" cy="2835281"/>
          </a:xfrm>
          <a:prstGeom prst="rect">
            <a:avLst/>
          </a:prstGeom>
          <a:noFill/>
          <a:ln w="9525">
            <a:noFill/>
            <a:miter lim="800000"/>
            <a:headEnd/>
            <a:tailEnd/>
          </a:ln>
        </p:spPr>
      </p:pic>
      <p:pic>
        <p:nvPicPr>
          <p:cNvPr id="28675" name="Picture 3" descr="2016-04-05 18"/>
          <p:cNvPicPr>
            <a:picLocks noChangeAspect="1" noChangeArrowheads="1"/>
          </p:cNvPicPr>
          <p:nvPr/>
        </p:nvPicPr>
        <p:blipFill>
          <a:blip r:embed="rId3" cstate="email"/>
          <a:srcRect/>
          <a:stretch>
            <a:fillRect/>
          </a:stretch>
        </p:blipFill>
        <p:spPr bwMode="auto">
          <a:xfrm>
            <a:off x="5143504" y="3286124"/>
            <a:ext cx="3788974" cy="281940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229600" cy="1143000"/>
          </a:xfrm>
        </p:spPr>
        <p:txBody>
          <a:bodyPr/>
          <a:lstStyle/>
          <a:p>
            <a:r>
              <a:rPr lang="uk-UA" dirty="0" smtClean="0"/>
              <a:t>Перейдемо до підключення</a:t>
            </a:r>
            <a:endParaRPr lang="ru-RU" dirty="0"/>
          </a:p>
        </p:txBody>
      </p:sp>
      <p:sp>
        <p:nvSpPr>
          <p:cNvPr id="3" name="Содержимое 2"/>
          <p:cNvSpPr>
            <a:spLocks noGrp="1"/>
          </p:cNvSpPr>
          <p:nvPr>
            <p:ph idx="1"/>
          </p:nvPr>
        </p:nvSpPr>
        <p:spPr>
          <a:xfrm>
            <a:off x="428596" y="1142984"/>
            <a:ext cx="8229600" cy="1928826"/>
          </a:xfrm>
        </p:spPr>
        <p:txBody>
          <a:bodyPr>
            <a:normAutofit fontScale="85000" lnSpcReduction="20000"/>
          </a:bodyPr>
          <a:lstStyle/>
          <a:p>
            <a:r>
              <a:rPr lang="uk-UA" dirty="0" err="1" smtClean="0"/>
              <a:t>Зажим</a:t>
            </a:r>
            <a:r>
              <a:rPr lang="uk-UA" dirty="0" smtClean="0"/>
              <a:t> </a:t>
            </a:r>
            <a:r>
              <a:rPr lang="uk-UA" dirty="0" smtClean="0"/>
              <a:t>з чорної міткою кріпимо на сталевій трубці (катоді) в зачищеному місці</a:t>
            </a:r>
            <a:endParaRPr lang="ru-RU" dirty="0" smtClean="0"/>
          </a:p>
          <a:p>
            <a:r>
              <a:rPr lang="uk-UA" dirty="0" smtClean="0"/>
              <a:t>Трубку необхідно розмістити так, щоб </a:t>
            </a:r>
            <a:r>
              <a:rPr lang="uk-UA" dirty="0" err="1" smtClean="0"/>
              <a:t>зажим</a:t>
            </a:r>
            <a:r>
              <a:rPr lang="uk-UA" dirty="0" smtClean="0"/>
              <a:t> не занурився в розчин (бо реакція буде проходити напряму з </a:t>
            </a:r>
            <a:r>
              <a:rPr lang="uk-UA" dirty="0" err="1" smtClean="0"/>
              <a:t>зажимом</a:t>
            </a:r>
            <a:r>
              <a:rPr lang="uk-UA" dirty="0" smtClean="0"/>
              <a:t>), і так щоб вона не торкнулася до іншої - інакше буде коротке замикання. Треба також зберігати відстань від анода.</a:t>
            </a:r>
            <a:endParaRPr lang="ru-RU" dirty="0" smtClean="0"/>
          </a:p>
          <a:p>
            <a:endParaRPr lang="ru-RU" dirty="0"/>
          </a:p>
        </p:txBody>
      </p:sp>
      <p:pic>
        <p:nvPicPr>
          <p:cNvPr id="29698" name="Picture 2" descr="2016-04-05 18"/>
          <p:cNvPicPr>
            <a:picLocks noChangeAspect="1" noChangeArrowheads="1"/>
          </p:cNvPicPr>
          <p:nvPr/>
        </p:nvPicPr>
        <p:blipFill>
          <a:blip r:embed="rId2" cstate="email"/>
          <a:srcRect/>
          <a:stretch>
            <a:fillRect/>
          </a:stretch>
        </p:blipFill>
        <p:spPr bwMode="auto">
          <a:xfrm>
            <a:off x="500034" y="3286124"/>
            <a:ext cx="3718171" cy="2786082"/>
          </a:xfrm>
          <a:prstGeom prst="rect">
            <a:avLst/>
          </a:prstGeom>
          <a:noFill/>
          <a:ln w="9525">
            <a:noFill/>
            <a:miter lim="800000"/>
            <a:headEnd/>
            <a:tailEnd/>
          </a:ln>
        </p:spPr>
      </p:pic>
      <p:pic>
        <p:nvPicPr>
          <p:cNvPr id="29699" name="Picture 3" descr="2016-04-05 18"/>
          <p:cNvPicPr>
            <a:picLocks noChangeAspect="1" noChangeArrowheads="1"/>
          </p:cNvPicPr>
          <p:nvPr/>
        </p:nvPicPr>
        <p:blipFill>
          <a:blip r:embed="rId3" cstate="email"/>
          <a:srcRect/>
          <a:stretch>
            <a:fillRect/>
          </a:stretch>
        </p:blipFill>
        <p:spPr bwMode="auto">
          <a:xfrm>
            <a:off x="4643438" y="3071810"/>
            <a:ext cx="4193905" cy="3143272"/>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229600" cy="1143000"/>
          </a:xfrm>
        </p:spPr>
        <p:txBody>
          <a:bodyPr>
            <a:normAutofit/>
          </a:bodyPr>
          <a:lstStyle/>
          <a:p>
            <a:r>
              <a:rPr lang="uk-UA" b="1" dirty="0" smtClean="0"/>
              <a:t>А тепер </a:t>
            </a:r>
            <a:r>
              <a:rPr lang="uk-UA" b="1" dirty="0" smtClean="0"/>
              <a:t>– </a:t>
            </a:r>
            <a:r>
              <a:rPr lang="uk-UA" b="1" dirty="0" smtClean="0"/>
              <a:t>вмикаємо</a:t>
            </a:r>
            <a:r>
              <a:rPr lang="uk-UA" b="1" dirty="0" smtClean="0"/>
              <a:t>!</a:t>
            </a:r>
            <a:endParaRPr lang="ru-RU" dirty="0"/>
          </a:p>
        </p:txBody>
      </p:sp>
      <p:sp>
        <p:nvSpPr>
          <p:cNvPr id="3" name="Содержимое 2"/>
          <p:cNvSpPr>
            <a:spLocks noGrp="1"/>
          </p:cNvSpPr>
          <p:nvPr>
            <p:ph idx="1"/>
          </p:nvPr>
        </p:nvSpPr>
        <p:spPr>
          <a:xfrm>
            <a:off x="285720" y="1071546"/>
            <a:ext cx="8229600" cy="4389120"/>
          </a:xfrm>
        </p:spPr>
        <p:txBody>
          <a:bodyPr/>
          <a:lstStyle/>
          <a:p>
            <a:r>
              <a:rPr lang="uk-UA" dirty="0" smtClean="0"/>
              <a:t>Спостерігаємо </a:t>
            </a:r>
            <a:r>
              <a:rPr lang="uk-UA" dirty="0" smtClean="0"/>
              <a:t>- чи починається хімічний процес. Якщо ні, можливо немає контакту. Для цього треба </a:t>
            </a:r>
            <a:r>
              <a:rPr lang="uk-UA" dirty="0" err="1" smtClean="0"/>
              <a:t>зажим</a:t>
            </a:r>
            <a:r>
              <a:rPr lang="uk-UA" dirty="0" smtClean="0"/>
              <a:t> катода занурити у розчин - якщо реакція почнеться, шукайте контакт на деталі для очистки. В моєму випадку реакція почалася.</a:t>
            </a:r>
            <a:endParaRPr lang="ru-RU" dirty="0" smtClean="0"/>
          </a:p>
          <a:p>
            <a:endParaRPr lang="ru-RU" dirty="0"/>
          </a:p>
        </p:txBody>
      </p:sp>
      <p:pic>
        <p:nvPicPr>
          <p:cNvPr id="30722" name="Picture 2" descr="2016-04-05 18"/>
          <p:cNvPicPr>
            <a:picLocks noChangeAspect="1" noChangeArrowheads="1"/>
          </p:cNvPicPr>
          <p:nvPr/>
        </p:nvPicPr>
        <p:blipFill>
          <a:blip r:embed="rId2" cstate="email"/>
          <a:srcRect/>
          <a:stretch>
            <a:fillRect/>
          </a:stretch>
        </p:blipFill>
        <p:spPr bwMode="auto">
          <a:xfrm>
            <a:off x="428597" y="3143248"/>
            <a:ext cx="3500462" cy="2637820"/>
          </a:xfrm>
          <a:prstGeom prst="rect">
            <a:avLst/>
          </a:prstGeom>
          <a:noFill/>
          <a:ln w="9525">
            <a:noFill/>
            <a:miter lim="800000"/>
            <a:headEnd/>
            <a:tailEnd/>
          </a:ln>
        </p:spPr>
      </p:pic>
      <p:pic>
        <p:nvPicPr>
          <p:cNvPr id="30723" name="Picture 3" descr="2016-04-05 18"/>
          <p:cNvPicPr>
            <a:picLocks noChangeAspect="1" noChangeArrowheads="1"/>
          </p:cNvPicPr>
          <p:nvPr/>
        </p:nvPicPr>
        <p:blipFill>
          <a:blip r:embed="rId3" cstate="email"/>
          <a:srcRect/>
          <a:stretch>
            <a:fillRect/>
          </a:stretch>
        </p:blipFill>
        <p:spPr bwMode="auto">
          <a:xfrm>
            <a:off x="4929190" y="3143248"/>
            <a:ext cx="3500462" cy="2625347"/>
          </a:xfrm>
          <a:prstGeom prst="rect">
            <a:avLst/>
          </a:prstGeom>
          <a:noFill/>
          <a:ln w="9525">
            <a:noFill/>
            <a:miter lim="800000"/>
            <a:headEnd/>
            <a:tailEnd/>
          </a:ln>
        </p:spPr>
      </p:pic>
      <p:sp>
        <p:nvSpPr>
          <p:cNvPr id="30724" name="Rectangle 4"/>
          <p:cNvSpPr>
            <a:spLocks noChangeArrowheads="1"/>
          </p:cNvSpPr>
          <p:nvPr/>
        </p:nvSpPr>
        <p:spPr bwMode="auto">
          <a:xfrm>
            <a:off x="928662" y="6072206"/>
            <a:ext cx="7635425"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400" b="1" i="0" u="none" strike="noStrike" cap="none" normalizeH="0" baseline="0" dirty="0" smtClean="0">
                <a:ln>
                  <a:noFill/>
                </a:ln>
                <a:solidFill>
                  <a:schemeClr val="tx1"/>
                </a:solidFill>
                <a:effectLst/>
                <a:latin typeface="Bookman Old Style" pitchFamily="18" charset="0"/>
                <a:ea typeface="Times New Roman" pitchFamily="18" charset="0"/>
              </a:rPr>
              <a:t>На фото видно бульбашки - це знак реакції!</a:t>
            </a:r>
            <a:endParaRPr kumimoji="0" lang="uk-UA" sz="2400" b="0" i="0" u="none" strike="noStrike" cap="none" normalizeH="0" baseline="0" dirty="0" smtClean="0">
              <a:ln>
                <a:noFill/>
              </a:ln>
              <a:solidFill>
                <a:schemeClr val="tx1"/>
              </a:solidFill>
              <a:effectLst/>
              <a:latin typeface="Bookman Old Style"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571500"/>
            <a:ext cx="8229600" cy="1143000"/>
          </a:xfrm>
        </p:spPr>
        <p:txBody>
          <a:bodyPr/>
          <a:lstStyle/>
          <a:p>
            <a:pPr algn="ctr"/>
            <a:r>
              <a:rPr lang="uk-UA" dirty="0" smtClean="0"/>
              <a:t>Результат </a:t>
            </a:r>
            <a:endParaRPr lang="ru-RU" dirty="0"/>
          </a:p>
        </p:txBody>
      </p:sp>
      <p:sp>
        <p:nvSpPr>
          <p:cNvPr id="3" name="Содержимое 2"/>
          <p:cNvSpPr>
            <a:spLocks noGrp="1"/>
          </p:cNvSpPr>
          <p:nvPr>
            <p:ph idx="1"/>
          </p:nvPr>
        </p:nvSpPr>
        <p:spPr>
          <a:xfrm>
            <a:off x="285720" y="642918"/>
            <a:ext cx="8229600" cy="779140"/>
          </a:xfrm>
        </p:spPr>
        <p:txBody>
          <a:bodyPr>
            <a:normAutofit fontScale="92500"/>
          </a:bodyPr>
          <a:lstStyle/>
          <a:p>
            <a:r>
              <a:rPr lang="uk-UA" dirty="0" smtClean="0"/>
              <a:t>Моя реакція проходила добу (вона не припинилася</a:t>
            </a:r>
            <a:r>
              <a:rPr lang="uk-UA" dirty="0" smtClean="0"/>
              <a:t>!)</a:t>
            </a:r>
            <a:endParaRPr lang="ru-RU" dirty="0" smtClean="0"/>
          </a:p>
          <a:p>
            <a:endParaRPr lang="ru-RU" dirty="0"/>
          </a:p>
        </p:txBody>
      </p:sp>
      <p:pic>
        <p:nvPicPr>
          <p:cNvPr id="31755" name="Picture 11" descr="2016-04-06 19"/>
          <p:cNvPicPr>
            <a:picLocks noChangeAspect="1" noChangeArrowheads="1"/>
          </p:cNvPicPr>
          <p:nvPr/>
        </p:nvPicPr>
        <p:blipFill>
          <a:blip r:embed="rId2" cstate="email"/>
          <a:srcRect/>
          <a:stretch>
            <a:fillRect/>
          </a:stretch>
        </p:blipFill>
        <p:spPr bwMode="auto">
          <a:xfrm>
            <a:off x="500035" y="1142984"/>
            <a:ext cx="2786082" cy="2091783"/>
          </a:xfrm>
          <a:prstGeom prst="rect">
            <a:avLst/>
          </a:prstGeom>
          <a:noFill/>
          <a:ln w="9525">
            <a:noFill/>
            <a:miter lim="800000"/>
            <a:headEnd/>
            <a:tailEnd/>
          </a:ln>
        </p:spPr>
      </p:pic>
      <p:pic>
        <p:nvPicPr>
          <p:cNvPr id="31756" name="Picture 12" descr="2016-04-06 19"/>
          <p:cNvPicPr>
            <a:picLocks noChangeAspect="1" noChangeArrowheads="1"/>
          </p:cNvPicPr>
          <p:nvPr/>
        </p:nvPicPr>
        <p:blipFill>
          <a:blip r:embed="rId3" cstate="email"/>
          <a:srcRect/>
          <a:stretch>
            <a:fillRect/>
          </a:stretch>
        </p:blipFill>
        <p:spPr bwMode="auto">
          <a:xfrm>
            <a:off x="6000760" y="1214422"/>
            <a:ext cx="2860675" cy="2168525"/>
          </a:xfrm>
          <a:prstGeom prst="rect">
            <a:avLst/>
          </a:prstGeom>
          <a:noFill/>
          <a:ln w="9525">
            <a:noFill/>
            <a:miter lim="800000"/>
            <a:headEnd/>
            <a:tailEnd/>
          </a:ln>
        </p:spPr>
      </p:pic>
      <p:pic>
        <p:nvPicPr>
          <p:cNvPr id="31757" name="Picture 13" descr="2016-04-06 19"/>
          <p:cNvPicPr>
            <a:picLocks noChangeAspect="1" noChangeArrowheads="1"/>
          </p:cNvPicPr>
          <p:nvPr/>
        </p:nvPicPr>
        <p:blipFill>
          <a:blip r:embed="rId4" cstate="email"/>
          <a:srcRect/>
          <a:stretch>
            <a:fillRect/>
          </a:stretch>
        </p:blipFill>
        <p:spPr bwMode="auto">
          <a:xfrm>
            <a:off x="1214414" y="3429000"/>
            <a:ext cx="3071834" cy="2298651"/>
          </a:xfrm>
          <a:prstGeom prst="rect">
            <a:avLst/>
          </a:prstGeom>
          <a:noFill/>
          <a:ln w="9525">
            <a:noFill/>
            <a:miter lim="800000"/>
            <a:headEnd/>
            <a:tailEnd/>
          </a:ln>
        </p:spPr>
      </p:pic>
      <p:sp>
        <p:nvSpPr>
          <p:cNvPr id="31758" name="Rectangle 14"/>
          <p:cNvSpPr>
            <a:spLocks noChangeArrowheads="1"/>
          </p:cNvSpPr>
          <p:nvPr/>
        </p:nvSpPr>
        <p:spPr bwMode="auto">
          <a:xfrm>
            <a:off x="3286116" y="1357298"/>
            <a:ext cx="250033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400" b="0" i="0" u="none" strike="noStrike" cap="none" normalizeH="0" baseline="0" dirty="0" smtClean="0">
                <a:ln>
                  <a:noFill/>
                </a:ln>
                <a:solidFill>
                  <a:schemeClr val="tx1"/>
                </a:solidFill>
                <a:effectLst/>
                <a:latin typeface="Constantia" pitchFamily="18" charset="0"/>
                <a:ea typeface="Times New Roman" pitchFamily="18" charset="0"/>
              </a:rPr>
              <a:t>На пальці наліт - ржа, що розчинилася під час реакції.</a:t>
            </a:r>
          </a:p>
        </p:txBody>
      </p:sp>
      <p:sp>
        <p:nvSpPr>
          <p:cNvPr id="18" name="Прямоугольник 17"/>
          <p:cNvSpPr/>
          <p:nvPr/>
        </p:nvSpPr>
        <p:spPr>
          <a:xfrm>
            <a:off x="3286116" y="3000372"/>
            <a:ext cx="3314730" cy="430887"/>
          </a:xfrm>
          <a:prstGeom prst="rect">
            <a:avLst/>
          </a:prstGeom>
        </p:spPr>
        <p:txBody>
          <a:bodyPr wrap="square">
            <a:spAutoFit/>
          </a:bodyPr>
          <a:lstStyle/>
          <a:p>
            <a:pPr lvl="0" fontAlgn="base">
              <a:spcBef>
                <a:spcPct val="0"/>
              </a:spcBef>
              <a:spcAft>
                <a:spcPct val="0"/>
              </a:spcAft>
            </a:pPr>
            <a:r>
              <a:rPr lang="uk-UA" sz="2200" dirty="0" smtClean="0">
                <a:solidFill>
                  <a:prstClr val="black"/>
                </a:solidFill>
                <a:latin typeface="Constantia" pitchFamily="18" charset="0"/>
                <a:ea typeface="Times New Roman" pitchFamily="18" charset="0"/>
              </a:rPr>
              <a:t>А що під цією ржею?</a:t>
            </a:r>
            <a:endParaRPr lang="uk-UA" sz="2200" dirty="0" smtClean="0">
              <a:solidFill>
                <a:prstClr val="black"/>
              </a:solidFill>
              <a:latin typeface="Constantia" pitchFamily="18" charset="0"/>
            </a:endParaRPr>
          </a:p>
        </p:txBody>
      </p:sp>
      <p:pic>
        <p:nvPicPr>
          <p:cNvPr id="31759" name="Picture 15" descr="2016-04-06 19"/>
          <p:cNvPicPr>
            <a:picLocks noChangeAspect="1" noChangeArrowheads="1"/>
          </p:cNvPicPr>
          <p:nvPr/>
        </p:nvPicPr>
        <p:blipFill>
          <a:blip r:embed="rId5" cstate="email"/>
          <a:srcRect/>
          <a:stretch>
            <a:fillRect/>
          </a:stretch>
        </p:blipFill>
        <p:spPr bwMode="auto">
          <a:xfrm>
            <a:off x="5000628" y="3429000"/>
            <a:ext cx="3143272" cy="2364654"/>
          </a:xfrm>
          <a:prstGeom prst="rect">
            <a:avLst/>
          </a:prstGeom>
          <a:noFill/>
          <a:ln w="9525">
            <a:noFill/>
            <a:miter lim="800000"/>
            <a:headEnd/>
            <a:tailEnd/>
          </a:ln>
        </p:spPr>
      </p:pic>
      <p:sp>
        <p:nvSpPr>
          <p:cNvPr id="20" name="Прямоугольник 19"/>
          <p:cNvSpPr/>
          <p:nvPr/>
        </p:nvSpPr>
        <p:spPr>
          <a:xfrm>
            <a:off x="428596" y="5786454"/>
            <a:ext cx="8501122" cy="923330"/>
          </a:xfrm>
          <a:prstGeom prst="rect">
            <a:avLst/>
          </a:prstGeom>
        </p:spPr>
        <p:txBody>
          <a:bodyPr wrap="square">
            <a:spAutoFit/>
          </a:bodyPr>
          <a:lstStyle/>
          <a:p>
            <a:r>
              <a:rPr lang="uk-UA" dirty="0" smtClean="0"/>
              <a:t>На першому фото видно наліт від соди в центрі трубки. Видно, що не вдалося повністю вивести ржу з раковин. Це можна було вирішити просто - занурити знову у розчин на деякий час, а ще краще - збільшити силу струму!</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76"/>
            <a:ext cx="8229600" cy="1143000"/>
          </a:xfrm>
        </p:spPr>
        <p:txBody>
          <a:bodyPr/>
          <a:lstStyle/>
          <a:p>
            <a:pPr algn="ctr"/>
            <a:r>
              <a:rPr lang="uk-UA" dirty="0" smtClean="0"/>
              <a:t>Анод</a:t>
            </a:r>
            <a:endParaRPr lang="ru-RU" dirty="0"/>
          </a:p>
        </p:txBody>
      </p:sp>
      <p:sp>
        <p:nvSpPr>
          <p:cNvPr id="3277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32771" name="Picture 3" descr="2016-04-06 19"/>
          <p:cNvPicPr>
            <a:picLocks noChangeAspect="1" noChangeArrowheads="1"/>
          </p:cNvPicPr>
          <p:nvPr/>
        </p:nvPicPr>
        <p:blipFill>
          <a:blip r:embed="rId2" cstate="email"/>
          <a:srcRect/>
          <a:stretch>
            <a:fillRect/>
          </a:stretch>
        </p:blipFill>
        <p:spPr bwMode="auto">
          <a:xfrm>
            <a:off x="2143108" y="1643050"/>
            <a:ext cx="4643470" cy="3460817"/>
          </a:xfrm>
          <a:prstGeom prst="rect">
            <a:avLst/>
          </a:prstGeom>
          <a:ln>
            <a:noFill/>
          </a:ln>
          <a:effectLst>
            <a:softEdge rad="112500"/>
          </a:effectLst>
        </p:spPr>
      </p:pic>
      <p:sp>
        <p:nvSpPr>
          <p:cNvPr id="32773" name="Rectangle 5"/>
          <p:cNvSpPr>
            <a:spLocks noChangeArrowheads="1"/>
          </p:cNvSpPr>
          <p:nvPr/>
        </p:nvSpPr>
        <p:spPr bwMode="auto">
          <a:xfrm>
            <a:off x="285720" y="642918"/>
            <a:ext cx="8358246"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3200" b="0" i="0" u="none" strike="noStrike" cap="none" normalizeH="0" baseline="0" dirty="0" smtClean="0">
                <a:ln>
                  <a:noFill/>
                </a:ln>
                <a:solidFill>
                  <a:schemeClr val="tx1"/>
                </a:solidFill>
                <a:effectLst/>
                <a:latin typeface="Constantia" pitchFamily="18" charset="0"/>
                <a:ea typeface="Times New Roman" pitchFamily="18" charset="0"/>
              </a:rPr>
              <a:t>Видно, що на аноді теж наліт, але це ржа з деталі, яка очищалася.</a:t>
            </a:r>
            <a:endParaRPr kumimoji="0" lang="ru-RU" sz="3200" b="0" i="0" u="none" strike="noStrike" cap="none" normalizeH="0" baseline="0" dirty="0" smtClean="0">
              <a:ln>
                <a:noFill/>
              </a:ln>
              <a:solidFill>
                <a:schemeClr val="tx1"/>
              </a:solidFill>
              <a:effectLst/>
              <a:latin typeface="Constant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12" name="Прямоугольник 11"/>
          <p:cNvSpPr/>
          <p:nvPr/>
        </p:nvSpPr>
        <p:spPr>
          <a:xfrm>
            <a:off x="357158" y="5214950"/>
            <a:ext cx="8429652" cy="1200329"/>
          </a:xfrm>
          <a:prstGeom prst="rect">
            <a:avLst/>
          </a:prstGeom>
        </p:spPr>
        <p:txBody>
          <a:bodyPr wrap="square">
            <a:spAutoFit/>
          </a:bodyPr>
          <a:lstStyle/>
          <a:p>
            <a:r>
              <a:rPr lang="uk-UA" b="1" dirty="0" smtClean="0"/>
              <a:t>ВАЖЛИВО! Щоб покращити та прискорити процес очищення, треба використовувати джерело з більшою силою струму. Але якщо перебільшити, то сила струму знищить деталь, яка буде очищатися. Напруга не важлива, </a:t>
            </a:r>
            <a:r>
              <a:rPr lang="uk-UA" b="1" dirty="0" err="1" smtClean="0"/>
              <a:t>важлива</a:t>
            </a:r>
            <a:r>
              <a:rPr lang="uk-UA" b="1" dirty="0" smtClean="0"/>
              <a:t> сила струму!</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24648"/>
          </a:xfrm>
        </p:spPr>
        <p:txBody>
          <a:bodyPr>
            <a:normAutofit fontScale="90000"/>
          </a:bodyPr>
          <a:lstStyle/>
          <a:p>
            <a:r>
              <a:rPr lang="uk-UA" dirty="0" smtClean="0">
                <a:latin typeface="Comic Sans MS" pitchFamily="66" charset="0"/>
              </a:rPr>
              <a:t>Висновки</a:t>
            </a:r>
            <a:endParaRPr lang="ru-RU" dirty="0">
              <a:latin typeface="Comic Sans MS" pitchFamily="66" charset="0"/>
            </a:endParaRPr>
          </a:p>
        </p:txBody>
      </p:sp>
      <p:sp>
        <p:nvSpPr>
          <p:cNvPr id="3" name="Содержимое 2"/>
          <p:cNvSpPr>
            <a:spLocks noGrp="1"/>
          </p:cNvSpPr>
          <p:nvPr>
            <p:ph idx="1"/>
          </p:nvPr>
        </p:nvSpPr>
        <p:spPr>
          <a:xfrm>
            <a:off x="457200" y="1428736"/>
            <a:ext cx="8229600" cy="4895864"/>
          </a:xfrm>
        </p:spPr>
        <p:txBody>
          <a:bodyPr>
            <a:normAutofit fontScale="85000" lnSpcReduction="10000"/>
          </a:bodyPr>
          <a:lstStyle/>
          <a:p>
            <a:r>
              <a:rPr lang="uk-UA" dirty="0" smtClean="0"/>
              <a:t>у своєму досліді я показав, як можна за допомогою електролізу очищати метали. Примітивним, на мою думку, є те, що я використав зарядний пристрій для телефону. Джерелом з такою силою струму можна очищати невеликі, не товсті металеві предмети. Цей метод дуже популярний при очищуванні старих монет. Не треба забувати, що без механічної обробки тут не обійтися. Перед очисткою треба зчистити товсту ржу, а тоді вже хімічно очищати. А після цього зчищати наліт. Цим способом дуже добре проводити очищення предметів з глибокою корозією, яку не можливо очистити механічно. Електроліз також використовується для декоративно-захисного покриття металів іншими металами. Наприклад, хромування або </a:t>
            </a:r>
            <a:r>
              <a:rPr lang="uk-UA" dirty="0" err="1" smtClean="0"/>
              <a:t>гальванування</a:t>
            </a:r>
            <a:r>
              <a:rPr lang="uk-UA" dirty="0" smtClean="0"/>
              <a:t>. Але ці процеси покриття в домашніх умовах без необхідного обладнання та досвіду важко реалізувати, але немає нічого неможливого…</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557242" y="1928802"/>
            <a:ext cx="8229600" cy="1928826"/>
          </a:xfrm>
          <a:prstGeom prst="rect">
            <a:avLst/>
          </a:prstGeom>
        </p:spPr>
        <p:txBody>
          <a:bodyPr vert="horz" lIns="0" rIns="0" bIns="0" anchor="b">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uk-UA" sz="9600" b="1" i="0" u="none" strike="noStrike" kern="1200" spc="50" normalizeH="0" baseline="0" noProof="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Comic Sans MS" pitchFamily="66" charset="0"/>
                <a:ea typeface="Times New Roman" pitchFamily="18" charset="0"/>
                <a:cs typeface="+mj-cs"/>
              </a:rPr>
              <a:t>Дякую за увагу!!!</a:t>
            </a:r>
            <a:endParaRPr kumimoji="0" lang="ru-RU" sz="9600" b="1" i="0" u="none" strike="noStrike" kern="1200"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Comic Sans MS" pitchFamily="66" charset="0"/>
              <a:ea typeface="+mj-ea"/>
              <a:cs typeface="+mj-cs"/>
            </a:endParaRPr>
          </a:p>
        </p:txBody>
      </p:sp>
      <p:pic>
        <p:nvPicPr>
          <p:cNvPr id="5" name="Picture 3" descr="D:\Работа\фоны грамоты шрифты\анимации\Animated_Wallpapers_240x320\3d_screensavers_0140.gif"/>
          <p:cNvPicPr>
            <a:picLocks noChangeAspect="1" noChangeArrowheads="1" noCrop="1"/>
          </p:cNvPicPr>
          <p:nvPr/>
        </p:nvPicPr>
        <p:blipFill>
          <a:blip r:embed="rId2" cstate="email"/>
          <a:srcRect/>
          <a:stretch>
            <a:fillRect/>
          </a:stretch>
        </p:blipFill>
        <p:spPr bwMode="auto">
          <a:xfrm>
            <a:off x="3071802" y="3738564"/>
            <a:ext cx="2071702" cy="2762269"/>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214422"/>
            <a:ext cx="8229600" cy="1143000"/>
          </a:xfrm>
        </p:spPr>
        <p:txBody>
          <a:bodyPr>
            <a:normAutofit fontScale="90000"/>
          </a:bodyPr>
          <a:lstStyle/>
          <a:p>
            <a:pPr lvl="0"/>
            <a:r>
              <a:rPr lang="uk-UA"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a typeface="Times New Roman" pitchFamily="18" charset="0"/>
              </a:rPr>
              <a:t>Використана література:</a:t>
            </a:r>
            <a:r>
              <a:rPr lang="ru-RU" sz="4800" dirty="0" smtClean="0">
                <a:solidFill>
                  <a:schemeClr val="tx1"/>
                </a:solidFill>
                <a:latin typeface="Comic Sans MS" pitchFamily="66" charset="0"/>
                <a:ea typeface="Times New Roman" pitchFamily="18" charset="0"/>
              </a:rPr>
              <a:t/>
            </a:r>
            <a:br>
              <a:rPr lang="ru-RU" sz="4800" dirty="0" smtClean="0">
                <a:solidFill>
                  <a:schemeClr val="tx1"/>
                </a:solidFill>
                <a:latin typeface="Comic Sans MS" pitchFamily="66" charset="0"/>
                <a:ea typeface="Times New Roman" pitchFamily="18" charset="0"/>
              </a:rPr>
            </a:br>
            <a:endParaRPr lang="ru-RU" dirty="0">
              <a:latin typeface="Comic Sans MS" pitchFamily="66" charset="0"/>
            </a:endParaRPr>
          </a:p>
        </p:txBody>
      </p:sp>
      <p:sp>
        <p:nvSpPr>
          <p:cNvPr id="3" name="Содержимое 2"/>
          <p:cNvSpPr>
            <a:spLocks noGrp="1"/>
          </p:cNvSpPr>
          <p:nvPr>
            <p:ph idx="1"/>
          </p:nvPr>
        </p:nvSpPr>
        <p:spPr>
          <a:xfrm>
            <a:off x="285720" y="2500306"/>
            <a:ext cx="8401080" cy="2565090"/>
          </a:xfrm>
        </p:spPr>
        <p:txBody>
          <a:bodyPr/>
          <a:lstStyle/>
          <a:p>
            <a:pPr marL="0" lvl="0" indent="0" algn="just" eaLnBrk="0" fontAlgn="base" hangingPunct="0">
              <a:spcBef>
                <a:spcPct val="0"/>
              </a:spcBef>
              <a:spcAft>
                <a:spcPct val="0"/>
              </a:spcAft>
              <a:buClrTx/>
              <a:buSzTx/>
              <a:buNone/>
            </a:pPr>
            <a:r>
              <a:rPr lang="uk-UA" sz="2400" dirty="0" smtClean="0">
                <a:latin typeface="Bookman Old Style" pitchFamily="18" charset="0"/>
                <a:ea typeface="Times New Roman" pitchFamily="18" charset="0"/>
                <a:cs typeface="Times New Roman" pitchFamily="18" charset="0"/>
              </a:rPr>
              <a:t>1.Божинова Ф. Я.</a:t>
            </a:r>
            <a:r>
              <a:rPr lang="uk-UA" sz="2400" dirty="0" smtClean="0">
                <a:latin typeface="Bookman Old Style" pitchFamily="18" charset="0"/>
                <a:ea typeface="SchoolBookC"/>
                <a:cs typeface="Times New Roman" pitchFamily="18" charset="0"/>
              </a:rPr>
              <a:t> Фізика. 9 клас: Підручник для </a:t>
            </a:r>
            <a:r>
              <a:rPr lang="uk-UA" sz="2400" dirty="0" err="1" smtClean="0">
                <a:latin typeface="Bookman Old Style" pitchFamily="18" charset="0"/>
                <a:ea typeface="SchoolBookC"/>
                <a:cs typeface="Times New Roman" pitchFamily="18" charset="0"/>
              </a:rPr>
              <a:t>загальноосвіт</a:t>
            </a:r>
            <a:r>
              <a:rPr lang="uk-UA" sz="2400" dirty="0" smtClean="0">
                <a:latin typeface="Bookman Old Style" pitchFamily="18" charset="0"/>
                <a:ea typeface="SchoolBookC"/>
                <a:cs typeface="Times New Roman" pitchFamily="18" charset="0"/>
              </a:rPr>
              <a:t>. </a:t>
            </a:r>
            <a:r>
              <a:rPr lang="uk-UA" sz="2400" dirty="0" err="1" smtClean="0">
                <a:latin typeface="Bookman Old Style" pitchFamily="18" charset="0"/>
                <a:ea typeface="SchoolBookC"/>
                <a:cs typeface="Times New Roman" pitchFamily="18" charset="0"/>
              </a:rPr>
              <a:t>навч</a:t>
            </a:r>
            <a:r>
              <a:rPr lang="uk-UA" sz="2400" dirty="0" smtClean="0">
                <a:latin typeface="Bookman Old Style" pitchFamily="18" charset="0"/>
                <a:ea typeface="SchoolBookC"/>
                <a:cs typeface="Times New Roman" pitchFamily="18" charset="0"/>
              </a:rPr>
              <a:t>. закладів /Ф. Я. </a:t>
            </a:r>
            <a:r>
              <a:rPr lang="uk-UA" sz="2400" dirty="0" err="1" smtClean="0">
                <a:latin typeface="Bookman Old Style" pitchFamily="18" charset="0"/>
                <a:ea typeface="SchoolBookC"/>
                <a:cs typeface="Times New Roman" pitchFamily="18" charset="0"/>
              </a:rPr>
              <a:t>Божинова</a:t>
            </a:r>
            <a:r>
              <a:rPr lang="uk-UA" sz="2400" dirty="0" smtClean="0">
                <a:latin typeface="Bookman Old Style" pitchFamily="18" charset="0"/>
                <a:ea typeface="SchoolBookC"/>
                <a:cs typeface="Times New Roman" pitchFamily="18" charset="0"/>
              </a:rPr>
              <a:t>, М. М. </a:t>
            </a:r>
            <a:r>
              <a:rPr lang="uk-UA" sz="2400" dirty="0" err="1" smtClean="0">
                <a:latin typeface="Bookman Old Style" pitchFamily="18" charset="0"/>
                <a:ea typeface="SchoolBookC"/>
                <a:cs typeface="Times New Roman" pitchFamily="18" charset="0"/>
              </a:rPr>
              <a:t>Кірюхін</a:t>
            </a:r>
            <a:r>
              <a:rPr lang="uk-UA" sz="2400" dirty="0" smtClean="0">
                <a:latin typeface="Bookman Old Style" pitchFamily="18" charset="0"/>
                <a:ea typeface="SchoolBookC"/>
                <a:cs typeface="Times New Roman" pitchFamily="18" charset="0"/>
              </a:rPr>
              <a:t>, О. О. </a:t>
            </a:r>
            <a:r>
              <a:rPr lang="uk-UA" sz="2400" dirty="0" err="1" smtClean="0">
                <a:latin typeface="Bookman Old Style" pitchFamily="18" charset="0"/>
                <a:ea typeface="SchoolBookC"/>
                <a:cs typeface="Times New Roman" pitchFamily="18" charset="0"/>
              </a:rPr>
              <a:t>Кірюхіна.—</a:t>
            </a:r>
            <a:r>
              <a:rPr lang="uk-UA" sz="2400" dirty="0" smtClean="0">
                <a:latin typeface="Bookman Old Style" pitchFamily="18" charset="0"/>
                <a:ea typeface="SchoolBookC"/>
                <a:cs typeface="Times New Roman" pitchFamily="18" charset="0"/>
              </a:rPr>
              <a:t> Х.: Видавництво «Ранок», 2009.— 224 с.: іл.</a:t>
            </a:r>
            <a:endParaRPr lang="ru-RU" sz="2400" dirty="0" smtClean="0">
              <a:latin typeface="Bookman Old Style" pitchFamily="18" charset="0"/>
              <a:ea typeface="Times New Roman" pitchFamily="18" charset="0"/>
            </a:endParaRPr>
          </a:p>
          <a:p>
            <a:pPr marL="0" lvl="0" indent="0" algn="just" eaLnBrk="0" fontAlgn="base" hangingPunct="0">
              <a:spcBef>
                <a:spcPct val="0"/>
              </a:spcBef>
              <a:spcAft>
                <a:spcPct val="0"/>
              </a:spcAft>
              <a:buClrTx/>
              <a:buSzTx/>
              <a:buNone/>
            </a:pPr>
            <a:endParaRPr lang="uk-UA" sz="2400" dirty="0" smtClean="0">
              <a:latin typeface="Bookman Old Style" pitchFamily="18" charset="0"/>
              <a:ea typeface="SchoolBookC"/>
              <a:cs typeface="Times New Roman" pitchFamily="18" charset="0"/>
            </a:endParaRPr>
          </a:p>
          <a:p>
            <a:pPr marL="0" lvl="0" indent="0" algn="just" eaLnBrk="0" fontAlgn="base" hangingPunct="0">
              <a:spcBef>
                <a:spcPct val="0"/>
              </a:spcBef>
              <a:spcAft>
                <a:spcPct val="0"/>
              </a:spcAft>
              <a:buClrTx/>
              <a:buSzTx/>
              <a:buNone/>
            </a:pPr>
            <a:r>
              <a:rPr lang="uk-UA" sz="2400" dirty="0" smtClean="0">
                <a:latin typeface="Bookman Old Style" pitchFamily="18" charset="0"/>
                <a:ea typeface="SchoolBookC"/>
                <a:cs typeface="Times New Roman" pitchFamily="18" charset="0"/>
              </a:rPr>
              <a:t>2. </a:t>
            </a:r>
            <a:r>
              <a:rPr lang="uk-UA" sz="2400" dirty="0" err="1" smtClean="0">
                <a:latin typeface="Bookman Old Style" pitchFamily="18" charset="0"/>
                <a:ea typeface="SchoolBookC"/>
                <a:cs typeface="Times New Roman" pitchFamily="18" charset="0"/>
              </a:rPr>
              <a:t>Заповікі</a:t>
            </a:r>
            <a:r>
              <a:rPr lang="uk-UA" sz="2400" dirty="0" smtClean="0">
                <a:latin typeface="Bookman Old Style" pitchFamily="18" charset="0"/>
                <a:ea typeface="SchoolBookC"/>
                <a:cs typeface="Times New Roman" pitchFamily="18" charset="0"/>
              </a:rPr>
              <a:t>: </a:t>
            </a:r>
            <a:r>
              <a:rPr lang="uk-UA" sz="2400" dirty="0" err="1" smtClean="0">
                <a:latin typeface="Bookman Old Style" pitchFamily="18" charset="0"/>
                <a:ea typeface="SchoolBookC"/>
                <a:cs typeface="Times New Roman" pitchFamily="18" charset="0"/>
                <a:hlinkClick r:id="rId2"/>
              </a:rPr>
              <a:t>Елекроліз</a:t>
            </a:r>
            <a:endParaRPr lang="uk-UA" sz="2400" dirty="0" smtClean="0">
              <a:latin typeface="Bookman Old Style" pitchFamily="18" charset="0"/>
              <a:ea typeface="SchoolBookC"/>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182</TotalTime>
  <Words>805</Words>
  <Application>Microsoft Office PowerPoint</Application>
  <PresentationFormat>Экран (4:3)</PresentationFormat>
  <Paragraphs>52</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Поток</vt:lpstr>
      <vt:lpstr>Оригінальні досліди-фокуси</vt:lpstr>
      <vt:lpstr>Мета проекту:</vt:lpstr>
      <vt:lpstr>Обладнання: </vt:lpstr>
      <vt:lpstr>Почнемо складання установки для електролізу. </vt:lpstr>
      <vt:lpstr>Трубка з нержавіючої сталі. </vt:lpstr>
      <vt:lpstr>Деталь для очищення. </vt:lpstr>
      <vt:lpstr>Перейдемо до підключення</vt:lpstr>
      <vt:lpstr>Перейдемо до підключення</vt:lpstr>
      <vt:lpstr>А тепер – вмикаємо!</vt:lpstr>
      <vt:lpstr>Результат </vt:lpstr>
      <vt:lpstr>Анод</vt:lpstr>
      <vt:lpstr>Висновки</vt:lpstr>
      <vt:lpstr>Слайд 13</vt:lpstr>
      <vt:lpstr>Використана література: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Оригінальні досліди-фокуси</dc:title>
  <dc:creator>Admin</dc:creator>
  <cp:lastModifiedBy>Admin</cp:lastModifiedBy>
  <cp:revision>33</cp:revision>
  <dcterms:created xsi:type="dcterms:W3CDTF">2015-04-12T15:47:08Z</dcterms:created>
  <dcterms:modified xsi:type="dcterms:W3CDTF">2016-04-14T20:55:44Z</dcterms:modified>
</cp:coreProperties>
</file>