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6"/>
  </p:notesMasterIdLst>
  <p:sldIdLst>
    <p:sldId id="256" r:id="rId2"/>
    <p:sldId id="259" r:id="rId3"/>
    <p:sldId id="257" r:id="rId4"/>
    <p:sldId id="272" r:id="rId5"/>
    <p:sldId id="258" r:id="rId6"/>
    <p:sldId id="265" r:id="rId7"/>
    <p:sldId id="269" r:id="rId8"/>
    <p:sldId id="260" r:id="rId9"/>
    <p:sldId id="273" r:id="rId10"/>
    <p:sldId id="263" r:id="rId11"/>
    <p:sldId id="261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660"/>
  </p:normalViewPr>
  <p:slideViewPr>
    <p:cSldViewPr>
      <p:cViewPr varScale="1">
        <p:scale>
          <a:sx n="113" d="100"/>
          <a:sy n="113" d="100"/>
        </p:scale>
        <p:origin x="15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936F5-7C3D-44AE-AFE3-73C73E44E82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D00A5-8AB2-423B-96F3-EC48DE341B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916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D00A5-8AB2-423B-96F3-EC48DE341B8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70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D00A5-8AB2-423B-96F3-EC48DE341B8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450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D00A5-8AB2-423B-96F3-EC48DE341B8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51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54B-E3D8-487A-BCC6-359A6B28323A}" type="datetime1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8769-9D5E-4664-8CB0-5EB6157022D9}" type="datetime1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605E-D4F8-43B1-8784-5E26C5CF2DE8}" type="datetime1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4031-8EA6-4B9F-BACB-47016B7D16E6}" type="datetime1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8439-14DD-4227-A65A-AB0865DB89A7}" type="datetime1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E165-430D-445A-A943-05FC2288372A}" type="datetime1">
              <a:rPr lang="ru-RU" smtClean="0"/>
              <a:pPr/>
              <a:t>31.03.2016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5EC9-615A-4C76-A9C2-3451AF453CA5}" type="datetime1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7ABD-52BA-4237-8566-341F35C3D7B4}" type="datetime1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4878-2077-418A-A174-6BC273133365}" type="datetime1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F639-640C-4D94-90CF-D6F509C748F8}" type="datetime1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4494-9010-4F26-AF0D-9B9AF1617B86}" type="datetime1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ABFDE38-C6E6-4B7E-B25E-3F7CFE4ACD39}" type="datetime1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1217919"/>
            <a:ext cx="9073008" cy="144016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uk-UA" sz="4000" b="1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ВПЛИВ ФІТОНЦИДІВ НА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ВРОЖАЙНІСТЬ КАРТОПЛІ</a:t>
            </a:r>
            <a:endParaRPr lang="ru-RU" sz="4000" b="1" cap="none" dirty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6235" y="2924944"/>
            <a:ext cx="4427983" cy="4116979"/>
          </a:xfrm>
        </p:spPr>
        <p:txBody>
          <a:bodyPr>
            <a:normAutofit/>
          </a:bodyPr>
          <a:lstStyle/>
          <a:p>
            <a:pPr algn="just"/>
            <a:r>
              <a:rPr lang="uk-UA" sz="1800" dirty="0">
                <a:effectLst/>
                <a:latin typeface="Times New Roman" pitchFamily="18" charset="0"/>
                <a:cs typeface="Times New Roman" pitchFamily="18" charset="0"/>
              </a:rPr>
              <a:t>Роботу виконала:</a:t>
            </a:r>
            <a:endParaRPr lang="ru-RU" sz="18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800" b="1" dirty="0">
                <a:effectLst/>
                <a:latin typeface="Times New Roman" pitchFamily="18" charset="0"/>
                <a:cs typeface="Times New Roman" pitchFamily="18" charset="0"/>
              </a:rPr>
              <a:t>Мудра Катерина Станіславівна</a:t>
            </a:r>
            <a:r>
              <a:rPr lang="uk-UA" sz="1800" dirty="0" smtClean="0">
                <a:effectLst/>
                <a:latin typeface="Times New Roman" pitchFamily="18" charset="0"/>
                <a:cs typeface="Times New Roman" pitchFamily="18" charset="0"/>
              </a:rPr>
              <a:t>, учениця 9 класу Комунального </a:t>
            </a:r>
            <a:r>
              <a:rPr lang="uk-UA" sz="1800" dirty="0">
                <a:effectLst/>
                <a:latin typeface="Times New Roman" pitchFamily="18" charset="0"/>
                <a:cs typeface="Times New Roman" pitchFamily="18" charset="0"/>
              </a:rPr>
              <a:t>закладу «</a:t>
            </a:r>
            <a:r>
              <a:rPr lang="uk-UA" sz="1800" dirty="0" smtClean="0">
                <a:effectLst/>
                <a:latin typeface="Times New Roman" pitchFamily="18" charset="0"/>
                <a:cs typeface="Times New Roman" pitchFamily="18" charset="0"/>
              </a:rPr>
              <a:t>Обласна</a:t>
            </a:r>
            <a: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effectLst/>
                <a:latin typeface="Times New Roman" pitchFamily="18" charset="0"/>
                <a:cs typeface="Times New Roman" pitchFamily="18" charset="0"/>
              </a:rPr>
              <a:t>спеціалізована школа-інтернат ІІ-ІІІ </a:t>
            </a:r>
            <a:r>
              <a:rPr lang="uk-UA" sz="1800" dirty="0">
                <a:effectLst/>
                <a:latin typeface="Times New Roman" pitchFamily="18" charset="0"/>
                <a:cs typeface="Times New Roman" pitchFamily="18" charset="0"/>
              </a:rPr>
              <a:t>ступенів «</a:t>
            </a:r>
            <a:r>
              <a:rPr lang="uk-UA" sz="1800" dirty="0" smtClean="0">
                <a:effectLst/>
                <a:latin typeface="Times New Roman" pitchFamily="18" charset="0"/>
                <a:cs typeface="Times New Roman" pitchFamily="18" charset="0"/>
              </a:rPr>
              <a:t>Обдарованість Харківської обласної ради»</a:t>
            </a:r>
            <a:endParaRPr lang="ru-RU" sz="18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Науковий 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керівник:</a:t>
            </a:r>
            <a:endParaRPr lang="ru-RU" sz="1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Самошко Любов Миколаївна</a:t>
            </a:r>
            <a:r>
              <a:rPr lang="uk-UA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800" dirty="0" smtClean="0">
                <a:effectLst/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читель 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хімії, спеціаліст </a:t>
            </a:r>
            <a:r>
              <a:rPr lang="uk-UA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старший </a:t>
            </a:r>
            <a:r>
              <a:rPr lang="uk-UA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вчитель </a:t>
            </a:r>
            <a:r>
              <a:rPr lang="uk-UA" sz="1800" dirty="0" smtClean="0">
                <a:effectLst/>
                <a:latin typeface="Times New Roman" pitchFamily="18" charset="0"/>
                <a:cs typeface="Times New Roman" pitchFamily="18" charset="0"/>
              </a:rPr>
              <a:t>Комунального </a:t>
            </a:r>
            <a:r>
              <a:rPr lang="uk-UA" sz="1800" dirty="0">
                <a:effectLst/>
                <a:latin typeface="Times New Roman" pitchFamily="18" charset="0"/>
                <a:cs typeface="Times New Roman" pitchFamily="18" charset="0"/>
              </a:rPr>
              <a:t>закладу «Обласна</a:t>
            </a:r>
            <a:r>
              <a:rPr lang="en-US" sz="1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>
                <a:effectLst/>
                <a:latin typeface="Times New Roman" pitchFamily="18" charset="0"/>
                <a:cs typeface="Times New Roman" pitchFamily="18" charset="0"/>
              </a:rPr>
              <a:t>спеціалізована </a:t>
            </a:r>
            <a:r>
              <a:rPr lang="uk-UA" sz="1800" dirty="0" smtClean="0">
                <a:effectLst/>
                <a:latin typeface="Times New Roman" pitchFamily="18" charset="0"/>
                <a:cs typeface="Times New Roman" pitchFamily="18" charset="0"/>
              </a:rPr>
              <a:t>школа-інтернат ІІ-ІІІ </a:t>
            </a:r>
            <a:r>
              <a:rPr lang="uk-UA" sz="1800" dirty="0">
                <a:effectLst/>
                <a:latin typeface="Times New Roman" pitchFamily="18" charset="0"/>
                <a:cs typeface="Times New Roman" pitchFamily="18" charset="0"/>
              </a:rPr>
              <a:t>ступенів «Обдарованість Харківської обласної ради»</a:t>
            </a:r>
            <a:endParaRPr lang="ru-RU" sz="18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1222" y="18864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r>
              <a:rPr lang="uk-UA" dirty="0"/>
              <a:t> </a:t>
            </a:r>
            <a:endParaRPr lang="ru-RU" dirty="0"/>
          </a:p>
        </p:txBody>
      </p:sp>
      <p:pic>
        <p:nvPicPr>
          <p:cNvPr id="1026" name="Picture 2" descr="https://pp.vk.me/c623121/v623121065/28084/dCYtAEkeFA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5" t="15201" r="28332" b="37568"/>
          <a:stretch/>
        </p:blipFill>
        <p:spPr bwMode="auto">
          <a:xfrm>
            <a:off x="1043608" y="3140968"/>
            <a:ext cx="2035834" cy="340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115616" y="184117"/>
            <a:ext cx="7200800" cy="98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 освіти і науки України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науки і освіти Харківської обласної державної адміністрації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Харківське територіальне відділення Малої академії наук України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96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7503" y="332656"/>
            <a:ext cx="8928993" cy="1008112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 fontAlgn="ctr"/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КІЛЬКІСТЬ КОЛОРАДСЬКОГО ЖУКА ТА ЛИЧИНОК В ЗАЛЕЖНОСТІ ВІД ВПЛИВУ ФІТОНЦИДІВ РІЗНИХ КУЛЬТУР У ФАЗ</a:t>
            </a:r>
            <a:r>
              <a:rPr lang="uk-UA" sz="2000" b="1" dirty="0" smtClean="0">
                <a:effectLst/>
                <a:latin typeface="Times New Roman" pitchFamily="18" charset="0"/>
                <a:cs typeface="Times New Roman" pitchFamily="18" charset="0"/>
              </a:rPr>
              <a:t>АХ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 РОЗВИТКУ КАРТОПЛІ «УТВОРЕННЯ СУЦВІТТЯ» ТА «ЦВІТІННЯ»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332283"/>
              </p:ext>
            </p:extLst>
          </p:nvPr>
        </p:nvGraphicFramePr>
        <p:xfrm>
          <a:off x="18728" y="1576083"/>
          <a:ext cx="9144000" cy="53012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29189"/>
                <a:gridCol w="1945530"/>
                <a:gridCol w="1556427"/>
                <a:gridCol w="1556427"/>
                <a:gridCol w="1556427"/>
              </a:tblGrid>
              <a:tr h="1759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</a:rPr>
                        <a:t>Фаза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err="1">
                          <a:effectLst/>
                        </a:rPr>
                        <a:t>Рослини</a:t>
                      </a:r>
                      <a:r>
                        <a:rPr lang="ru-RU" sz="2400" b="1" u="none" strike="noStrike" dirty="0">
                          <a:effectLst/>
                        </a:rPr>
                        <a:t>, </a:t>
                      </a:r>
                      <a:r>
                        <a:rPr lang="ru-RU" sz="2400" b="1" u="none" strike="noStrike" dirty="0" err="1">
                          <a:effectLst/>
                        </a:rPr>
                        <a:t>якими</a:t>
                      </a:r>
                      <a:r>
                        <a:rPr lang="ru-RU" sz="2400" b="1" u="none" strike="noStrike" dirty="0">
                          <a:effectLst/>
                        </a:rPr>
                        <a:t> </a:t>
                      </a:r>
                      <a:r>
                        <a:rPr lang="ru-RU" sz="2400" b="1" u="none" strike="noStrike" dirty="0" err="1">
                          <a:effectLst/>
                        </a:rPr>
                        <a:t>обсаджено</a:t>
                      </a:r>
                      <a:r>
                        <a:rPr lang="ru-RU" sz="2400" b="1" u="none" strike="noStrike" dirty="0">
                          <a:effectLst/>
                        </a:rPr>
                        <a:t> </a:t>
                      </a:r>
                      <a:r>
                        <a:rPr lang="ru-RU" sz="2400" b="1" u="none" strike="noStrike" dirty="0" err="1">
                          <a:effectLst/>
                        </a:rPr>
                        <a:t>картоплю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err="1">
                          <a:effectLst/>
                        </a:rPr>
                        <a:t>Кількість</a:t>
                      </a:r>
                      <a:r>
                        <a:rPr lang="ru-RU" sz="2400" b="1" u="none" strike="noStrike" dirty="0">
                          <a:effectLst/>
                        </a:rPr>
                        <a:t> </a:t>
                      </a:r>
                      <a:r>
                        <a:rPr lang="ru-RU" sz="2400" b="1" u="none" strike="noStrike" dirty="0" err="1">
                          <a:effectLst/>
                        </a:rPr>
                        <a:t>кущів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err="1">
                          <a:effectLst/>
                        </a:rPr>
                        <a:t>Імаго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</a:rPr>
                        <a:t>Личинок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93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err="1">
                          <a:effectLst/>
                        </a:rPr>
                        <a:t>Утворення</a:t>
                      </a:r>
                      <a:r>
                        <a:rPr lang="ru-RU" sz="2400" u="none" strike="noStrike" dirty="0">
                          <a:effectLst/>
                        </a:rPr>
                        <a:t> </a:t>
                      </a:r>
                      <a:r>
                        <a:rPr lang="ru-RU" sz="2400" u="none" strike="noStrike" dirty="0" err="1">
                          <a:effectLst/>
                        </a:rPr>
                        <a:t>суцвіть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Льон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60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121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39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Тютюн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25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10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154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39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err="1">
                          <a:effectLst/>
                        </a:rPr>
                        <a:t>Нагідки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30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11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167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39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Без </a:t>
                      </a:r>
                      <a:r>
                        <a:rPr lang="ru-RU" sz="24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обсівів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20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17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221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3993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Цвітіння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Льон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60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107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39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Тютюн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25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143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39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Нагідки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30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10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158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619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Без </a:t>
                      </a:r>
                      <a:r>
                        <a:rPr lang="ru-RU" sz="24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обсівів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20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209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7010400" y="6577263"/>
            <a:ext cx="2133600" cy="304800"/>
          </a:xfrm>
        </p:spPr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292" y="260648"/>
            <a:ext cx="8856984" cy="504056"/>
          </a:xfrm>
          <a:solidFill>
            <a:schemeClr val="bg2"/>
          </a:solidFill>
        </p:spPr>
        <p:txBody>
          <a:bodyPr anchor="ctr"/>
          <a:lstStyle/>
          <a:p>
            <a:pPr algn="ctr"/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 ФІТОНЦИДІВ НА КОЛОРАДСЬКОГО ЖУКА ТА ЛИЧИНОК 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69773036"/>
              </p:ext>
            </p:extLst>
          </p:nvPr>
        </p:nvGraphicFramePr>
        <p:xfrm>
          <a:off x="-944" y="1124791"/>
          <a:ext cx="9181456" cy="5765293"/>
        </p:xfrm>
        <a:graphic>
          <a:graphicData uri="http://schemas.openxmlformats.org/drawingml/2006/table">
            <a:tbl>
              <a:tblPr firstRow="1" firstCol="1" bandRow="1" bandCol="1">
                <a:tableStyleId>{7E9639D4-E3E2-4D34-9284-5A2195B3D0D7}</a:tableStyleId>
              </a:tblPr>
              <a:tblGrid>
                <a:gridCol w="1568797"/>
                <a:gridCol w="3904380"/>
                <a:gridCol w="3708279"/>
              </a:tblGrid>
              <a:tr h="16733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Рослини, якими обсаджено картоплю</a:t>
                      </a:r>
                      <a:endParaRPr lang="ru-RU" sz="18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794" marR="3879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Вплив фітонцидів на личинок колорадського жука (поведінка, стан)</a:t>
                      </a:r>
                      <a:endParaRPr lang="ru-RU" sz="18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794" marR="3879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Вплив фітонцидів </a:t>
                      </a:r>
                      <a:r>
                        <a:rPr lang="uk-UA" sz="18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uk-UA" sz="18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колорадського </a:t>
                      </a:r>
                      <a:r>
                        <a:rPr lang="uk-UA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жука (поведінка, стан)</a:t>
                      </a:r>
                      <a:endParaRPr lang="ru-RU" sz="18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794" marR="3879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676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Льон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794" marR="3879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Личинки майже не активні, є загиблі особини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личинок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794" marR="3879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дорослих особин незначна, малорухомі, неактивні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794" marR="38794" marT="0" marB="0" anchor="ctr">
                    <a:solidFill>
                      <a:schemeClr val="bg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Нагідки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794" marR="3879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Активність личинок низька, помітний рух, загиблих личинок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немає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794" marR="3879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Дорослі особини малорухомі, активність низька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794" marR="38794" marT="0" marB="0" anchor="ctr">
                    <a:solidFill>
                      <a:schemeClr val="bg1"/>
                    </a:solidFill>
                  </a:tcPr>
                </a:tc>
              </a:tr>
              <a:tr h="10095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Тютюн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794" marR="3879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Активність личинок дуже низька, є </a:t>
                      </a:r>
                      <a:r>
                        <a:rPr lang="uk-UA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особини, які  загинули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794" marR="3879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Дорослих особин виявлено, але їх активність майже не помітна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794" marR="38794" marT="0" marB="0" anchor="ctr">
                    <a:solidFill>
                      <a:schemeClr val="bg1"/>
                    </a:solidFill>
                  </a:tcPr>
                </a:tc>
              </a:tr>
              <a:tr h="10786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обсаджена картопля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794" marR="3879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Висока активність личинок , загиблих особин не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має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794" marR="3879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Дорослих особин виявлено, мають високу активність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794" marR="38794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7020853" y="6553200"/>
            <a:ext cx="2133600" cy="304800"/>
          </a:xfrm>
        </p:spPr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9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0172"/>
            <a:ext cx="8928992" cy="890556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 УРОЖАЙНОСТІ КАРТОПЛІ ПІД ВПЛИВОМ ФІТОНЦИДІВ РІЗНИХ КУЛЬТУР</a:t>
            </a:r>
            <a:endParaRPr lang="ru-RU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185330"/>
              </p:ext>
            </p:extLst>
          </p:nvPr>
        </p:nvGraphicFramePr>
        <p:xfrm>
          <a:off x="-36512" y="1047762"/>
          <a:ext cx="9180512" cy="583423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4486"/>
                <a:gridCol w="1488790"/>
                <a:gridCol w="1779133"/>
                <a:gridCol w="2373808"/>
                <a:gridCol w="1410433"/>
                <a:gridCol w="1723862"/>
              </a:tblGrid>
              <a:tr h="8375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2" marR="8562" marT="85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2" marR="8562" marT="85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ділянки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2" marR="8562" marT="85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зібрано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картоплі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2" marR="8562" marT="85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Урожайність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2" marR="8562" marT="85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89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Модельний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об'єкт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2" marR="8562" marT="85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Рослини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якими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обсаджено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картоплю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2" marR="8562" marT="85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Га, 10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2" marR="8562" marT="85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2" marR="8562" marT="85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ц/га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2" marR="8562" marT="856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1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2" marR="8562" marT="85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Картопля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2" marR="8562" marT="85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 </a:t>
                      </a:r>
                      <a:r>
                        <a:rPr lang="ru-RU" sz="2000" b="1" u="none" strike="noStrike" dirty="0" err="1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посівів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2" marR="8562" marT="85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 marL="8562" marR="8562" marT="8562" marB="0" anchor="ctr">
                    <a:blipFill rotWithShape="1">
                      <a:blip r:embed="rId2"/>
                      <a:stretch>
                        <a:fillRect l="-154359" t="-374312" r="-131795" b="-42568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0,15  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2" marR="8562" marT="8562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675,0  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2" marR="8562" marT="8562" marB="0" anchor="ctr">
                    <a:solidFill>
                      <a:schemeClr val="bg1"/>
                    </a:solidFill>
                  </a:tcPr>
                </a:tc>
              </a:tr>
              <a:tr h="661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2" marR="8562" marT="85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Картопля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2" marR="8562" marT="85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Тютюн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2" marR="8562" marT="85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562" marR="8562" marT="8562" marB="0" anchor="ctr">
                    <a:blipFill rotWithShape="1">
                      <a:blip r:embed="rId2"/>
                      <a:stretch>
                        <a:fillRect l="-154359" t="-478704" r="-131795" b="-32963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0,23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2" marR="8562" marT="8562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827,3 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2" marR="8562" marT="8562" marB="0" anchor="ctr">
                    <a:solidFill>
                      <a:schemeClr val="bg1"/>
                    </a:solidFill>
                  </a:tcPr>
                </a:tc>
              </a:tr>
              <a:tr h="661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2" marR="8562" marT="85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Картопля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2" marR="8562" marT="85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err="1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Льон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2" marR="8562" marT="85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 marL="8562" marR="8562" marT="8562" marB="0" anchor="ctr">
                    <a:blipFill rotWithShape="1">
                      <a:blip r:embed="rId2"/>
                      <a:stretch>
                        <a:fillRect l="-154359" t="-573394" r="-131795" b="-22660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0,96  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2" marR="8562" marT="8562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1 439,3  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2" marR="8562" marT="8562" marB="0" anchor="ctr">
                    <a:solidFill>
                      <a:schemeClr val="bg1"/>
                    </a:solidFill>
                  </a:tcPr>
                </a:tc>
              </a:tr>
              <a:tr h="661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2" marR="8562" marT="85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Картопля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2" marR="8562" marT="85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Нагідки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2" marR="8562" marT="85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562" marR="8562" marT="8562" marB="0" anchor="ctr">
                    <a:blipFill rotWithShape="1">
                      <a:blip r:embed="rId2"/>
                      <a:stretch>
                        <a:fillRect l="-154359" t="-679630" r="-131795" b="-12870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0,32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2" marR="8562" marT="8562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960,1 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2" marR="8562" marT="8562" marB="0" anchor="ctr">
                    <a:solidFill>
                      <a:schemeClr val="bg1"/>
                    </a:solidFill>
                  </a:tcPr>
                </a:tc>
              </a:tr>
              <a:tr h="76217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2" marR="8562" marT="856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562" marR="8562" marT="8562" marB="0" anchor="ctr">
                    <a:blipFill rotWithShape="1">
                      <a:blip r:embed="rId2"/>
                      <a:stretch>
                        <a:fillRect l="-154359" t="-673600" r="-131795" b="-112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1,66 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2" marR="8562" marT="8562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1 106,3 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2" marR="8562" marT="8562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7010400" y="6553200"/>
            <a:ext cx="2133600" cy="304800"/>
          </a:xfrm>
        </p:spPr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12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3645024"/>
            <a:ext cx="22322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tx2"/>
                </a:solidFill>
              </a:rPr>
              <a:t>2,22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4293096"/>
            <a:ext cx="21686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2,782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5589240"/>
            <a:ext cx="21602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3,33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5013176"/>
            <a:ext cx="21602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tx2"/>
                </a:solidFill>
              </a:rPr>
              <a:t>6,67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6237312"/>
            <a:ext cx="22322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15,01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2348880"/>
            <a:ext cx="5040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-4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928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229200"/>
          </a:xfrm>
        </p:spPr>
        <p:txBody>
          <a:bodyPr>
            <a:normAutofit/>
          </a:bodyPr>
          <a:lstStyle/>
          <a:p>
            <a:pPr marL="475488" lvl="0" indent="-457200" algn="just">
              <a:buSzPct val="100000"/>
              <a:buFont typeface="+mj-lt"/>
              <a:buAutoNum type="arabicPeriod"/>
            </a:pP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Захист рослин від шкідників забезпечує збереження зеленої маси рослин у період формування плодів, що в свою чергу підвищує врожайність картоплі.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475488" lvl="0" indent="-457200" algn="just">
              <a:buSzPct val="100000"/>
              <a:buFont typeface="+mj-lt"/>
              <a:buAutoNum type="arabicPeriod"/>
            </a:pP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Використання фітонцидів недостатньо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 щоб у повному обсязі захистити посіви картоплі від колорадського жука.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475488" lvl="0" indent="-457200" algn="just">
              <a:buSzPct val="100000"/>
              <a:buFont typeface="+mj-lt"/>
              <a:buAutoNum type="arabicPeriod"/>
            </a:pP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Найбільший урожай картоплі </a:t>
            </a:r>
            <a:r>
              <a:rPr lang="uk-UA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отрима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 на варіанті захищеному посівами льону, який на колорадського жука впливає найзгубніше.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475488" lvl="0" indent="-457200" algn="just">
              <a:buSzPct val="100000"/>
              <a:buFont typeface="+mj-lt"/>
              <a:buAutoNum type="arabicPeriod"/>
            </a:pP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Аналізуючи урожайність культури по варіантам можна встановити, що обсадження картоплі рослинами, які виділяють згубні фітонциди на колорадського жука можливо використовувати як альтернативний спосіб захисту</a:t>
            </a: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764704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uk-UA" b="1" dirty="0" smtClean="0">
                <a:effectLst/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551222"/>
            <a:ext cx="2133600" cy="304800"/>
          </a:xfrm>
        </p:spPr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6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104964"/>
            <a:ext cx="8352928" cy="648072"/>
          </a:xfrm>
          <a:solidFill>
            <a:schemeClr val="bg2"/>
          </a:solidFill>
        </p:spPr>
        <p:txBody>
          <a:bodyPr anchor="ctr"/>
          <a:lstStyle/>
          <a:p>
            <a:pPr algn="ctr"/>
            <a:r>
              <a:rPr lang="uk-UA" b="1" i="1" dirty="0" smtClean="0">
                <a:effectLst/>
                <a:latin typeface="Times New Roman" pitchFamily="18" charset="0"/>
                <a:cs typeface="Times New Roman" pitchFamily="18" charset="0"/>
              </a:rPr>
              <a:t>Дякую за увагу!!!</a:t>
            </a:r>
            <a:endParaRPr lang="ru-RU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995229" y="6519138"/>
            <a:ext cx="2133600" cy="304800"/>
          </a:xfrm>
        </p:spPr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18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92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4" r="8969"/>
          <a:stretch/>
        </p:blipFill>
        <p:spPr>
          <a:xfrm>
            <a:off x="4963134" y="3366605"/>
            <a:ext cx="4180721" cy="33768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1667"/>
            <a:ext cx="8407896" cy="626368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uk-UA" sz="3600" b="1" dirty="0" smtClean="0">
                <a:effectLst/>
                <a:latin typeface="Times New Roman" pitchFamily="18" charset="0"/>
                <a:cs typeface="Times New Roman" pitchFamily="18" charset="0"/>
              </a:rPr>
              <a:t>АКТУАЛЬНІСТЬ ДОСЛІДЖЕННЯ</a:t>
            </a:r>
            <a:endParaRPr lang="ru-RU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7010255" y="6459083"/>
            <a:ext cx="2133600" cy="304800"/>
          </a:xfrm>
        </p:spPr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48690"/>
            <a:ext cx="6264696" cy="477053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sz="22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Застосування біологічних методів боротьби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Збереження довкілля та застосування меншої кількості пестицидів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Вирощування екологічно чистих продуктів харчування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Підвищення урожайності картоплі за рахунок збереження зеленої маси рослин, у період формування урожаю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агрофону та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землеробства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59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7010400" y="6551222"/>
            <a:ext cx="2133600" cy="304800"/>
          </a:xfrm>
        </p:spPr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3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246883"/>
            <a:ext cx="8928992" cy="62636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600" b="1" dirty="0" smtClean="0">
                <a:effectLst/>
                <a:latin typeface="Times New Roman" pitchFamily="18" charset="0"/>
                <a:cs typeface="Times New Roman" pitchFamily="18" charset="0"/>
              </a:rPr>
              <a:t>МЕТА ТА ЗАВДАННЯ ДОСЛІДЖЕННЯ</a:t>
            </a:r>
            <a:endParaRPr lang="ru-RU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6254" y="836712"/>
            <a:ext cx="8640960" cy="17064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3200" b="1" dirty="0">
                <a:effectLst/>
                <a:latin typeface="Times New Roman" pitchFamily="18" charset="0"/>
                <a:cs typeface="Times New Roman" pitchFamily="18" charset="0"/>
              </a:rPr>
              <a:t>Мета роботи: </a:t>
            </a:r>
            <a:r>
              <a:rPr lang="uk-UA" sz="3200" dirty="0">
                <a:effectLst/>
                <a:latin typeface="Times New Roman" pitchFamily="18" charset="0"/>
                <a:cs typeface="Times New Roman" pitchFamily="18" charset="0"/>
              </a:rPr>
              <a:t>встановити вплив рослин, які виділяють фітонциди та підвищують  урожайність картоплі.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107" y="2969739"/>
            <a:ext cx="8640960" cy="3578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effectLst/>
                <a:latin typeface="Times New Roman" pitchFamily="18" charset="0"/>
                <a:cs typeface="Times New Roman" pitchFamily="18" charset="0"/>
              </a:rPr>
              <a:t>Завдання:</a:t>
            </a:r>
            <a:r>
              <a:rPr lang="en-US" sz="4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dirty="0">
                <a:effectLst/>
                <a:latin typeface="Times New Roman" pitchFamily="18" charset="0"/>
                <a:cs typeface="Times New Roman" pitchFamily="18" charset="0"/>
              </a:rPr>
              <a:t>встановити вплив фітонцидів на шкідника;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effectLst/>
                <a:latin typeface="Times New Roman" pitchFamily="18" charset="0"/>
                <a:cs typeface="Times New Roman" pitchFamily="18" charset="0"/>
              </a:rPr>
              <a:t>встановити вплив фітонцидів на величину урожаю картоплі;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effectLst/>
                <a:latin typeface="Times New Roman" pitchFamily="18" charset="0"/>
                <a:cs typeface="Times New Roman" pitchFamily="18" charset="0"/>
              </a:rPr>
              <a:t>визначити фітонциди яких культур мають найзгубніший вплив на колорадського жука;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dirty="0">
                <a:effectLst/>
                <a:latin typeface="Times New Roman" pitchFamily="18" charset="0"/>
                <a:cs typeface="Times New Roman" pitchFamily="18" charset="0"/>
              </a:rPr>
              <a:t>встановити можливість захисту культур за допомогою впливу фітонцидів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8315" y="3861048"/>
            <a:ext cx="8424936" cy="2627536"/>
          </a:xfrm>
        </p:spPr>
        <p:txBody>
          <a:bodyPr anchor="ctr"/>
          <a:lstStyle/>
          <a:p>
            <a:r>
              <a:rPr lang="uk-UA" sz="4000" b="1" dirty="0" smtClean="0">
                <a:effectLst/>
                <a:latin typeface="Times New Roman" pitchFamily="18" charset="0"/>
                <a:cs typeface="Times New Roman" pitchFamily="18" charset="0"/>
              </a:rPr>
              <a:t>Методи </a:t>
            </a:r>
            <a:r>
              <a:rPr lang="uk-UA" sz="4000" b="1" dirty="0" smtClean="0">
                <a:effectLst/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uk-UA" sz="4000" b="1" dirty="0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4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effectLst/>
                <a:latin typeface="Times New Roman" pitchFamily="18" charset="0"/>
                <a:cs typeface="Times New Roman" pitchFamily="18" charset="0"/>
              </a:rPr>
              <a:t>- Пошуково-інформаційний</a:t>
            </a:r>
            <a:r>
              <a:rPr lang="uk-UA" sz="4000" dirty="0" smtClean="0"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uk-UA" sz="4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4000" dirty="0" err="1" smtClean="0">
                <a:effectLst/>
                <a:latin typeface="Times New Roman" pitchFamily="18" charset="0"/>
                <a:cs typeface="Times New Roman" pitchFamily="18" charset="0"/>
              </a:rPr>
              <a:t>Польвий</a:t>
            </a:r>
            <a:r>
              <a:rPr lang="uk-UA" sz="4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effectLst/>
                <a:latin typeface="Times New Roman" pitchFamily="18" charset="0"/>
                <a:cs typeface="Times New Roman" pitchFamily="18" charset="0"/>
              </a:rPr>
              <a:t>експерементальний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7010400" y="6553200"/>
            <a:ext cx="2133600" cy="304800"/>
          </a:xfrm>
        </p:spPr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4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332656"/>
            <a:ext cx="8928992" cy="62636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600" b="1" dirty="0" smtClean="0">
                <a:effectLst/>
                <a:latin typeface="Times New Roman" pitchFamily="18" charset="0"/>
                <a:cs typeface="Times New Roman" pitchFamily="18" charset="0"/>
              </a:rPr>
              <a:t>НАУКОВИЙ АПАРАТ ДОСЛІДЖЕННЯ</a:t>
            </a:r>
            <a:endParaRPr lang="ru-RU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2739" y="1201068"/>
            <a:ext cx="8674165" cy="2417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3600" b="1" dirty="0">
                <a:effectLst/>
                <a:latin typeface="Times New Roman" pitchFamily="18" charset="0"/>
                <a:cs typeface="Times New Roman" pitchFamily="18" charset="0"/>
              </a:rPr>
              <a:t>Об’єкт дослідження: </a:t>
            </a:r>
            <a:r>
              <a:rPr lang="uk-UA" sz="3600" dirty="0">
                <a:effectLst/>
                <a:latin typeface="Times New Roman" pitchFamily="18" charset="0"/>
                <a:cs typeface="Times New Roman" pitchFamily="18" charset="0"/>
              </a:rPr>
              <a:t>картопля обсаджена рослинами, що виділяють фітонциди.</a:t>
            </a:r>
            <a:br>
              <a:rPr lang="uk-UA" sz="3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effectLst/>
                <a:latin typeface="Times New Roman" pitchFamily="18" charset="0"/>
                <a:cs typeface="Times New Roman" pitchFamily="18" charset="0"/>
              </a:rPr>
              <a:t>Предмет дослідження: </a:t>
            </a:r>
            <a:r>
              <a:rPr lang="uk-UA" sz="3600" dirty="0">
                <a:effectLst/>
                <a:latin typeface="Times New Roman" pitchFamily="18" charset="0"/>
                <a:cs typeface="Times New Roman" pitchFamily="18" charset="0"/>
              </a:rPr>
              <a:t>дія фітонцидів на шкідника картоплі колорадського </a:t>
            </a:r>
            <a:r>
              <a:rPr lang="uk-UA" sz="3600" dirty="0" smtClean="0">
                <a:effectLst/>
                <a:latin typeface="Times New Roman" pitchFamily="18" charset="0"/>
                <a:cs typeface="Times New Roman" pitchFamily="18" charset="0"/>
              </a:rPr>
              <a:t>жука</a:t>
            </a:r>
          </a:p>
        </p:txBody>
      </p:sp>
    </p:spTree>
    <p:extLst>
      <p:ext uri="{BB962C8B-B14F-4D97-AF65-F5344CB8AC3E}">
        <p14:creationId xmlns:p14="http://schemas.microsoft.com/office/powerpoint/2010/main" val="160913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t="1872"/>
          <a:stretch/>
        </p:blipFill>
        <p:spPr>
          <a:xfrm>
            <a:off x="467544" y="997190"/>
            <a:ext cx="7851558" cy="57705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92782" cy="645346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uk-UA" sz="4000" b="1" dirty="0" smtClean="0">
                <a:effectLst/>
                <a:latin typeface="Times New Roman" pitchFamily="18" charset="0"/>
                <a:cs typeface="Times New Roman" pitchFamily="18" charset="0"/>
              </a:rPr>
              <a:t>СХЕМА ДОСЛІДНОЇ ДІЛЯНКИ</a:t>
            </a:r>
            <a:endParaRPr lang="ru-RU" sz="4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7010400" y="6535180"/>
            <a:ext cx="2133600" cy="304800"/>
          </a:xfrm>
        </p:spPr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5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5904436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кущ картоплі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9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7010400" y="6553200"/>
            <a:ext cx="2133600" cy="304800"/>
          </a:xfrm>
        </p:spPr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404664"/>
            <a:ext cx="8751906" cy="792088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effectLst/>
                <a:latin typeface="Times New Roman" pitchFamily="18" charset="0"/>
                <a:cs typeface="Times New Roman" pitchFamily="18" charset="0"/>
              </a:rPr>
              <a:t>ФАКТОРИ ВРОЖАЙНОСТІ</a:t>
            </a:r>
            <a:endParaRPr lang="ru-RU" sz="4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57200" y="1484784"/>
            <a:ext cx="8363272" cy="4641379"/>
          </a:xfrm>
        </p:spPr>
        <p:txBody>
          <a:bodyPr>
            <a:normAutofit/>
          </a:bodyPr>
          <a:lstStyle/>
          <a:p>
            <a:pPr marL="475488" indent="-457200">
              <a:buSzPct val="100000"/>
              <a:buFont typeface="+mj-lt"/>
              <a:buAutoNum type="arabicPeriod"/>
            </a:pP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Якість посівного матеріалу</a:t>
            </a:r>
          </a:p>
          <a:p>
            <a:pPr marL="475488" indent="-457200">
              <a:buSzPct val="100000"/>
              <a:buFont typeface="+mj-lt"/>
              <a:buAutoNum type="arabicPeriod"/>
            </a:pP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Сорт </a:t>
            </a:r>
          </a:p>
          <a:p>
            <a:pPr marL="475488" indent="-457200">
              <a:buSzPct val="100000"/>
              <a:buFont typeface="+mj-lt"/>
              <a:buAutoNum type="arabicPeriod"/>
            </a:pP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Час посадки </a:t>
            </a:r>
          </a:p>
          <a:p>
            <a:pPr marL="475488" indent="-457200">
              <a:buSzPct val="100000"/>
              <a:buFont typeface="+mj-lt"/>
              <a:buAutoNum type="arabicPeriod"/>
            </a:pP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Спосіб посадки</a:t>
            </a:r>
          </a:p>
          <a:p>
            <a:pPr marL="475488" indent="-457200">
              <a:buSzPct val="100000"/>
              <a:buFont typeface="+mj-lt"/>
              <a:buAutoNum type="arabicPeriod"/>
            </a:pP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Кліматичні умови</a:t>
            </a:r>
          </a:p>
          <a:p>
            <a:pPr marL="475488" indent="-457200">
              <a:buSzPct val="100000"/>
              <a:buFont typeface="+mj-lt"/>
              <a:buAutoNum type="arabicPeriod"/>
            </a:pP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Сівозміна</a:t>
            </a:r>
          </a:p>
          <a:p>
            <a:pPr marL="475488" indent="-457200">
              <a:buSzPct val="100000"/>
              <a:buFont typeface="+mj-lt"/>
              <a:buAutoNum type="arabicPeriod"/>
            </a:pP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Боротьба з шкідниками</a:t>
            </a:r>
          </a:p>
          <a:p>
            <a:pPr marL="475488" indent="-457200">
              <a:buSzPct val="100000"/>
              <a:buFont typeface="+mj-lt"/>
              <a:buAutoNum type="arabicPeriod"/>
            </a:pP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Догляд за посівами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0" t="5454" r="2481" b="9851"/>
          <a:stretch/>
        </p:blipFill>
        <p:spPr>
          <a:xfrm>
            <a:off x="4359580" y="3770550"/>
            <a:ext cx="4571839" cy="25691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64667" y1="77000" x2="64667" y2="77000"/>
                        <a14:backgroundMark x1="73000" y1="67500" x2="73000" y2="67500"/>
                        <a14:backgroundMark x1="66667" y1="67500" x2="66667" y2="6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4" t="20768" b="9030"/>
          <a:stretch/>
        </p:blipFill>
        <p:spPr>
          <a:xfrm>
            <a:off x="5364088" y="3839753"/>
            <a:ext cx="2057237" cy="144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5" cy="757144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uk-UA" sz="4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ДОГЛЯД ЗА РОСЛИНАМИ</a:t>
            </a:r>
            <a:endParaRPr lang="ru-RU" sz="4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567264"/>
            <a:ext cx="2133600" cy="304800"/>
          </a:xfrm>
        </p:spPr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7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9" r="113" b="-480"/>
          <a:stretch/>
        </p:blipFill>
        <p:spPr>
          <a:xfrm rot="5400000">
            <a:off x="536978" y="3592793"/>
            <a:ext cx="2937222" cy="33641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6" t="369" b="-369"/>
          <a:stretch/>
        </p:blipFill>
        <p:spPr>
          <a:xfrm>
            <a:off x="5292080" y="3837205"/>
            <a:ext cx="3364123" cy="2916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11"/>
          <a:stretch/>
        </p:blipFill>
        <p:spPr>
          <a:xfrm>
            <a:off x="4572000" y="1083924"/>
            <a:ext cx="3456384" cy="29780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t="-433" r="9102" b="3583"/>
          <a:stretch/>
        </p:blipFill>
        <p:spPr>
          <a:xfrm>
            <a:off x="886998" y="1083924"/>
            <a:ext cx="3291282" cy="29780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48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4" t="43373" r="7567"/>
          <a:stretch/>
        </p:blipFill>
        <p:spPr>
          <a:xfrm>
            <a:off x="179512" y="3344039"/>
            <a:ext cx="8820472" cy="3513961"/>
          </a:xfr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9759"/>
            <a:ext cx="9144000" cy="871823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ВПЛИВУ ФІТОНЦИДІВ НА ШКІДНИКА КАРТОПЛІ </a:t>
            </a:r>
            <a:endParaRPr lang="ru-RU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7010400" y="6553200"/>
            <a:ext cx="2133600" cy="304800"/>
          </a:xfrm>
        </p:spPr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8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6" t="17409" r="9649" b="17014"/>
          <a:stretch/>
        </p:blipFill>
        <p:spPr>
          <a:xfrm>
            <a:off x="3203848" y="1310808"/>
            <a:ext cx="3240360" cy="22792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" r="4159" b="5109"/>
          <a:stretch/>
        </p:blipFill>
        <p:spPr>
          <a:xfrm>
            <a:off x="-207531" y="890012"/>
            <a:ext cx="4032448" cy="31208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" t="1939" r="2594" b="38178"/>
          <a:stretch/>
        </p:blipFill>
        <p:spPr>
          <a:xfrm>
            <a:off x="5649860" y="890012"/>
            <a:ext cx="3502560" cy="295925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7908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864096"/>
          </a:xfrm>
          <a:solidFill>
            <a:schemeClr val="bg2"/>
          </a:solidFill>
        </p:spPr>
        <p:txBody>
          <a:bodyPr anchor="ctr"/>
          <a:lstStyle/>
          <a:p>
            <a:pPr algn="ctr"/>
            <a:r>
              <a:rPr lang="ru-RU" sz="2200" b="1" dirty="0" smtClean="0">
                <a:effectLst/>
                <a:latin typeface="Times New Roman" pitchFamily="18" charset="0"/>
                <a:cs typeface="Times New Roman" pitchFamily="18" charset="0"/>
              </a:rPr>
              <a:t>КІЛЬКІСТЬ КОЛОРАДСЬКОГО ЖУКА ТА ЛИЧИНОК </a:t>
            </a:r>
            <a:br>
              <a:rPr lang="ru-RU" sz="22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/>
                <a:latin typeface="Times New Roman" pitchFamily="18" charset="0"/>
                <a:cs typeface="Times New Roman" pitchFamily="18" charset="0"/>
              </a:rPr>
              <a:t>В ЗАЛЕЖНОСТІ ВІД ВПЛИВУ ФІТОНЦИДІВ РІЗНИХ КУЛЬТУР</a:t>
            </a:r>
            <a:endParaRPr lang="ru-RU" sz="2200" b="1" dirty="0">
              <a:effectLst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7010400" y="6553200"/>
            <a:ext cx="2133600" cy="304800"/>
          </a:xfrm>
        </p:spPr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9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8816" b="13167"/>
          <a:stretch/>
        </p:blipFill>
        <p:spPr>
          <a:xfrm>
            <a:off x="323528" y="1451992"/>
            <a:ext cx="8676456" cy="501987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1516</TotalTime>
  <Words>497</Words>
  <Application>Microsoft Office PowerPoint</Application>
  <PresentationFormat>Экран (4:3)</PresentationFormat>
  <Paragraphs>153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Palatino Linotype</vt:lpstr>
      <vt:lpstr>Times New Roman</vt:lpstr>
      <vt:lpstr>Wingdings</vt:lpstr>
      <vt:lpstr>Базовая</vt:lpstr>
      <vt:lpstr>ВПЛИВ ФІТОНЦИДІВ НА ВРОЖАЙНІСТЬ КАРТОПЛІ</vt:lpstr>
      <vt:lpstr>АКТУАЛЬНІСТЬ ДОСЛІДЖЕННЯ</vt:lpstr>
      <vt:lpstr>Презентация PowerPoint</vt:lpstr>
      <vt:lpstr>Методи дослідження: - Пошуково-інформаційний; - Польвий експерементальний</vt:lpstr>
      <vt:lpstr>СХЕМА ДОСЛІДНОЇ ДІЛЯНКИ</vt:lpstr>
      <vt:lpstr>ФАКТОРИ ВРОЖАЙНОСТІ</vt:lpstr>
      <vt:lpstr>ДОГЛЯД ЗА РОСЛИНАМИ</vt:lpstr>
      <vt:lpstr>ДОСЛІДЖЕННЯ ВПЛИВУ ФІТОНЦИДІВ НА ШКІДНИКА КАРТОПЛІ </vt:lpstr>
      <vt:lpstr>КІЛЬКІСТЬ КОЛОРАДСЬКОГО ЖУКА ТА ЛИЧИНОК  В ЗАЛЕЖНОСТІ ВІД ВПЛИВУ ФІТОНЦИДІВ РІЗНИХ КУЛЬТУР</vt:lpstr>
      <vt:lpstr>КІЛЬКІСТЬ КОЛОРАДСЬКОГО ЖУКА ТА ЛИЧИНОК В ЗАЛЕЖНОСТІ ВІД ВПЛИВУ ФІТОНЦИДІВ РІЗНИХ КУЛЬТУР У ФАЗАХ РОЗВИТКУ КАРТОПЛІ «УТВОРЕННЯ СУЦВІТТЯ» ТА «ЦВІТІННЯ»</vt:lpstr>
      <vt:lpstr>ВПЛИВ ФІТОНЦИДІВ НА КОЛОРАДСЬКОГО ЖУКА ТА ЛИЧИНОК </vt:lpstr>
      <vt:lpstr>РОЗРАХУНОК УРОЖАЙНОСТІ КАРТОПЛІ ПІД ВПЛИВОМ ФІТОНЦИДІВ РІЗНИХ КУЛЬТУР</vt:lpstr>
      <vt:lpstr>ВИСНОВКИ</vt:lpstr>
      <vt:lpstr>Дякую за увагу!!!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фітонцидів на врожайність картоплі</dc:title>
  <dc:creator>Екатеринка</dc:creator>
  <cp:lastModifiedBy>Анатолий Щёголев</cp:lastModifiedBy>
  <cp:revision>86</cp:revision>
  <dcterms:created xsi:type="dcterms:W3CDTF">2016-01-25T10:34:11Z</dcterms:created>
  <dcterms:modified xsi:type="dcterms:W3CDTF">2016-03-31T14:37:44Z</dcterms:modified>
</cp:coreProperties>
</file>