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23"/>
  </p:notesMasterIdLst>
  <p:sldIdLst>
    <p:sldId id="256" r:id="rId2"/>
    <p:sldId id="297" r:id="rId3"/>
    <p:sldId id="286" r:id="rId4"/>
    <p:sldId id="258" r:id="rId5"/>
    <p:sldId id="295" r:id="rId6"/>
    <p:sldId id="294" r:id="rId7"/>
    <p:sldId id="262" r:id="rId8"/>
    <p:sldId id="263" r:id="rId9"/>
    <p:sldId id="264" r:id="rId10"/>
    <p:sldId id="265" r:id="rId11"/>
    <p:sldId id="266" r:id="rId12"/>
    <p:sldId id="267" r:id="rId13"/>
    <p:sldId id="268" r:id="rId14"/>
    <p:sldId id="285" r:id="rId15"/>
    <p:sldId id="270" r:id="rId16"/>
    <p:sldId id="278" r:id="rId17"/>
    <p:sldId id="283" r:id="rId18"/>
    <p:sldId id="275" r:id="rId19"/>
    <p:sldId id="273" r:id="rId20"/>
    <p:sldId id="276" r:id="rId21"/>
    <p:sldId id="296" r:id="rId22"/>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FF00"/>
    <a:srgbClr val="0099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Средний стиль 2 — акцент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8FB837D-C827-4EFA-A057-4D05807E0F7C}" styleName="Стиль из темы 1 - акцент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912C8C85-51F0-491E-9774-3900AFEF0FD7}" styleName="Светлый стиль 2 — акцент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DA37D80-6434-44D0-A028-1B22A696006F}" styleName="Светлый стиль 3 — акцент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A111915-BE36-4E01-A7E5-04B1672EAD32}" styleName="Светлый стиль 2 — акцент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149" autoAdjust="0"/>
    <p:restoredTop sz="94654" autoAdjust="0"/>
  </p:normalViewPr>
  <p:slideViewPr>
    <p:cSldViewPr snapToGrid="0">
      <p:cViewPr varScale="1">
        <p:scale>
          <a:sx n="81" d="100"/>
          <a:sy n="81" d="100"/>
        </p:scale>
        <p:origin x="-72" y="-534"/>
      </p:cViewPr>
      <p:guideLst>
        <p:guide orient="horz" pos="2160"/>
        <p:guide pos="3840"/>
      </p:guideLst>
    </p:cSldViewPr>
  </p:slideViewPr>
  <p:outlineViewPr>
    <p:cViewPr>
      <p:scale>
        <a:sx n="33" d="100"/>
        <a:sy n="33" d="100"/>
      </p:scale>
      <p:origin x="0" y="0"/>
    </p:cViewPr>
    <p:sldLst>
      <p:sld r:id="rId1" collapse="1"/>
    </p:sldLst>
  </p:outlin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_rels/viewProps.xml.rels><?xml version="1.0" encoding="UTF-8" standalone="yes"?>
<Relationships xmlns="http://schemas.openxmlformats.org/package/2006/relationships"><Relationship Id="rId1" Type="http://schemas.openxmlformats.org/officeDocument/2006/relationships/slide" Target="slides/slide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Місце для верхнього колонтитула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Місце для дати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1981845-0F8C-4023-A890-B02F4A387B7E}" type="datetimeFigureOut">
              <a:rPr lang="ru-RU" smtClean="0"/>
              <a:pPr/>
              <a:t>14.04.2016</a:t>
            </a:fld>
            <a:endParaRPr lang="ru-RU"/>
          </a:p>
        </p:txBody>
      </p:sp>
      <p:sp>
        <p:nvSpPr>
          <p:cNvPr id="4" name="Місце для зображення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Місце для нотаток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ru-RU"/>
          </a:p>
        </p:txBody>
      </p:sp>
      <p:sp>
        <p:nvSpPr>
          <p:cNvPr id="6" name="Місце для нижнього колонтитула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Місце для номера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4355FF9-581C-4701-8BC1-AC1B36818749}" type="slidenum">
              <a:rPr lang="ru-RU" smtClean="0"/>
              <a:pPr/>
              <a:t>‹№›</a:t>
            </a:fld>
            <a:endParaRPr lang="ru-RU"/>
          </a:p>
        </p:txBody>
      </p:sp>
    </p:spTree>
    <p:extLst>
      <p:ext uri="{BB962C8B-B14F-4D97-AF65-F5344CB8AC3E}">
        <p14:creationId xmlns:p14="http://schemas.microsoft.com/office/powerpoint/2010/main" xmlns="" val="37375654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normAutofit/>
          </a:bodyPr>
          <a:lstStyle/>
          <a:p>
            <a:endParaRPr lang="ru-RU" dirty="0"/>
          </a:p>
        </p:txBody>
      </p:sp>
      <p:sp>
        <p:nvSpPr>
          <p:cNvPr id="4" name="Місце для номера слайда 3"/>
          <p:cNvSpPr>
            <a:spLocks noGrp="1"/>
          </p:cNvSpPr>
          <p:nvPr>
            <p:ph type="sldNum" sz="quarter" idx="10"/>
          </p:nvPr>
        </p:nvSpPr>
        <p:spPr/>
        <p:txBody>
          <a:bodyPr/>
          <a:lstStyle/>
          <a:p>
            <a:fld id="{64355FF9-581C-4701-8BC1-AC1B36818749}" type="slidenum">
              <a:rPr lang="ru-RU" smtClean="0"/>
              <a:pPr/>
              <a:t>9</a:t>
            </a:fld>
            <a:endParaRPr lang="ru-RU"/>
          </a:p>
        </p:txBody>
      </p:sp>
    </p:spTree>
    <p:extLst>
      <p:ext uri="{BB962C8B-B14F-4D97-AF65-F5344CB8AC3E}">
        <p14:creationId xmlns:p14="http://schemas.microsoft.com/office/powerpoint/2010/main" xmlns="" val="639799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ru-RU" smtClean="0"/>
              <a:t>Образец заголовка</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5C3EC153-91F4-4FA0-9964-E74E82F2739D}" type="datetimeFigureOut">
              <a:rPr lang="ru-RU" smtClean="0"/>
              <a:pPr/>
              <a:t>14.04.2016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1AB1A08-D05E-4650-85D8-39FBDDF6CEBA}" type="slidenum">
              <a:rPr lang="ru-RU" smtClean="0"/>
              <a:pPr/>
              <a:t>‹№›</a:t>
            </a:fld>
            <a:endParaRPr lang="ru-RU"/>
          </a:p>
        </p:txBody>
      </p:sp>
    </p:spTree>
    <p:extLst>
      <p:ext uri="{BB962C8B-B14F-4D97-AF65-F5344CB8AC3E}">
        <p14:creationId xmlns:p14="http://schemas.microsoft.com/office/powerpoint/2010/main" xmlns="" val="1927604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5C3EC153-91F4-4FA0-9964-E74E82F2739D}" type="datetimeFigureOut">
              <a:rPr lang="ru-RU" smtClean="0"/>
              <a:pPr/>
              <a:t>14.04.2016</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21AB1A08-D05E-4650-85D8-39FBDDF6CEBA}" type="slidenum">
              <a:rPr lang="ru-RU" smtClean="0"/>
              <a:pPr/>
              <a:t>‹№›</a:t>
            </a:fld>
            <a:endParaRPr lang="ru-RU"/>
          </a:p>
        </p:txBody>
      </p:sp>
    </p:spTree>
    <p:extLst>
      <p:ext uri="{BB962C8B-B14F-4D97-AF65-F5344CB8AC3E}">
        <p14:creationId xmlns:p14="http://schemas.microsoft.com/office/powerpoint/2010/main" xmlns="" val="30901331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ru-RU" smtClean="0"/>
              <a:t>Образец заголовка</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5C3EC153-91F4-4FA0-9964-E74E82F2739D}" type="datetimeFigureOut">
              <a:rPr lang="ru-RU" smtClean="0"/>
              <a:pPr/>
              <a:t>14.04.2016</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21AB1A08-D05E-4650-85D8-39FBDDF6CEBA}" type="slidenum">
              <a:rPr lang="ru-RU" smtClean="0"/>
              <a:pPr/>
              <a:t>‹№›</a:t>
            </a:fld>
            <a:endParaRPr lang="ru-RU"/>
          </a:p>
        </p:txBody>
      </p:sp>
    </p:spTree>
    <p:extLst>
      <p:ext uri="{BB962C8B-B14F-4D97-AF65-F5344CB8AC3E}">
        <p14:creationId xmlns:p14="http://schemas.microsoft.com/office/powerpoint/2010/main" xmlns="" val="13639811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ru-RU" smtClean="0"/>
              <a:t>Образец заголовка</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5C3EC153-91F4-4FA0-9964-E74E82F2739D}" type="datetimeFigureOut">
              <a:rPr lang="ru-RU" smtClean="0"/>
              <a:pPr/>
              <a:t>14.04.2016</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21AB1A08-D05E-4650-85D8-39FBDDF6CEBA}" type="slidenum">
              <a:rPr lang="ru-RU" smtClean="0"/>
              <a:pPr/>
              <a:t>‹№›</a:t>
            </a:fld>
            <a:endParaRPr lang="ru-RU"/>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xmlns="" val="18577718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ru-RU" smtClean="0"/>
              <a:t>Образец заголовка</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5C3EC153-91F4-4FA0-9964-E74E82F2739D}" type="datetimeFigureOut">
              <a:rPr lang="ru-RU" smtClean="0"/>
              <a:pPr/>
              <a:t>14.04.2016</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21AB1A08-D05E-4650-85D8-39FBDDF6CEBA}" type="slidenum">
              <a:rPr lang="ru-RU" smtClean="0"/>
              <a:pPr/>
              <a:t>‹№›</a:t>
            </a:fld>
            <a:endParaRPr lang="ru-RU"/>
          </a:p>
        </p:txBody>
      </p:sp>
    </p:spTree>
    <p:extLst>
      <p:ext uri="{BB962C8B-B14F-4D97-AF65-F5344CB8AC3E}">
        <p14:creationId xmlns:p14="http://schemas.microsoft.com/office/powerpoint/2010/main" xmlns="" val="37494950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ru-RU" smtClean="0"/>
              <a:t>Образец заголовка</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3" name="Date Placeholder 2"/>
          <p:cNvSpPr>
            <a:spLocks noGrp="1"/>
          </p:cNvSpPr>
          <p:nvPr>
            <p:ph type="dt" sz="half" idx="10"/>
          </p:nvPr>
        </p:nvSpPr>
        <p:spPr/>
        <p:txBody>
          <a:bodyPr/>
          <a:lstStyle/>
          <a:p>
            <a:fld id="{5C3EC153-91F4-4FA0-9964-E74E82F2739D}" type="datetimeFigureOut">
              <a:rPr lang="ru-RU" smtClean="0"/>
              <a:pPr/>
              <a:t>14.04.2016</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21AB1A08-D05E-4650-85D8-39FBDDF6CEBA}" type="slidenum">
              <a:rPr lang="ru-RU" smtClean="0"/>
              <a:pPr/>
              <a:t>‹№›</a:t>
            </a:fld>
            <a:endParaRPr lang="ru-RU"/>
          </a:p>
        </p:txBody>
      </p:sp>
    </p:spTree>
    <p:extLst>
      <p:ext uri="{BB962C8B-B14F-4D97-AF65-F5344CB8AC3E}">
        <p14:creationId xmlns:p14="http://schemas.microsoft.com/office/powerpoint/2010/main" xmlns="" val="15697369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ru-RU" smtClean="0"/>
              <a:t>Образец заголовка</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3" name="Date Placeholder 2"/>
          <p:cNvSpPr>
            <a:spLocks noGrp="1"/>
          </p:cNvSpPr>
          <p:nvPr>
            <p:ph type="dt" sz="half" idx="10"/>
          </p:nvPr>
        </p:nvSpPr>
        <p:spPr/>
        <p:txBody>
          <a:bodyPr/>
          <a:lstStyle/>
          <a:p>
            <a:fld id="{5C3EC153-91F4-4FA0-9964-E74E82F2739D}" type="datetimeFigureOut">
              <a:rPr lang="ru-RU" smtClean="0"/>
              <a:pPr/>
              <a:t>14.04.2016</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21AB1A08-D05E-4650-85D8-39FBDDF6CEBA}" type="slidenum">
              <a:rPr lang="ru-RU" smtClean="0"/>
              <a:pPr/>
              <a:t>‹№›</a:t>
            </a:fld>
            <a:endParaRPr lang="ru-RU"/>
          </a:p>
        </p:txBody>
      </p:sp>
    </p:spTree>
    <p:extLst>
      <p:ext uri="{BB962C8B-B14F-4D97-AF65-F5344CB8AC3E}">
        <p14:creationId xmlns:p14="http://schemas.microsoft.com/office/powerpoint/2010/main" xmlns="" val="28904368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C3EC153-91F4-4FA0-9964-E74E82F2739D}" type="datetimeFigureOut">
              <a:rPr lang="ru-RU" smtClean="0"/>
              <a:pPr/>
              <a:t>14.04.2016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1AB1A08-D05E-4650-85D8-39FBDDF6CEBA}" type="slidenum">
              <a:rPr lang="ru-RU" smtClean="0"/>
              <a:pPr/>
              <a:t>‹№›</a:t>
            </a:fld>
            <a:endParaRPr lang="ru-RU"/>
          </a:p>
        </p:txBody>
      </p:sp>
    </p:spTree>
    <p:extLst>
      <p:ext uri="{BB962C8B-B14F-4D97-AF65-F5344CB8AC3E}">
        <p14:creationId xmlns:p14="http://schemas.microsoft.com/office/powerpoint/2010/main" xmlns="" val="24149166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C3EC153-91F4-4FA0-9964-E74E82F2739D}" type="datetimeFigureOut">
              <a:rPr lang="ru-RU" smtClean="0"/>
              <a:pPr/>
              <a:t>14.04.2016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1AB1A08-D05E-4650-85D8-39FBDDF6CEBA}" type="slidenum">
              <a:rPr lang="ru-RU" smtClean="0"/>
              <a:pPr/>
              <a:t>‹№›</a:t>
            </a:fld>
            <a:endParaRPr lang="ru-RU"/>
          </a:p>
        </p:txBody>
      </p:sp>
    </p:spTree>
    <p:extLst>
      <p:ext uri="{BB962C8B-B14F-4D97-AF65-F5344CB8AC3E}">
        <p14:creationId xmlns:p14="http://schemas.microsoft.com/office/powerpoint/2010/main" xmlns="" val="23353204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C3EC153-91F4-4FA0-9964-E74E82F2739D}" type="datetimeFigureOut">
              <a:rPr lang="ru-RU" smtClean="0"/>
              <a:pPr/>
              <a:t>14.04.2016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1AB1A08-D05E-4650-85D8-39FBDDF6CEBA}" type="slidenum">
              <a:rPr lang="ru-RU" smtClean="0"/>
              <a:pPr/>
              <a:t>‹№›</a:t>
            </a:fld>
            <a:endParaRPr lang="ru-RU"/>
          </a:p>
        </p:txBody>
      </p:sp>
    </p:spTree>
    <p:extLst>
      <p:ext uri="{BB962C8B-B14F-4D97-AF65-F5344CB8AC3E}">
        <p14:creationId xmlns:p14="http://schemas.microsoft.com/office/powerpoint/2010/main" xmlns="" val="19216481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5C3EC153-91F4-4FA0-9964-E74E82F2739D}" type="datetimeFigureOut">
              <a:rPr lang="ru-RU" smtClean="0"/>
              <a:pPr/>
              <a:t>14.04.2016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1AB1A08-D05E-4650-85D8-39FBDDF6CEBA}" type="slidenum">
              <a:rPr lang="ru-RU" smtClean="0"/>
              <a:pPr/>
              <a:t>‹№›</a:t>
            </a:fld>
            <a:endParaRPr lang="ru-RU"/>
          </a:p>
        </p:txBody>
      </p:sp>
    </p:spTree>
    <p:extLst>
      <p:ext uri="{BB962C8B-B14F-4D97-AF65-F5344CB8AC3E}">
        <p14:creationId xmlns:p14="http://schemas.microsoft.com/office/powerpoint/2010/main" xmlns="" val="3044048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5C3EC153-91F4-4FA0-9964-E74E82F2739D}" type="datetimeFigureOut">
              <a:rPr lang="ru-RU" smtClean="0"/>
              <a:pPr/>
              <a:t>14.04.2016</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21AB1A08-D05E-4650-85D8-39FBDDF6CEBA}" type="slidenum">
              <a:rPr lang="ru-RU" smtClean="0"/>
              <a:pPr/>
              <a:t>‹№›</a:t>
            </a:fld>
            <a:endParaRPr lang="ru-RU"/>
          </a:p>
        </p:txBody>
      </p:sp>
    </p:spTree>
    <p:extLst>
      <p:ext uri="{BB962C8B-B14F-4D97-AF65-F5344CB8AC3E}">
        <p14:creationId xmlns:p14="http://schemas.microsoft.com/office/powerpoint/2010/main" xmlns="" val="41734387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5C3EC153-91F4-4FA0-9964-E74E82F2739D}" type="datetimeFigureOut">
              <a:rPr lang="ru-RU" smtClean="0"/>
              <a:pPr/>
              <a:t>14.04.2016</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21AB1A08-D05E-4650-85D8-39FBDDF6CEBA}" type="slidenum">
              <a:rPr lang="ru-RU" smtClean="0"/>
              <a:pPr/>
              <a:t>‹№›</a:t>
            </a:fld>
            <a:endParaRPr lang="ru-RU"/>
          </a:p>
        </p:txBody>
      </p:sp>
    </p:spTree>
    <p:extLst>
      <p:ext uri="{BB962C8B-B14F-4D97-AF65-F5344CB8AC3E}">
        <p14:creationId xmlns:p14="http://schemas.microsoft.com/office/powerpoint/2010/main" xmlns="" val="4279424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5C3EC153-91F4-4FA0-9964-E74E82F2739D}" type="datetimeFigureOut">
              <a:rPr lang="ru-RU" smtClean="0"/>
              <a:pPr/>
              <a:t>14.04.2016</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21AB1A08-D05E-4650-85D8-39FBDDF6CEBA}" type="slidenum">
              <a:rPr lang="ru-RU" smtClean="0"/>
              <a:pPr/>
              <a:t>‹№›</a:t>
            </a:fld>
            <a:endParaRPr lang="ru-RU"/>
          </a:p>
        </p:txBody>
      </p:sp>
    </p:spTree>
    <p:extLst>
      <p:ext uri="{BB962C8B-B14F-4D97-AF65-F5344CB8AC3E}">
        <p14:creationId xmlns:p14="http://schemas.microsoft.com/office/powerpoint/2010/main" xmlns="" val="851791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3EC153-91F4-4FA0-9964-E74E82F2739D}" type="datetimeFigureOut">
              <a:rPr lang="ru-RU" smtClean="0"/>
              <a:pPr/>
              <a:t>14.04.2016</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21AB1A08-D05E-4650-85D8-39FBDDF6CEBA}" type="slidenum">
              <a:rPr lang="ru-RU" smtClean="0"/>
              <a:pPr/>
              <a:t>‹№›</a:t>
            </a:fld>
            <a:endParaRPr lang="ru-RU"/>
          </a:p>
        </p:txBody>
      </p:sp>
    </p:spTree>
    <p:extLst>
      <p:ext uri="{BB962C8B-B14F-4D97-AF65-F5344CB8AC3E}">
        <p14:creationId xmlns:p14="http://schemas.microsoft.com/office/powerpoint/2010/main" xmlns="" val="8991299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ru-RU" smtClean="0"/>
              <a:t>Образец заголовка</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5C3EC153-91F4-4FA0-9964-E74E82F2739D}" type="datetimeFigureOut">
              <a:rPr lang="ru-RU" smtClean="0"/>
              <a:pPr/>
              <a:t>14.04.2016</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21AB1A08-D05E-4650-85D8-39FBDDF6CEBA}" type="slidenum">
              <a:rPr lang="ru-RU" smtClean="0"/>
              <a:pPr/>
              <a:t>‹№›</a:t>
            </a:fld>
            <a:endParaRPr lang="ru-RU"/>
          </a:p>
        </p:txBody>
      </p:sp>
    </p:spTree>
    <p:extLst>
      <p:ext uri="{BB962C8B-B14F-4D97-AF65-F5344CB8AC3E}">
        <p14:creationId xmlns:p14="http://schemas.microsoft.com/office/powerpoint/2010/main" xmlns="" val="2234799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5C3EC153-91F4-4FA0-9964-E74E82F2739D}" type="datetimeFigureOut">
              <a:rPr lang="ru-RU" smtClean="0"/>
              <a:pPr/>
              <a:t>14.04.2016</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21AB1A08-D05E-4650-85D8-39FBDDF6CEBA}" type="slidenum">
              <a:rPr lang="ru-RU" smtClean="0"/>
              <a:pPr/>
              <a:t>‹№›</a:t>
            </a:fld>
            <a:endParaRPr lang="ru-RU"/>
          </a:p>
        </p:txBody>
      </p:sp>
    </p:spTree>
    <p:extLst>
      <p:ext uri="{BB962C8B-B14F-4D97-AF65-F5344CB8AC3E}">
        <p14:creationId xmlns:p14="http://schemas.microsoft.com/office/powerpoint/2010/main" xmlns="" val="158745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5C3EC153-91F4-4FA0-9964-E74E82F2739D}" type="datetimeFigureOut">
              <a:rPr lang="ru-RU" smtClean="0"/>
              <a:pPr/>
              <a:t>14.04.2016</a:t>
            </a:fld>
            <a:endParaRPr lang="ru-RU"/>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ru-RU"/>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21AB1A08-D05E-4650-85D8-39FBDDF6CEBA}" type="slidenum">
              <a:rPr lang="ru-RU" smtClean="0"/>
              <a:pPr/>
              <a:t>‹№›</a:t>
            </a:fld>
            <a:endParaRPr lang="ru-RU"/>
          </a:p>
        </p:txBody>
      </p:sp>
    </p:spTree>
    <p:extLst>
      <p:ext uri="{BB962C8B-B14F-4D97-AF65-F5344CB8AC3E}">
        <p14:creationId xmlns:p14="http://schemas.microsoft.com/office/powerpoint/2010/main" xmlns="" val="2310583091"/>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a:effectLst/>
        </p:spPr>
      </p:pic>
      <p:sp>
        <p:nvSpPr>
          <p:cNvPr id="20481" name="Rectangle 1"/>
          <p:cNvSpPr>
            <a:spLocks noChangeArrowheads="1"/>
          </p:cNvSpPr>
          <p:nvPr/>
        </p:nvSpPr>
        <p:spPr bwMode="auto">
          <a:xfrm>
            <a:off x="0" y="187569"/>
            <a:ext cx="11746523" cy="80021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500" b="0" i="0" u="none" strike="noStrike" cap="none" normalizeH="0" baseline="0" dirty="0" smtClean="0">
                <a:ln>
                  <a:noFill/>
                </a:ln>
                <a:solidFill>
                  <a:schemeClr val="bg2">
                    <a:lumMod val="90000"/>
                    <a:lumOff val="10000"/>
                  </a:schemeClr>
                </a:solidFill>
                <a:effectLst/>
                <a:latin typeface="Arial Black" pitchFamily="34" charset="0"/>
                <a:ea typeface="Times New Roman" pitchFamily="18" charset="0"/>
              </a:rPr>
              <a:t>Всеукраїнський інтерактивний конкурс </a:t>
            </a:r>
          </a:p>
          <a:p>
            <a:pPr marL="0" marR="0" lvl="0" indent="0" algn="ctr" defTabSz="914400" rtl="0" eaLnBrk="1" fontAlgn="base" latinLnBrk="0" hangingPunct="1">
              <a:lnSpc>
                <a:spcPct val="100000"/>
              </a:lnSpc>
              <a:spcBef>
                <a:spcPct val="0"/>
              </a:spcBef>
              <a:spcAft>
                <a:spcPct val="0"/>
              </a:spcAft>
              <a:buClrTx/>
              <a:buSzTx/>
              <a:buFontTx/>
              <a:buNone/>
              <a:tabLst/>
            </a:pPr>
            <a:r>
              <a:rPr kumimoji="0" lang="uk-UA" sz="1500" b="0" i="0" u="none" strike="noStrike" cap="none" normalizeH="0" baseline="0" dirty="0" smtClean="0">
                <a:ln>
                  <a:noFill/>
                </a:ln>
                <a:solidFill>
                  <a:schemeClr val="bg2">
                    <a:lumMod val="90000"/>
                    <a:lumOff val="10000"/>
                  </a:schemeClr>
                </a:solidFill>
                <a:effectLst/>
                <a:latin typeface="Arial Black" pitchFamily="34" charset="0"/>
                <a:ea typeface="Times New Roman" pitchFamily="18" charset="0"/>
              </a:rPr>
              <a:t>«</a:t>
            </a:r>
            <a:r>
              <a:rPr kumimoji="0" lang="uk-UA" sz="1500" b="0" i="0" u="none" strike="noStrike" cap="none" normalizeH="0" baseline="0" dirty="0" err="1" smtClean="0">
                <a:ln>
                  <a:noFill/>
                </a:ln>
                <a:solidFill>
                  <a:schemeClr val="bg2">
                    <a:lumMod val="90000"/>
                    <a:lumOff val="10000"/>
                  </a:schemeClr>
                </a:solidFill>
                <a:effectLst/>
                <a:latin typeface="Arial Black" pitchFamily="34" charset="0"/>
                <a:ea typeface="Times New Roman" pitchFamily="18" charset="0"/>
              </a:rPr>
              <a:t>МАН-Юніор</a:t>
            </a:r>
            <a:r>
              <a:rPr kumimoji="0" lang="uk-UA" sz="1500" b="0" i="0" u="none" strike="noStrike" cap="none" normalizeH="0" baseline="0" dirty="0" smtClean="0">
                <a:ln>
                  <a:noFill/>
                </a:ln>
                <a:solidFill>
                  <a:schemeClr val="bg2">
                    <a:lumMod val="90000"/>
                    <a:lumOff val="10000"/>
                  </a:schemeClr>
                </a:solidFill>
                <a:effectLst/>
                <a:latin typeface="Arial Black" pitchFamily="34" charset="0"/>
                <a:ea typeface="Times New Roman" pitchFamily="18" charset="0"/>
              </a:rPr>
              <a:t> Дослідник», </a:t>
            </a:r>
            <a:r>
              <a:rPr lang="uk-UA" sz="1500" dirty="0" smtClean="0">
                <a:solidFill>
                  <a:schemeClr val="bg2">
                    <a:lumMod val="90000"/>
                    <a:lumOff val="10000"/>
                  </a:schemeClr>
                </a:solidFill>
                <a:latin typeface="Arial Black" pitchFamily="34" charset="0"/>
              </a:rPr>
              <a:t>2016 рік</a:t>
            </a:r>
            <a:endParaRPr kumimoji="0" lang="ru-RU" sz="1500" b="0" i="0" u="none" strike="noStrike" cap="none" normalizeH="0" baseline="0" dirty="0" smtClean="0">
              <a:ln>
                <a:noFill/>
              </a:ln>
              <a:solidFill>
                <a:schemeClr val="bg2">
                  <a:lumMod val="90000"/>
                  <a:lumOff val="10000"/>
                </a:schemeClr>
              </a:solidFill>
              <a:effectLst/>
              <a:latin typeface="Arial Black" pitchFamily="34" charset="0"/>
            </a:endParaRPr>
          </a:p>
          <a:p>
            <a:pPr algn="ctr"/>
            <a:r>
              <a:rPr kumimoji="0" lang="uk-UA" sz="1500" b="0" i="0" strike="noStrike" cap="none" normalizeH="0" baseline="0" dirty="0" smtClean="0">
                <a:ln>
                  <a:noFill/>
                </a:ln>
                <a:solidFill>
                  <a:schemeClr val="bg2">
                    <a:lumMod val="90000"/>
                    <a:lumOff val="10000"/>
                  </a:schemeClr>
                </a:solidFill>
                <a:effectLst/>
                <a:latin typeface="Arial Black" pitchFamily="34" charset="0"/>
                <a:ea typeface="Times New Roman" pitchFamily="18" charset="0"/>
              </a:rPr>
              <a:t>Номінація: </a:t>
            </a:r>
            <a:r>
              <a:rPr lang="ru-RU" sz="1600" b="1" dirty="0" smtClean="0">
                <a:solidFill>
                  <a:schemeClr val="bg2">
                    <a:lumMod val="90000"/>
                    <a:lumOff val="10000"/>
                  </a:schemeClr>
                </a:solidFill>
                <a:latin typeface="Arial Black" pitchFamily="34" charset="0"/>
              </a:rPr>
              <a:t>«</a:t>
            </a:r>
            <a:r>
              <a:rPr lang="ru-RU" sz="1600" b="1" dirty="0" err="1" smtClean="0">
                <a:solidFill>
                  <a:schemeClr val="bg2">
                    <a:lumMod val="90000"/>
                    <a:lumOff val="10000"/>
                  </a:schemeClr>
                </a:solidFill>
                <a:latin typeface="Arial Black" pitchFamily="34" charset="0"/>
              </a:rPr>
              <a:t>Історик-Юніор</a:t>
            </a:r>
            <a:r>
              <a:rPr lang="ru-RU" sz="1600" b="1" dirty="0" smtClean="0">
                <a:solidFill>
                  <a:schemeClr val="bg2">
                    <a:lumMod val="90000"/>
                    <a:lumOff val="10000"/>
                  </a:schemeClr>
                </a:solidFill>
                <a:latin typeface="Arial Black" pitchFamily="34" charset="0"/>
              </a:rPr>
              <a:t>» — Геноцид як феномен ХХ </a:t>
            </a:r>
            <a:r>
              <a:rPr lang="ru-RU" sz="1600" b="1" dirty="0" err="1" smtClean="0">
                <a:solidFill>
                  <a:schemeClr val="bg2">
                    <a:lumMod val="90000"/>
                    <a:lumOff val="10000"/>
                  </a:schemeClr>
                </a:solidFill>
                <a:latin typeface="Arial Black" pitchFamily="34" charset="0"/>
              </a:rPr>
              <a:t>сторіччя</a:t>
            </a:r>
            <a:r>
              <a:rPr lang="ru-RU" sz="1600" b="1" dirty="0" smtClean="0">
                <a:solidFill>
                  <a:schemeClr val="bg2">
                    <a:lumMod val="90000"/>
                    <a:lumOff val="10000"/>
                  </a:schemeClr>
                </a:solidFill>
                <a:latin typeface="Arial Black" pitchFamily="34" charset="0"/>
              </a:rPr>
              <a:t>.</a:t>
            </a:r>
            <a:endParaRPr lang="ru-RU" sz="1600" dirty="0">
              <a:solidFill>
                <a:schemeClr val="bg2">
                  <a:lumMod val="90000"/>
                  <a:lumOff val="10000"/>
                </a:schemeClr>
              </a:solidFill>
              <a:latin typeface="Arial Black" pitchFamily="34" charset="0"/>
            </a:endParaRPr>
          </a:p>
        </p:txBody>
      </p:sp>
      <p:sp>
        <p:nvSpPr>
          <p:cNvPr id="8" name="Заголовок 7"/>
          <p:cNvSpPr>
            <a:spLocks noGrp="1"/>
          </p:cNvSpPr>
          <p:nvPr>
            <p:ph type="ctrTitle"/>
          </p:nvPr>
        </p:nvSpPr>
        <p:spPr/>
        <p:txBody>
          <a:bodyPr/>
          <a:lstStyle/>
          <a:p>
            <a:endParaRPr lang="ru-RU" dirty="0"/>
          </a:p>
        </p:txBody>
      </p:sp>
      <p:sp>
        <p:nvSpPr>
          <p:cNvPr id="9" name="Заголовок 1"/>
          <p:cNvSpPr txBox="1">
            <a:spLocks/>
          </p:cNvSpPr>
          <p:nvPr/>
        </p:nvSpPr>
        <p:spPr>
          <a:xfrm>
            <a:off x="3423139" y="1524000"/>
            <a:ext cx="5005754" cy="3763108"/>
          </a:xfrm>
          <a:prstGeom prst="rect">
            <a:avLst/>
          </a:prstGeom>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b">
            <a:noAutofit/>
            <a:scene3d>
              <a:camera prst="orthographicFront"/>
              <a:lightRig rig="threePt" dir="t"/>
            </a:scene3d>
            <a:sp3d extrusionH="57150">
              <a:bevelT w="57150" h="38100" prst="hardEdge"/>
            </a:sp3d>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uk-UA" sz="4000" b="1" i="0" u="none" strike="noStrike" kern="1200" cap="all" spc="0" normalizeH="0" baseline="0" noProof="0" smtClean="0">
                <a:ln>
                  <a:solidFill>
                    <a:schemeClr val="bg1">
                      <a:lumMod val="75000"/>
                      <a:lumOff val="25000"/>
                      <a:alpha val="10000"/>
                    </a:schemeClr>
                  </a:solidFill>
                </a:ln>
                <a:solidFill>
                  <a:schemeClr val="bg1">
                    <a:lumMod val="95000"/>
                    <a:lumOff val="5000"/>
                  </a:schemeClr>
                </a:solidFill>
                <a:effectLst>
                  <a:glow rad="63500">
                    <a:schemeClr val="accent1">
                      <a:satMod val="175000"/>
                      <a:alpha val="40000"/>
                    </a:schemeClr>
                  </a:glow>
                  <a:outerShdw blurRad="50800" dist="38100" algn="tr" rotWithShape="0">
                    <a:prstClr val="black">
                      <a:alpha val="40000"/>
                    </a:prstClr>
                  </a:outerShdw>
                </a:effectLst>
                <a:uLnTx/>
                <a:uFillTx/>
                <a:latin typeface="+mn-lt"/>
                <a:ea typeface="+mn-ea"/>
                <a:cs typeface="+mn-cs"/>
              </a:rPr>
              <a:t/>
            </a:r>
            <a:br>
              <a:rPr kumimoji="0" lang="uk-UA" sz="4000" b="1" i="0" u="none" strike="noStrike" kern="1200" cap="all" spc="0" normalizeH="0" baseline="0" noProof="0" smtClean="0">
                <a:ln>
                  <a:solidFill>
                    <a:schemeClr val="bg1">
                      <a:lumMod val="75000"/>
                      <a:lumOff val="25000"/>
                      <a:alpha val="10000"/>
                    </a:schemeClr>
                  </a:solidFill>
                </a:ln>
                <a:solidFill>
                  <a:schemeClr val="bg1">
                    <a:lumMod val="95000"/>
                    <a:lumOff val="5000"/>
                  </a:schemeClr>
                </a:solidFill>
                <a:effectLst>
                  <a:glow rad="63500">
                    <a:schemeClr val="accent1">
                      <a:satMod val="175000"/>
                      <a:alpha val="40000"/>
                    </a:schemeClr>
                  </a:glow>
                  <a:outerShdw blurRad="50800" dist="38100" algn="tr" rotWithShape="0">
                    <a:prstClr val="black">
                      <a:alpha val="40000"/>
                    </a:prstClr>
                  </a:outerShdw>
                </a:effectLst>
                <a:uLnTx/>
                <a:uFillTx/>
                <a:latin typeface="+mn-lt"/>
                <a:ea typeface="+mn-ea"/>
                <a:cs typeface="+mn-cs"/>
              </a:rPr>
            </a:br>
            <a:r>
              <a:rPr kumimoji="0" lang="ru-RU" sz="4000" b="0" i="0" u="none" strike="noStrike" kern="1200" cap="none" spc="0" normalizeH="0" baseline="0" noProof="0" smtClean="0">
                <a:ln>
                  <a:solidFill>
                    <a:schemeClr val="bg1">
                      <a:lumMod val="75000"/>
                      <a:lumOff val="25000"/>
                      <a:alpha val="10000"/>
                    </a:schemeClr>
                  </a:solidFill>
                </a:ln>
                <a:solidFill>
                  <a:schemeClr val="lt1"/>
                </a:solidFill>
                <a:effectLst>
                  <a:glow rad="63500">
                    <a:schemeClr val="accent1">
                      <a:satMod val="175000"/>
                      <a:alpha val="40000"/>
                    </a:schemeClr>
                  </a:glow>
                </a:effectLst>
                <a:uLnTx/>
                <a:uFillTx/>
                <a:latin typeface="+mn-lt"/>
                <a:ea typeface="+mn-ea"/>
                <a:cs typeface="+mn-cs"/>
              </a:rPr>
              <a:t/>
            </a:r>
            <a:br>
              <a:rPr kumimoji="0" lang="ru-RU" sz="4000" b="0" i="0" u="none" strike="noStrike" kern="1200" cap="none" spc="0" normalizeH="0" baseline="0" noProof="0" smtClean="0">
                <a:ln>
                  <a:solidFill>
                    <a:schemeClr val="bg1">
                      <a:lumMod val="75000"/>
                      <a:lumOff val="25000"/>
                      <a:alpha val="10000"/>
                    </a:schemeClr>
                  </a:solidFill>
                </a:ln>
                <a:solidFill>
                  <a:schemeClr val="lt1"/>
                </a:solidFill>
                <a:effectLst>
                  <a:glow rad="63500">
                    <a:schemeClr val="accent1">
                      <a:satMod val="175000"/>
                      <a:alpha val="40000"/>
                    </a:schemeClr>
                  </a:glow>
                </a:effectLst>
                <a:uLnTx/>
                <a:uFillTx/>
                <a:latin typeface="+mn-lt"/>
                <a:ea typeface="+mn-ea"/>
                <a:cs typeface="+mn-cs"/>
              </a:rPr>
            </a:br>
            <a:r>
              <a:rPr kumimoji="0" lang="uk-UA" sz="4000" b="0" i="0" u="none" strike="noStrike" kern="1200" cap="none" spc="0" normalizeH="0" baseline="0" noProof="0" smtClean="0">
                <a:ln>
                  <a:solidFill>
                    <a:schemeClr val="bg1">
                      <a:lumMod val="75000"/>
                      <a:lumOff val="25000"/>
                      <a:alpha val="10000"/>
                    </a:schemeClr>
                  </a:solidFill>
                </a:ln>
                <a:solidFill>
                  <a:schemeClr val="lt1"/>
                </a:solidFill>
                <a:effectLst>
                  <a:glow rad="63500">
                    <a:schemeClr val="accent1">
                      <a:satMod val="175000"/>
                      <a:alpha val="40000"/>
                    </a:schemeClr>
                  </a:glow>
                </a:effectLst>
                <a:uLnTx/>
                <a:uFillTx/>
                <a:latin typeface="+mn-lt"/>
                <a:ea typeface="+mn-ea"/>
                <a:cs typeface="+mn-cs"/>
              </a:rPr>
              <a:t> </a:t>
            </a:r>
            <a:br>
              <a:rPr kumimoji="0" lang="uk-UA" sz="4000" b="0" i="0" u="none" strike="noStrike" kern="1200" cap="none" spc="0" normalizeH="0" baseline="0" noProof="0" smtClean="0">
                <a:ln>
                  <a:solidFill>
                    <a:schemeClr val="bg1">
                      <a:lumMod val="75000"/>
                      <a:lumOff val="25000"/>
                      <a:alpha val="10000"/>
                    </a:schemeClr>
                  </a:solidFill>
                </a:ln>
                <a:solidFill>
                  <a:schemeClr val="lt1"/>
                </a:solidFill>
                <a:effectLst>
                  <a:glow rad="63500">
                    <a:schemeClr val="accent1">
                      <a:satMod val="175000"/>
                      <a:alpha val="40000"/>
                    </a:schemeClr>
                  </a:glow>
                </a:effectLst>
                <a:uLnTx/>
                <a:uFillTx/>
                <a:latin typeface="+mn-lt"/>
                <a:ea typeface="+mn-ea"/>
                <a:cs typeface="+mn-cs"/>
              </a:rPr>
            </a:br>
            <a:r>
              <a:rPr kumimoji="0" lang="uk-UA" sz="4000" b="0" i="0" u="none" strike="noStrike" kern="1200" cap="none" spc="0" normalizeH="0" baseline="0" noProof="0" smtClean="0">
                <a:ln>
                  <a:solidFill>
                    <a:schemeClr val="bg1">
                      <a:lumMod val="75000"/>
                      <a:lumOff val="25000"/>
                      <a:alpha val="10000"/>
                    </a:schemeClr>
                  </a:solidFill>
                </a:ln>
                <a:solidFill>
                  <a:schemeClr val="lt1"/>
                </a:solidFill>
                <a:effectLst>
                  <a:glow rad="63500">
                    <a:schemeClr val="accent1">
                      <a:satMod val="175000"/>
                      <a:alpha val="40000"/>
                    </a:schemeClr>
                  </a:glow>
                </a:effectLst>
                <a:uLnTx/>
                <a:uFillTx/>
                <a:latin typeface="+mn-lt"/>
                <a:ea typeface="+mn-ea"/>
                <a:cs typeface="+mn-cs"/>
              </a:rPr>
              <a:t/>
            </a:r>
            <a:br>
              <a:rPr kumimoji="0" lang="uk-UA" sz="4000" b="0" i="0" u="none" strike="noStrike" kern="1200" cap="none" spc="0" normalizeH="0" baseline="0" noProof="0" smtClean="0">
                <a:ln>
                  <a:solidFill>
                    <a:schemeClr val="bg1">
                      <a:lumMod val="75000"/>
                      <a:lumOff val="25000"/>
                      <a:alpha val="10000"/>
                    </a:schemeClr>
                  </a:solidFill>
                </a:ln>
                <a:solidFill>
                  <a:schemeClr val="lt1"/>
                </a:solidFill>
                <a:effectLst>
                  <a:glow rad="63500">
                    <a:schemeClr val="accent1">
                      <a:satMod val="175000"/>
                      <a:alpha val="40000"/>
                    </a:schemeClr>
                  </a:glow>
                </a:effectLst>
                <a:uLnTx/>
                <a:uFillTx/>
                <a:latin typeface="+mn-lt"/>
                <a:ea typeface="+mn-ea"/>
                <a:cs typeface="+mn-cs"/>
              </a:rPr>
            </a:br>
            <a:r>
              <a:rPr kumimoji="0" lang="ru-RU" sz="4000" b="0" i="0" u="none" strike="noStrike" kern="1200" cap="none" spc="0" normalizeH="0" baseline="0" noProof="0" smtClean="0">
                <a:ln>
                  <a:solidFill>
                    <a:schemeClr val="bg1">
                      <a:lumMod val="75000"/>
                      <a:lumOff val="25000"/>
                      <a:alpha val="10000"/>
                    </a:schemeClr>
                  </a:solidFill>
                </a:ln>
                <a:solidFill>
                  <a:schemeClr val="lt1"/>
                </a:solidFill>
                <a:effectLst>
                  <a:glow rad="63500">
                    <a:schemeClr val="accent1">
                      <a:satMod val="175000"/>
                      <a:alpha val="40000"/>
                    </a:schemeClr>
                  </a:glow>
                </a:effectLst>
                <a:uLnTx/>
                <a:uFillTx/>
                <a:latin typeface="+mn-lt"/>
                <a:ea typeface="+mn-ea"/>
                <a:cs typeface="+mn-cs"/>
              </a:rPr>
              <a:t/>
            </a:r>
            <a:br>
              <a:rPr kumimoji="0" lang="ru-RU" sz="4000" b="0" i="0" u="none" strike="noStrike" kern="1200" cap="none" spc="0" normalizeH="0" baseline="0" noProof="0" smtClean="0">
                <a:ln>
                  <a:solidFill>
                    <a:schemeClr val="bg1">
                      <a:lumMod val="75000"/>
                      <a:lumOff val="25000"/>
                      <a:alpha val="10000"/>
                    </a:schemeClr>
                  </a:solidFill>
                </a:ln>
                <a:solidFill>
                  <a:schemeClr val="lt1"/>
                </a:solidFill>
                <a:effectLst>
                  <a:glow rad="63500">
                    <a:schemeClr val="accent1">
                      <a:satMod val="175000"/>
                      <a:alpha val="40000"/>
                    </a:schemeClr>
                  </a:glow>
                </a:effectLst>
                <a:uLnTx/>
                <a:uFillTx/>
                <a:latin typeface="+mn-lt"/>
                <a:ea typeface="+mn-ea"/>
                <a:cs typeface="+mn-cs"/>
              </a:rPr>
            </a:br>
            <a:r>
              <a:rPr kumimoji="0" lang="uk-UA" sz="4000" b="1" i="0" u="none" strike="noStrike" kern="1200" cap="none" spc="0" normalizeH="0" baseline="0" noProof="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63500">
                    <a:schemeClr val="accent1">
                      <a:satMod val="175000"/>
                      <a:alpha val="40000"/>
                    </a:schemeClr>
                  </a:glow>
                </a:effectLst>
                <a:uLnTx/>
                <a:uFillTx/>
                <a:latin typeface="+mn-lt"/>
                <a:ea typeface="+mn-ea"/>
                <a:cs typeface="+mn-cs"/>
              </a:rPr>
              <a:t>Трагедія </a:t>
            </a:r>
            <a:br>
              <a:rPr kumimoji="0" lang="uk-UA" sz="4000" b="1" i="0" u="none" strike="noStrike" kern="1200" cap="none" spc="0" normalizeH="0" baseline="0" noProof="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63500">
                    <a:schemeClr val="accent1">
                      <a:satMod val="175000"/>
                      <a:alpha val="40000"/>
                    </a:schemeClr>
                  </a:glow>
                </a:effectLst>
                <a:uLnTx/>
                <a:uFillTx/>
                <a:latin typeface="+mn-lt"/>
                <a:ea typeface="+mn-ea"/>
                <a:cs typeface="+mn-cs"/>
              </a:rPr>
            </a:br>
            <a:r>
              <a:rPr kumimoji="0" lang="uk-UA" sz="4000" b="1" i="0" u="none" strike="noStrike" kern="1200" cap="none" spc="0" normalizeH="0" baseline="0" noProof="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63500">
                    <a:schemeClr val="accent1">
                      <a:satMod val="175000"/>
                      <a:alpha val="40000"/>
                    </a:schemeClr>
                  </a:glow>
                </a:effectLst>
                <a:uLnTx/>
                <a:uFillTx/>
                <a:latin typeface="+mn-lt"/>
                <a:ea typeface="+mn-ea"/>
                <a:cs typeface="+mn-cs"/>
              </a:rPr>
              <a:t>євреїв Луцька </a:t>
            </a:r>
            <a:br>
              <a:rPr kumimoji="0" lang="uk-UA" sz="4000" b="1" i="0" u="none" strike="noStrike" kern="1200" cap="none" spc="0" normalizeH="0" baseline="0" noProof="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63500">
                    <a:schemeClr val="accent1">
                      <a:satMod val="175000"/>
                      <a:alpha val="40000"/>
                    </a:schemeClr>
                  </a:glow>
                </a:effectLst>
                <a:uLnTx/>
                <a:uFillTx/>
                <a:latin typeface="+mn-lt"/>
                <a:ea typeface="+mn-ea"/>
                <a:cs typeface="+mn-cs"/>
              </a:rPr>
            </a:br>
            <a:r>
              <a:rPr kumimoji="0" lang="uk-UA" sz="4000" b="1" i="0" u="none" strike="noStrike" kern="1200" cap="none" spc="0" normalizeH="0" baseline="0" noProof="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63500">
                    <a:schemeClr val="accent1">
                      <a:satMod val="175000"/>
                      <a:alpha val="40000"/>
                    </a:schemeClr>
                  </a:glow>
                </a:effectLst>
                <a:uLnTx/>
                <a:uFillTx/>
                <a:latin typeface="+mn-lt"/>
                <a:ea typeface="+mn-ea"/>
                <a:cs typeface="+mn-cs"/>
              </a:rPr>
              <a:t>в часи </a:t>
            </a:r>
            <a:br>
              <a:rPr kumimoji="0" lang="uk-UA" sz="4000" b="1" i="0" u="none" strike="noStrike" kern="1200" cap="none" spc="0" normalizeH="0" baseline="0" noProof="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63500">
                    <a:schemeClr val="accent1">
                      <a:satMod val="175000"/>
                      <a:alpha val="40000"/>
                    </a:schemeClr>
                  </a:glow>
                </a:effectLst>
                <a:uLnTx/>
                <a:uFillTx/>
                <a:latin typeface="+mn-lt"/>
                <a:ea typeface="+mn-ea"/>
                <a:cs typeface="+mn-cs"/>
              </a:rPr>
            </a:br>
            <a:r>
              <a:rPr kumimoji="0" lang="uk-UA" sz="4000" b="1" i="0" u="none" strike="noStrike" kern="1200" cap="none" spc="0" normalizeH="0" baseline="0" noProof="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63500">
                    <a:schemeClr val="accent1">
                      <a:satMod val="175000"/>
                      <a:alpha val="40000"/>
                    </a:schemeClr>
                  </a:glow>
                </a:effectLst>
                <a:uLnTx/>
                <a:uFillTx/>
                <a:latin typeface="+mn-lt"/>
                <a:ea typeface="+mn-ea"/>
                <a:cs typeface="+mn-cs"/>
              </a:rPr>
              <a:t>Другої світової війни: </a:t>
            </a:r>
            <a:br>
              <a:rPr kumimoji="0" lang="uk-UA" sz="4000" b="1" i="0" u="none" strike="noStrike" kern="1200" cap="none" spc="0" normalizeH="0" baseline="0" noProof="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63500">
                    <a:schemeClr val="accent1">
                      <a:satMod val="175000"/>
                      <a:alpha val="40000"/>
                    </a:schemeClr>
                  </a:glow>
                </a:effectLst>
                <a:uLnTx/>
                <a:uFillTx/>
                <a:latin typeface="+mn-lt"/>
                <a:ea typeface="+mn-ea"/>
                <a:cs typeface="+mn-cs"/>
              </a:rPr>
            </a:br>
            <a:r>
              <a:rPr kumimoji="0" lang="uk-UA" sz="4000" b="1" i="0" u="none" strike="noStrike" kern="1200" cap="none" spc="0" normalizeH="0" baseline="0" noProof="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63500">
                    <a:schemeClr val="accent1">
                      <a:satMod val="175000"/>
                      <a:alpha val="40000"/>
                    </a:schemeClr>
                  </a:glow>
                </a:effectLst>
                <a:uLnTx/>
                <a:uFillTx/>
                <a:latin typeface="+mn-lt"/>
                <a:ea typeface="+mn-ea"/>
                <a:cs typeface="+mn-cs"/>
              </a:rPr>
              <a:t>історія та пам’ять</a:t>
            </a:r>
            <a:endParaRPr kumimoji="0" lang="ru-RU" sz="4000" b="0" i="0" u="none" strike="noStrike" kern="1200" cap="none" spc="0" normalizeH="0" baseline="0" noProof="0" dirty="0">
              <a:ln>
                <a:solidFill>
                  <a:schemeClr val="bg1">
                    <a:lumMod val="75000"/>
                    <a:lumOff val="25000"/>
                    <a:alpha val="10000"/>
                  </a:schemeClr>
                </a:solidFill>
              </a:ln>
              <a:solidFill>
                <a:schemeClr val="lt1"/>
              </a:solidFill>
              <a:effectLst>
                <a:glow rad="63500">
                  <a:schemeClr val="accent1">
                    <a:satMod val="175000"/>
                    <a:alpha val="40000"/>
                  </a:schemeClr>
                </a:glow>
              </a:effectLst>
              <a:uLnTx/>
              <a:uFillTx/>
              <a:latin typeface="+mn-lt"/>
              <a:ea typeface="+mn-ea"/>
              <a:cs typeface="+mn-cs"/>
            </a:endParaRPr>
          </a:p>
        </p:txBody>
      </p:sp>
    </p:spTree>
    <p:extLst>
      <p:ext uri="{BB962C8B-B14F-4D97-AF65-F5344CB8AC3E}">
        <p14:creationId xmlns:p14="http://schemas.microsoft.com/office/powerpoint/2010/main" xmlns="" val="42785242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13387" y="0"/>
            <a:ext cx="11067376" cy="1015663"/>
          </a:xfrm>
          <a:prstGeom prst="rect">
            <a:avLst/>
          </a:prstGeom>
          <a:noFill/>
        </p:spPr>
        <p:txBody>
          <a:bodyPr wrap="square" rtlCol="0">
            <a:spAutoFit/>
          </a:bodyPr>
          <a:lstStyle/>
          <a:p>
            <a:pPr algn="ctr"/>
            <a:r>
              <a:rPr lang="uk-UA" sz="3000" dirty="0">
                <a:solidFill>
                  <a:schemeClr val="accent3">
                    <a:lumMod val="75000"/>
                  </a:schemeClr>
                </a:solidFill>
              </a:rPr>
              <a:t>Місце </a:t>
            </a:r>
            <a:r>
              <a:rPr lang="uk-UA" sz="3000" dirty="0" smtClean="0">
                <a:solidFill>
                  <a:schemeClr val="accent3">
                    <a:lumMod val="75000"/>
                  </a:schemeClr>
                </a:solidFill>
              </a:rPr>
              <a:t>першого розстрілу </a:t>
            </a:r>
            <a:r>
              <a:rPr lang="uk-UA" sz="3000" dirty="0">
                <a:solidFill>
                  <a:schemeClr val="accent3">
                    <a:lumMod val="75000"/>
                  </a:schemeClr>
                </a:solidFill>
              </a:rPr>
              <a:t>євреїв у червні 1941 року </a:t>
            </a:r>
            <a:endParaRPr lang="uk-UA" sz="3000" dirty="0" smtClean="0">
              <a:solidFill>
                <a:schemeClr val="accent3">
                  <a:lumMod val="75000"/>
                </a:schemeClr>
              </a:solidFill>
            </a:endParaRPr>
          </a:p>
          <a:p>
            <a:pPr algn="ctr"/>
            <a:r>
              <a:rPr lang="uk-UA" sz="3000" dirty="0" smtClean="0">
                <a:solidFill>
                  <a:schemeClr val="accent3">
                    <a:lumMod val="75000"/>
                  </a:schemeClr>
                </a:solidFill>
              </a:rPr>
              <a:t>біля стін міської в'язниці  (</a:t>
            </a:r>
            <a:r>
              <a:rPr lang="uk-UA" sz="3000" i="1" dirty="0" smtClean="0">
                <a:solidFill>
                  <a:schemeClr val="accent3">
                    <a:lumMod val="75000"/>
                  </a:schemeClr>
                </a:solidFill>
              </a:rPr>
              <a:t>колишній монастир </a:t>
            </a:r>
            <a:r>
              <a:rPr lang="uk-UA" sz="3000" i="1" dirty="0" err="1" smtClean="0">
                <a:solidFill>
                  <a:schemeClr val="accent3">
                    <a:lumMod val="75000"/>
                  </a:schemeClr>
                </a:solidFill>
              </a:rPr>
              <a:t>бригідок</a:t>
            </a:r>
            <a:r>
              <a:rPr lang="uk-UA" sz="3000" dirty="0" smtClean="0">
                <a:solidFill>
                  <a:schemeClr val="accent3">
                    <a:lumMod val="75000"/>
                  </a:schemeClr>
                </a:solidFill>
              </a:rPr>
              <a:t>)</a:t>
            </a:r>
            <a:endParaRPr lang="ru-RU" sz="3000" dirty="0">
              <a:solidFill>
                <a:schemeClr val="accent3">
                  <a:lumMod val="75000"/>
                </a:schemeClr>
              </a:solidFill>
            </a:endParaRPr>
          </a:p>
        </p:txBody>
      </p:sp>
      <p:sp>
        <p:nvSpPr>
          <p:cNvPr id="5" name="Прямокутник 4"/>
          <p:cNvSpPr/>
          <p:nvPr/>
        </p:nvSpPr>
        <p:spPr>
          <a:xfrm>
            <a:off x="386862" y="5673823"/>
            <a:ext cx="11453446" cy="984885"/>
          </a:xfrm>
          <a:prstGeom prst="rect">
            <a:avLst/>
          </a:prstGeom>
        </p:spPr>
        <p:txBody>
          <a:bodyPr wrap="square">
            <a:spAutoFit/>
          </a:bodyPr>
          <a:lstStyle/>
          <a:p>
            <a:pPr algn="ctr"/>
            <a:r>
              <a:rPr lang="uk-UA" sz="2900" dirty="0" smtClean="0"/>
              <a:t>Згідно з даними архівних джерел протягом 26 та 28 червня 1941 року було розстріляно більше 2 тисяч євреїв.</a:t>
            </a:r>
            <a:endParaRPr lang="uk-UA" sz="2900" dirty="0"/>
          </a:p>
        </p:txBody>
      </p:sp>
      <p:sp>
        <p:nvSpPr>
          <p:cNvPr id="8" name="Прямокутник 7"/>
          <p:cNvSpPr/>
          <p:nvPr/>
        </p:nvSpPr>
        <p:spPr>
          <a:xfrm>
            <a:off x="5896707" y="972236"/>
            <a:ext cx="6096000" cy="769441"/>
          </a:xfrm>
          <a:prstGeom prst="rect">
            <a:avLst/>
          </a:prstGeom>
        </p:spPr>
        <p:txBody>
          <a:bodyPr>
            <a:spAutoFit/>
          </a:bodyPr>
          <a:lstStyle/>
          <a:p>
            <a:pPr algn="ctr"/>
            <a:r>
              <a:rPr lang="uk-UA" sz="2200" dirty="0" smtClean="0">
                <a:solidFill>
                  <a:srgbClr val="00B050"/>
                </a:solidFill>
              </a:rPr>
              <a:t>Копія архівного документу з фондів Волинського краєзнавчого музею</a:t>
            </a:r>
            <a:endParaRPr lang="uk-UA" sz="2200" dirty="0">
              <a:solidFill>
                <a:srgbClr val="00B050"/>
              </a:solidFill>
            </a:endParaRPr>
          </a:p>
        </p:txBody>
      </p:sp>
      <p:pic>
        <p:nvPicPr>
          <p:cNvPr id="2" name="Picture 1"/>
          <p:cNvPicPr>
            <a:picLocks noChangeAspect="1" noChangeArrowheads="1"/>
          </p:cNvPicPr>
          <p:nvPr/>
        </p:nvPicPr>
        <p:blipFill>
          <a:blip r:embed="rId2"/>
          <a:srcRect/>
          <a:stretch>
            <a:fillRect/>
          </a:stretch>
        </p:blipFill>
        <p:spPr bwMode="auto">
          <a:xfrm>
            <a:off x="494567" y="1717065"/>
            <a:ext cx="5505450" cy="3705225"/>
          </a:xfrm>
          <a:prstGeom prst="rect">
            <a:avLst/>
          </a:prstGeom>
          <a:noFill/>
          <a:ln w="9525">
            <a:noFill/>
            <a:miter lim="800000"/>
            <a:headEnd/>
            <a:tailEnd/>
          </a:ln>
          <a:effectLst/>
        </p:spPr>
      </p:pic>
      <p:pic>
        <p:nvPicPr>
          <p:cNvPr id="5122" name="Picture 2"/>
          <p:cNvPicPr>
            <a:picLocks noChangeAspect="1" noChangeArrowheads="1"/>
          </p:cNvPicPr>
          <p:nvPr/>
        </p:nvPicPr>
        <p:blipFill>
          <a:blip r:embed="rId3"/>
          <a:srcRect/>
          <a:stretch>
            <a:fillRect/>
          </a:stretch>
        </p:blipFill>
        <p:spPr bwMode="auto">
          <a:xfrm>
            <a:off x="7650407" y="1681529"/>
            <a:ext cx="2752725" cy="4057650"/>
          </a:xfrm>
          <a:prstGeom prst="rect">
            <a:avLst/>
          </a:prstGeom>
          <a:noFill/>
          <a:ln w="9525">
            <a:noFill/>
            <a:miter lim="800000"/>
            <a:headEnd/>
            <a:tailEnd/>
          </a:ln>
          <a:effectLst/>
        </p:spPr>
      </p:pic>
    </p:spTree>
    <p:extLst>
      <p:ext uri="{BB962C8B-B14F-4D97-AF65-F5344CB8AC3E}">
        <p14:creationId xmlns:p14="http://schemas.microsoft.com/office/powerpoint/2010/main" xmlns="" val="902585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66294" y="0"/>
            <a:ext cx="10353762" cy="970450"/>
          </a:xfrm>
        </p:spPr>
        <p:txBody>
          <a:bodyPr>
            <a:normAutofit fontScale="90000"/>
          </a:bodyPr>
          <a:lstStyle/>
          <a:p>
            <a:r>
              <a:rPr lang="uk-UA" dirty="0" smtClean="0">
                <a:solidFill>
                  <a:schemeClr val="accent3">
                    <a:lumMod val="75000"/>
                  </a:schemeClr>
                </a:solidFill>
              </a:rPr>
              <a:t>Заборони і обмеження накладені на євреїв Луцьким окружним комісаріатом</a:t>
            </a:r>
            <a:endParaRPr lang="ru-RU" dirty="0">
              <a:solidFill>
                <a:schemeClr val="accent3">
                  <a:lumMod val="75000"/>
                </a:schemeClr>
              </a:solidFill>
            </a:endParaRPr>
          </a:p>
        </p:txBody>
      </p:sp>
      <p:sp>
        <p:nvSpPr>
          <p:cNvPr id="3" name="Объект 2"/>
          <p:cNvSpPr>
            <a:spLocks noGrp="1"/>
          </p:cNvSpPr>
          <p:nvPr>
            <p:ph idx="1"/>
          </p:nvPr>
        </p:nvSpPr>
        <p:spPr>
          <a:xfrm>
            <a:off x="308757" y="1096966"/>
            <a:ext cx="11883243" cy="5551714"/>
          </a:xfrm>
        </p:spPr>
        <p:txBody>
          <a:bodyPr>
            <a:noAutofit/>
          </a:bodyPr>
          <a:lstStyle/>
          <a:p>
            <a:r>
              <a:rPr lang="uk-UA" sz="2500" dirty="0" smtClean="0">
                <a:effectLst/>
              </a:rPr>
              <a:t>Усі євреї зобов'язувались </a:t>
            </a:r>
            <a:r>
              <a:rPr lang="uk-UA" sz="2500" dirty="0" smtClean="0"/>
              <a:t>носити на грудях та спині жовті шестикутні зірки Давила</a:t>
            </a:r>
            <a:endParaRPr lang="uk-UA" sz="2500" dirty="0" smtClean="0">
              <a:effectLst/>
            </a:endParaRPr>
          </a:p>
          <a:p>
            <a:r>
              <a:rPr lang="ru-RU" sz="2500" dirty="0" err="1" smtClean="0">
                <a:effectLst/>
              </a:rPr>
              <a:t>Заборона</a:t>
            </a:r>
            <a:r>
              <a:rPr lang="ru-RU" sz="2500" dirty="0" smtClean="0">
                <a:effectLst/>
              </a:rPr>
              <a:t> </a:t>
            </a:r>
            <a:r>
              <a:rPr lang="ru-RU" sz="2500" dirty="0" err="1">
                <a:effectLst/>
              </a:rPr>
              <a:t>євреям</a:t>
            </a:r>
            <a:r>
              <a:rPr lang="ru-RU" sz="2500" dirty="0">
                <a:effectLst/>
              </a:rPr>
              <a:t> </a:t>
            </a:r>
            <a:r>
              <a:rPr lang="ru-RU" sz="2500" dirty="0" err="1">
                <a:effectLst/>
              </a:rPr>
              <a:t>купувати</a:t>
            </a:r>
            <a:r>
              <a:rPr lang="ru-RU" sz="2500" dirty="0">
                <a:effectLst/>
              </a:rPr>
              <a:t> </a:t>
            </a:r>
            <a:r>
              <a:rPr lang="ru-RU" sz="2500" dirty="0" err="1">
                <a:effectLst/>
              </a:rPr>
              <a:t>товари</a:t>
            </a:r>
            <a:r>
              <a:rPr lang="ru-RU" sz="2500" dirty="0">
                <a:effectLst/>
              </a:rPr>
              <a:t> на торгах до 10 год. </a:t>
            </a:r>
            <a:r>
              <a:rPr lang="ru-RU" sz="2500" dirty="0" smtClean="0">
                <a:effectLst/>
              </a:rPr>
              <a:t>ранку.</a:t>
            </a:r>
          </a:p>
          <a:p>
            <a:r>
              <a:rPr lang="uk-UA" sz="2500" dirty="0" smtClean="0">
                <a:effectLst/>
              </a:rPr>
              <a:t>Конфіскація дорогоцінностей.</a:t>
            </a:r>
          </a:p>
          <a:p>
            <a:r>
              <a:rPr lang="uk-UA" sz="2500" dirty="0" smtClean="0">
                <a:effectLst/>
              </a:rPr>
              <a:t>Реквізиція </a:t>
            </a:r>
            <a:r>
              <a:rPr lang="uk-UA" sz="2500" dirty="0" smtClean="0">
                <a:solidFill>
                  <a:schemeClr val="tx1"/>
                </a:solidFill>
                <a:effectLst/>
              </a:rPr>
              <a:t>«</a:t>
            </a:r>
            <a:r>
              <a:rPr lang="uk-UA" sz="2500" dirty="0" err="1" smtClean="0">
                <a:effectLst/>
              </a:rPr>
              <a:t>пожидівських</a:t>
            </a:r>
            <a:r>
              <a:rPr lang="uk-UA" sz="2500" dirty="0" smtClean="0">
                <a:effectLst/>
              </a:rPr>
              <a:t> помешкань</a:t>
            </a:r>
            <a:r>
              <a:rPr lang="ru-RU" sz="2500" dirty="0" smtClean="0">
                <a:effectLst/>
              </a:rPr>
              <a:t>». </a:t>
            </a:r>
          </a:p>
          <a:p>
            <a:r>
              <a:rPr lang="ru-RU" sz="2500" dirty="0" err="1" smtClean="0">
                <a:effectLst/>
              </a:rPr>
              <a:t>Прийом</a:t>
            </a:r>
            <a:r>
              <a:rPr lang="ru-RU" sz="2500" dirty="0" smtClean="0">
                <a:effectLst/>
              </a:rPr>
              <a:t> на роботу в </a:t>
            </a:r>
            <a:r>
              <a:rPr lang="ru-RU" sz="2500" dirty="0" err="1" smtClean="0">
                <a:effectLst/>
              </a:rPr>
              <a:t>лікарню</a:t>
            </a:r>
            <a:r>
              <a:rPr lang="ru-RU" sz="2500" dirty="0" smtClean="0">
                <a:effectLst/>
              </a:rPr>
              <a:t> </a:t>
            </a:r>
            <a:r>
              <a:rPr lang="ru-RU" sz="2500" dirty="0" err="1" smtClean="0">
                <a:effectLst/>
              </a:rPr>
              <a:t>працівників</a:t>
            </a:r>
            <a:r>
              <a:rPr lang="ru-RU" sz="2500" dirty="0" smtClean="0">
                <a:effectLst/>
              </a:rPr>
              <a:t> </a:t>
            </a:r>
            <a:r>
              <a:rPr lang="ru-RU" sz="2500" dirty="0" err="1" smtClean="0">
                <a:effectLst/>
              </a:rPr>
              <a:t>єврейської</a:t>
            </a:r>
            <a:r>
              <a:rPr lang="ru-RU" sz="2500" dirty="0" smtClean="0">
                <a:effectLst/>
              </a:rPr>
              <a:t> </a:t>
            </a:r>
            <a:r>
              <a:rPr lang="ru-RU" sz="2500" dirty="0" err="1" smtClean="0">
                <a:effectLst/>
              </a:rPr>
              <a:t>національності</a:t>
            </a:r>
            <a:r>
              <a:rPr lang="ru-RU" sz="2500" dirty="0" smtClean="0">
                <a:effectLst/>
              </a:rPr>
              <a:t> без оплати </a:t>
            </a:r>
            <a:r>
              <a:rPr lang="ru-RU" sz="2500" dirty="0" err="1" smtClean="0">
                <a:effectLst/>
              </a:rPr>
              <a:t>праці</a:t>
            </a:r>
            <a:r>
              <a:rPr lang="ru-RU" sz="2500" dirty="0" smtClean="0">
                <a:effectLst/>
              </a:rPr>
              <a:t>.</a:t>
            </a:r>
            <a:endParaRPr lang="uk-UA" sz="2500" dirty="0" smtClean="0">
              <a:effectLst/>
            </a:endParaRPr>
          </a:p>
          <a:p>
            <a:r>
              <a:rPr lang="uk-UA" sz="2500" dirty="0" smtClean="0">
                <a:effectLst/>
              </a:rPr>
              <a:t>З </a:t>
            </a:r>
            <a:r>
              <a:rPr lang="uk-UA" sz="2500" dirty="0">
                <a:effectLst/>
              </a:rPr>
              <a:t>13 грудня 1941 </a:t>
            </a:r>
            <a:r>
              <a:rPr lang="uk-UA" sz="2500" dirty="0" smtClean="0">
                <a:effectLst/>
              </a:rPr>
              <a:t>року </a:t>
            </a:r>
            <a:r>
              <a:rPr lang="uk-UA" sz="2500" dirty="0">
                <a:effectLst/>
              </a:rPr>
              <a:t>по відношенню до євреїв встановлювалася комендантська годинна. </a:t>
            </a:r>
            <a:endParaRPr lang="uk-UA" sz="2500" dirty="0" smtClean="0">
              <a:effectLst/>
            </a:endParaRPr>
          </a:p>
          <a:p>
            <a:r>
              <a:rPr lang="uk-UA" sz="2500" dirty="0" smtClean="0"/>
              <a:t>Євреї не могли їздити в громадському транспорті, відвідувати школи, бібліотеки, музеї.</a:t>
            </a:r>
          </a:p>
          <a:p>
            <a:r>
              <a:rPr lang="uk-UA" sz="2500" dirty="0" smtClean="0"/>
              <a:t>Заборона здійснювати релігійні обряди.</a:t>
            </a:r>
          </a:p>
          <a:p>
            <a:endParaRPr lang="ru-RU" sz="2200" dirty="0"/>
          </a:p>
        </p:txBody>
      </p:sp>
    </p:spTree>
    <p:extLst>
      <p:ext uri="{BB962C8B-B14F-4D97-AF65-F5344CB8AC3E}">
        <p14:creationId xmlns:p14="http://schemas.microsoft.com/office/powerpoint/2010/main" xmlns="" val="24176377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54369" y="0"/>
            <a:ext cx="9906000" cy="1015663"/>
          </a:xfrm>
          <a:prstGeom prst="rect">
            <a:avLst/>
          </a:prstGeom>
          <a:noFill/>
        </p:spPr>
        <p:txBody>
          <a:bodyPr wrap="square" rtlCol="0">
            <a:spAutoFit/>
          </a:bodyPr>
          <a:lstStyle/>
          <a:p>
            <a:pPr algn="ctr"/>
            <a:r>
              <a:rPr lang="uk-UA" sz="3000" dirty="0" smtClean="0">
                <a:solidFill>
                  <a:schemeClr val="accent3">
                    <a:lumMod val="75000"/>
                  </a:schemeClr>
                </a:solidFill>
              </a:rPr>
              <a:t>Луцьке гетто у фотографіях часів</a:t>
            </a:r>
          </a:p>
          <a:p>
            <a:pPr algn="ctr"/>
            <a:r>
              <a:rPr lang="uk-UA" sz="3000" dirty="0" smtClean="0">
                <a:solidFill>
                  <a:schemeClr val="accent3">
                    <a:lumMod val="75000"/>
                  </a:schemeClr>
                </a:solidFill>
              </a:rPr>
              <a:t>Другої світової війни</a:t>
            </a:r>
            <a:endParaRPr lang="ru-RU" sz="3000" dirty="0">
              <a:solidFill>
                <a:schemeClr val="accent3">
                  <a:lumMod val="75000"/>
                </a:schemeClr>
              </a:solidFill>
            </a:endParaRPr>
          </a:p>
        </p:txBody>
      </p:sp>
      <p:sp>
        <p:nvSpPr>
          <p:cNvPr id="5" name="Прямокутник 4"/>
          <p:cNvSpPr/>
          <p:nvPr/>
        </p:nvSpPr>
        <p:spPr>
          <a:xfrm>
            <a:off x="398585" y="4922912"/>
            <a:ext cx="11453445" cy="2262158"/>
          </a:xfrm>
          <a:prstGeom prst="rect">
            <a:avLst/>
          </a:prstGeom>
        </p:spPr>
        <p:txBody>
          <a:bodyPr wrap="square">
            <a:spAutoFit/>
          </a:bodyPr>
          <a:lstStyle/>
          <a:p>
            <a:pPr algn="ctr"/>
            <a:r>
              <a:rPr lang="uk-UA" sz="2500" dirty="0" smtClean="0"/>
              <a:t>У грудні 1941 року на території старої частини міста було створено гетто –  це місце ізоляції євреїв. Умови життя євреїв були критично важкими.</a:t>
            </a:r>
          </a:p>
          <a:p>
            <a:endParaRPr lang="uk-UA" sz="2200" dirty="0" smtClean="0">
              <a:solidFill>
                <a:srgbClr val="FF0000"/>
              </a:solidFill>
            </a:endParaRPr>
          </a:p>
          <a:p>
            <a:r>
              <a:rPr lang="uk-UA" sz="2200" dirty="0" smtClean="0">
                <a:solidFill>
                  <a:srgbClr val="FF0000"/>
                </a:solidFill>
              </a:rPr>
              <a:t>Фотографії взяті з: </a:t>
            </a:r>
            <a:r>
              <a:rPr lang="uk-UA" sz="2200" dirty="0" err="1" smtClean="0">
                <a:solidFill>
                  <a:srgbClr val="0070C0"/>
                </a:solidFill>
              </a:rPr>
              <a:t>Котис</a:t>
            </a:r>
            <a:r>
              <a:rPr lang="uk-UA" sz="2200" dirty="0" smtClean="0">
                <a:solidFill>
                  <a:srgbClr val="0070C0"/>
                </a:solidFill>
              </a:rPr>
              <a:t> О. Війна і Луцьк. Фото. Відео [Електронний ресурс] // </a:t>
            </a:r>
            <a:r>
              <a:rPr lang="uk-UA" sz="2200" dirty="0" err="1" smtClean="0">
                <a:solidFill>
                  <a:srgbClr val="0070C0"/>
                </a:solidFill>
              </a:rPr>
              <a:t>Веб-сайт</a:t>
            </a:r>
            <a:r>
              <a:rPr lang="uk-UA" sz="2200" dirty="0" smtClean="0">
                <a:solidFill>
                  <a:srgbClr val="0070C0"/>
                </a:solidFill>
              </a:rPr>
              <a:t> «Волинь</a:t>
            </a:r>
            <a:r>
              <a:rPr lang="en-US" sz="2200" dirty="0" smtClean="0">
                <a:solidFill>
                  <a:srgbClr val="0070C0"/>
                </a:solidFill>
              </a:rPr>
              <a:t>Post</a:t>
            </a:r>
            <a:r>
              <a:rPr lang="uk-UA" sz="2200" dirty="0" smtClean="0">
                <a:solidFill>
                  <a:srgbClr val="0070C0"/>
                </a:solidFill>
              </a:rPr>
              <a:t>». – Режим доступу : </a:t>
            </a:r>
            <a:r>
              <a:rPr lang="uk-UA" sz="2200" i="1" dirty="0" smtClean="0">
                <a:solidFill>
                  <a:srgbClr val="0070C0"/>
                </a:solidFill>
              </a:rPr>
              <a:t>http://www.volynpost.com/articles/100-vijna-i-luck-foto-video</a:t>
            </a:r>
            <a:endParaRPr lang="uk-UA" sz="2200" dirty="0" smtClean="0">
              <a:solidFill>
                <a:srgbClr val="0070C0"/>
              </a:solidFill>
            </a:endParaRPr>
          </a:p>
          <a:p>
            <a:pPr algn="ctr"/>
            <a:endParaRPr lang="ru-RU" sz="2500" dirty="0">
              <a:solidFill>
                <a:schemeClr val="accent3">
                  <a:lumMod val="60000"/>
                  <a:lumOff val="40000"/>
                </a:schemeClr>
              </a:solidFill>
            </a:endParaRPr>
          </a:p>
        </p:txBody>
      </p:sp>
      <p:pic>
        <p:nvPicPr>
          <p:cNvPr id="3073" name="Picture 1"/>
          <p:cNvPicPr>
            <a:picLocks noChangeAspect="1" noChangeArrowheads="1"/>
          </p:cNvPicPr>
          <p:nvPr/>
        </p:nvPicPr>
        <p:blipFill>
          <a:blip r:embed="rId2"/>
          <a:srcRect/>
          <a:stretch>
            <a:fillRect/>
          </a:stretch>
        </p:blipFill>
        <p:spPr bwMode="auto">
          <a:xfrm>
            <a:off x="175847" y="1751502"/>
            <a:ext cx="11801475" cy="2886075"/>
          </a:xfrm>
          <a:prstGeom prst="rect">
            <a:avLst/>
          </a:prstGeom>
          <a:noFill/>
          <a:ln w="9525">
            <a:noFill/>
            <a:miter lim="800000"/>
            <a:headEnd/>
            <a:tailEnd/>
          </a:ln>
          <a:effectLst/>
        </p:spPr>
      </p:pic>
    </p:spTree>
    <p:extLst>
      <p:ext uri="{BB962C8B-B14F-4D97-AF65-F5344CB8AC3E}">
        <p14:creationId xmlns:p14="http://schemas.microsoft.com/office/powerpoint/2010/main" xmlns="" val="12221279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26227" y="4946573"/>
            <a:ext cx="5696850" cy="2123658"/>
          </a:xfrm>
          <a:prstGeom prst="rect">
            <a:avLst/>
          </a:prstGeom>
          <a:noFill/>
        </p:spPr>
        <p:txBody>
          <a:bodyPr wrap="square" rtlCol="0">
            <a:spAutoFit/>
          </a:bodyPr>
          <a:lstStyle/>
          <a:p>
            <a:r>
              <a:rPr lang="uk-UA" sz="2400" i="1" dirty="0" smtClean="0">
                <a:solidFill>
                  <a:srgbClr val="00B050"/>
                </a:solidFill>
              </a:rPr>
              <a:t>Встановлення комендантської години для євреїв згідно з оголошенням Луцького окружного комісара</a:t>
            </a:r>
          </a:p>
          <a:p>
            <a:r>
              <a:rPr lang="uk-UA" sz="2400" i="1" dirty="0" smtClean="0">
                <a:solidFill>
                  <a:srgbClr val="00B050"/>
                </a:solidFill>
              </a:rPr>
              <a:t> Г. </a:t>
            </a:r>
            <a:r>
              <a:rPr lang="uk-UA" sz="2400" i="1" dirty="0" err="1" smtClean="0">
                <a:solidFill>
                  <a:srgbClr val="00B050"/>
                </a:solidFill>
              </a:rPr>
              <a:t>Лінднера</a:t>
            </a:r>
            <a:r>
              <a:rPr lang="uk-UA" sz="2400" i="1" dirty="0" smtClean="0">
                <a:solidFill>
                  <a:srgbClr val="00B050"/>
                </a:solidFill>
              </a:rPr>
              <a:t> (12 грудня 1941 року)</a:t>
            </a:r>
            <a:endParaRPr lang="ru-RU" sz="2400" i="1" dirty="0" smtClean="0">
              <a:solidFill>
                <a:srgbClr val="00B050"/>
              </a:solidFill>
            </a:endParaRPr>
          </a:p>
          <a:p>
            <a:r>
              <a:rPr lang="uk-UA" i="1" dirty="0" smtClean="0"/>
              <a:t>            </a:t>
            </a:r>
            <a:endParaRPr lang="ru-RU" dirty="0"/>
          </a:p>
          <a:p>
            <a:endParaRPr lang="ru-RU" dirty="0"/>
          </a:p>
        </p:txBody>
      </p:sp>
      <p:sp>
        <p:nvSpPr>
          <p:cNvPr id="7" name="TextBox 6"/>
          <p:cNvSpPr txBox="1"/>
          <p:nvPr/>
        </p:nvSpPr>
        <p:spPr>
          <a:xfrm>
            <a:off x="524533" y="4330673"/>
            <a:ext cx="3723702" cy="2215991"/>
          </a:xfrm>
          <a:prstGeom prst="rect">
            <a:avLst/>
          </a:prstGeom>
          <a:noFill/>
        </p:spPr>
        <p:txBody>
          <a:bodyPr wrap="square" rtlCol="0">
            <a:spAutoFit/>
          </a:bodyPr>
          <a:lstStyle/>
          <a:p>
            <a:endParaRPr lang="uk-UA" sz="2400" i="1" dirty="0" smtClean="0"/>
          </a:p>
          <a:p>
            <a:r>
              <a:rPr lang="uk-UA" sz="2400" i="1" dirty="0" smtClean="0">
                <a:solidFill>
                  <a:srgbClr val="00B050"/>
                </a:solidFill>
              </a:rPr>
              <a:t>Розпорядження Луцького окружного комісаріату про заборону євреям прати білизну в річці Стир</a:t>
            </a:r>
            <a:endParaRPr lang="ru-RU" sz="2400" i="1" dirty="0" smtClean="0">
              <a:solidFill>
                <a:srgbClr val="00B050"/>
              </a:solidFill>
            </a:endParaRPr>
          </a:p>
          <a:p>
            <a:endParaRPr lang="ru-RU" dirty="0"/>
          </a:p>
        </p:txBody>
      </p:sp>
      <p:sp>
        <p:nvSpPr>
          <p:cNvPr id="6" name="Заголовок 1"/>
          <p:cNvSpPr>
            <a:spLocks noGrp="1"/>
          </p:cNvSpPr>
          <p:nvPr>
            <p:ph type="title"/>
          </p:nvPr>
        </p:nvSpPr>
        <p:spPr>
          <a:xfrm>
            <a:off x="866294" y="0"/>
            <a:ext cx="10353762" cy="970450"/>
          </a:xfrm>
        </p:spPr>
        <p:txBody>
          <a:bodyPr>
            <a:normAutofit fontScale="90000"/>
          </a:bodyPr>
          <a:lstStyle/>
          <a:p>
            <a:r>
              <a:rPr lang="uk-UA" dirty="0" smtClean="0">
                <a:solidFill>
                  <a:schemeClr val="accent3">
                    <a:lumMod val="75000"/>
                  </a:schemeClr>
                </a:solidFill>
              </a:rPr>
              <a:t>Документи, які зберігаються у Волинському обласному архіві</a:t>
            </a:r>
            <a:endParaRPr lang="ru-RU" dirty="0">
              <a:solidFill>
                <a:schemeClr val="accent3">
                  <a:lumMod val="75000"/>
                </a:schemeClr>
              </a:solidFill>
            </a:endParaRPr>
          </a:p>
        </p:txBody>
      </p:sp>
      <p:pic>
        <p:nvPicPr>
          <p:cNvPr id="2049" name="Picture 1"/>
          <p:cNvPicPr>
            <a:picLocks noChangeAspect="1" noChangeArrowheads="1"/>
          </p:cNvPicPr>
          <p:nvPr/>
        </p:nvPicPr>
        <p:blipFill>
          <a:blip r:embed="rId2"/>
          <a:srcRect/>
          <a:stretch>
            <a:fillRect/>
          </a:stretch>
        </p:blipFill>
        <p:spPr bwMode="auto">
          <a:xfrm>
            <a:off x="489073" y="1173773"/>
            <a:ext cx="5305425" cy="3619500"/>
          </a:xfrm>
          <a:prstGeom prst="rect">
            <a:avLst/>
          </a:prstGeom>
          <a:noFill/>
          <a:ln w="9525">
            <a:noFill/>
            <a:miter lim="800000"/>
            <a:headEnd/>
            <a:tailEnd/>
          </a:ln>
          <a:effectLst/>
        </p:spPr>
      </p:pic>
      <p:pic>
        <p:nvPicPr>
          <p:cNvPr id="2050" name="Picture 2"/>
          <p:cNvPicPr>
            <a:picLocks noChangeAspect="1" noChangeArrowheads="1"/>
          </p:cNvPicPr>
          <p:nvPr/>
        </p:nvPicPr>
        <p:blipFill>
          <a:blip r:embed="rId3"/>
          <a:srcRect/>
          <a:stretch>
            <a:fillRect/>
          </a:stretch>
        </p:blipFill>
        <p:spPr bwMode="auto">
          <a:xfrm>
            <a:off x="7683012" y="999759"/>
            <a:ext cx="3086100" cy="3990975"/>
          </a:xfrm>
          <a:prstGeom prst="rect">
            <a:avLst/>
          </a:prstGeom>
          <a:noFill/>
          <a:ln w="9525">
            <a:noFill/>
            <a:miter lim="800000"/>
            <a:headEnd/>
            <a:tailEnd/>
          </a:ln>
          <a:effectLst/>
        </p:spPr>
      </p:pic>
    </p:spTree>
    <p:extLst>
      <p:ext uri="{BB962C8B-B14F-4D97-AF65-F5344CB8AC3E}">
        <p14:creationId xmlns:p14="http://schemas.microsoft.com/office/powerpoint/2010/main" xmlns="" val="2431938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02779" y="0"/>
            <a:ext cx="10353762" cy="970450"/>
          </a:xfrm>
        </p:spPr>
        <p:txBody>
          <a:bodyPr>
            <a:normAutofit fontScale="90000"/>
          </a:bodyPr>
          <a:lstStyle/>
          <a:p>
            <a:r>
              <a:rPr lang="uk-UA" dirty="0" smtClean="0">
                <a:solidFill>
                  <a:schemeClr val="accent3">
                    <a:lumMod val="75000"/>
                  </a:schemeClr>
                </a:solidFill>
              </a:rPr>
              <a:t>Спогади Лідії Микитівни </a:t>
            </a:r>
            <a:r>
              <a:rPr lang="uk-UA" dirty="0" err="1" smtClean="0">
                <a:solidFill>
                  <a:schemeClr val="accent3">
                    <a:lumMod val="75000"/>
                  </a:schemeClr>
                </a:solidFill>
              </a:rPr>
              <a:t>Рабан</a:t>
            </a:r>
            <a:r>
              <a:rPr lang="uk-UA" dirty="0" smtClean="0">
                <a:solidFill>
                  <a:schemeClr val="accent3">
                    <a:lumMod val="75000"/>
                  </a:schemeClr>
                </a:solidFill>
              </a:rPr>
              <a:t> про переховування євреїв</a:t>
            </a:r>
            <a:endParaRPr lang="ru-RU" dirty="0">
              <a:solidFill>
                <a:schemeClr val="accent3">
                  <a:lumMod val="75000"/>
                </a:schemeClr>
              </a:solidFill>
            </a:endParaRPr>
          </a:p>
        </p:txBody>
      </p:sp>
      <p:sp>
        <p:nvSpPr>
          <p:cNvPr id="7" name="Місце для вмісту 6"/>
          <p:cNvSpPr>
            <a:spLocks noGrp="1"/>
          </p:cNvSpPr>
          <p:nvPr>
            <p:ph idx="1"/>
          </p:nvPr>
        </p:nvSpPr>
        <p:spPr>
          <a:xfrm>
            <a:off x="-187569" y="1148862"/>
            <a:ext cx="4185138" cy="4654062"/>
          </a:xfrm>
        </p:spPr>
        <p:txBody>
          <a:bodyPr>
            <a:normAutofit lnSpcReduction="10000"/>
          </a:bodyPr>
          <a:lstStyle/>
          <a:p>
            <a:pPr algn="just">
              <a:buNone/>
            </a:pPr>
            <a:r>
              <a:rPr lang="uk-UA" dirty="0" smtClean="0"/>
              <a:t>     «</a:t>
            </a:r>
            <a:r>
              <a:rPr lang="uk-UA" dirty="0" err="1" smtClean="0"/>
              <a:t>Абрум</a:t>
            </a:r>
            <a:r>
              <a:rPr lang="uk-UA" dirty="0" smtClean="0"/>
              <a:t> прийшов вночі. Він з того озера виліз. Поседів в лісі день, поседів другий, а вже на третій день він не міг, бо він вже мокрий всенький, голодний…</a:t>
            </a:r>
            <a:br>
              <a:rPr lang="uk-UA" dirty="0" smtClean="0"/>
            </a:br>
            <a:r>
              <a:rPr lang="uk-UA" dirty="0" smtClean="0"/>
              <a:t>І тато вийшов. Ми його не могли впізнати, </a:t>
            </a:r>
            <a:r>
              <a:rPr lang="uk-UA" dirty="0" err="1" smtClean="0"/>
              <a:t>заросший</a:t>
            </a:r>
            <a:r>
              <a:rPr lang="uk-UA" dirty="0" smtClean="0"/>
              <a:t>. І </a:t>
            </a:r>
            <a:r>
              <a:rPr lang="uk-UA" dirty="0" err="1" smtClean="0"/>
              <a:t>Абрум</a:t>
            </a:r>
            <a:r>
              <a:rPr lang="uk-UA" dirty="0" smtClean="0"/>
              <a:t> каже: «Дальше йти я не маю куди. Це вже наша сама </a:t>
            </a:r>
            <a:r>
              <a:rPr lang="uk-UA" dirty="0" err="1" smtClean="0"/>
              <a:t>крйня</a:t>
            </a:r>
            <a:r>
              <a:rPr lang="uk-UA" dirty="0" smtClean="0"/>
              <a:t> хата.» І тоді я кажу, що оставайся. І оце </a:t>
            </a:r>
            <a:r>
              <a:rPr lang="uk-UA" dirty="0" err="1" smtClean="0"/>
              <a:t>Абрум</a:t>
            </a:r>
            <a:r>
              <a:rPr lang="uk-UA" dirty="0" smtClean="0"/>
              <a:t> остався.</a:t>
            </a:r>
            <a:br>
              <a:rPr lang="uk-UA" dirty="0" smtClean="0"/>
            </a:br>
            <a:r>
              <a:rPr lang="uk-UA" dirty="0" smtClean="0"/>
              <a:t>Його дівчата завели на вишки, потім помився, дали одежу. Кажу: «Одежа дівчача», але вони вбиралися і все. І так </a:t>
            </a:r>
            <a:r>
              <a:rPr lang="uk-UA" dirty="0" err="1" smtClean="0"/>
              <a:t>Абрум</a:t>
            </a:r>
            <a:r>
              <a:rPr lang="uk-UA" dirty="0" smtClean="0"/>
              <a:t> остався в нас».</a:t>
            </a:r>
            <a:endParaRPr lang="ru-RU" dirty="0"/>
          </a:p>
        </p:txBody>
      </p:sp>
      <p:graphicFrame>
        <p:nvGraphicFramePr>
          <p:cNvPr id="1027" name="Object 3"/>
          <p:cNvGraphicFramePr>
            <a:graphicFrameLocks noChangeAspect="1"/>
          </p:cNvGraphicFramePr>
          <p:nvPr/>
        </p:nvGraphicFramePr>
        <p:xfrm>
          <a:off x="10480675" y="4121150"/>
          <a:ext cx="457200" cy="485775"/>
        </p:xfrm>
        <a:graphic>
          <a:graphicData uri="http://schemas.openxmlformats.org/presentationml/2006/ole">
            <p:oleObj spid="_x0000_s1043" name="Пакет" r:id="rId3" imgW="457200" imgH="486383" progId="Package">
              <p:embed/>
            </p:oleObj>
          </a:graphicData>
        </a:graphic>
      </p:graphicFrame>
      <p:sp>
        <p:nvSpPr>
          <p:cNvPr id="6" name="TextBox 5"/>
          <p:cNvSpPr txBox="1"/>
          <p:nvPr/>
        </p:nvSpPr>
        <p:spPr>
          <a:xfrm>
            <a:off x="3505059" y="5015769"/>
            <a:ext cx="5650664" cy="2215991"/>
          </a:xfrm>
          <a:prstGeom prst="rect">
            <a:avLst/>
          </a:prstGeom>
          <a:noFill/>
        </p:spPr>
        <p:txBody>
          <a:bodyPr wrap="square" rtlCol="0">
            <a:spAutoFit/>
          </a:bodyPr>
          <a:lstStyle/>
          <a:p>
            <a:pPr algn="ctr"/>
            <a:r>
              <a:rPr lang="uk-UA" sz="2200" i="1" dirty="0" smtClean="0"/>
              <a:t>Лідія Микитівна </a:t>
            </a:r>
            <a:r>
              <a:rPr lang="uk-UA" sz="2200" i="1" dirty="0" err="1" smtClean="0"/>
              <a:t>Рабан</a:t>
            </a:r>
            <a:r>
              <a:rPr lang="uk-UA" sz="2200" i="1" dirty="0" smtClean="0"/>
              <a:t> </a:t>
            </a:r>
          </a:p>
          <a:p>
            <a:pPr algn="ctr"/>
            <a:r>
              <a:rPr lang="uk-UA" sz="2200" i="1" dirty="0" smtClean="0"/>
              <a:t>(друга праворуч) у колі бабусі та сестер. </a:t>
            </a:r>
          </a:p>
          <a:p>
            <a:pPr lvl="0" algn="ctr"/>
            <a:r>
              <a:rPr lang="uk-UA" sz="2200" i="1" dirty="0" smtClean="0">
                <a:solidFill>
                  <a:srgbClr val="00B050"/>
                </a:solidFill>
                <a:ea typeface="Times New Roman" pitchFamily="18" charset="0"/>
              </a:rPr>
              <a:t>Фотографія</a:t>
            </a:r>
          </a:p>
          <a:p>
            <a:pPr lvl="0" algn="ctr"/>
            <a:r>
              <a:rPr lang="uk-UA" sz="2200" i="1" dirty="0" smtClean="0">
                <a:solidFill>
                  <a:srgbClr val="00B050"/>
                </a:solidFill>
                <a:ea typeface="Times New Roman" pitchFamily="18" charset="0"/>
              </a:rPr>
              <a:t>з сімейного архіву родини </a:t>
            </a:r>
            <a:r>
              <a:rPr lang="uk-UA" sz="2200" i="1" dirty="0" err="1" smtClean="0">
                <a:solidFill>
                  <a:srgbClr val="00B050"/>
                </a:solidFill>
                <a:ea typeface="Times New Roman" pitchFamily="18" charset="0"/>
              </a:rPr>
              <a:t>Рабанів</a:t>
            </a:r>
            <a:endParaRPr lang="uk-UA" sz="2200" dirty="0" smtClean="0">
              <a:solidFill>
                <a:srgbClr val="00B050"/>
              </a:solidFill>
            </a:endParaRPr>
          </a:p>
          <a:p>
            <a:pPr algn="ctr"/>
            <a:endParaRPr lang="uk-UA" sz="2500" i="1" dirty="0" smtClean="0"/>
          </a:p>
          <a:p>
            <a:pPr algn="ctr"/>
            <a:endParaRPr lang="uk-UA" sz="2500" i="1" dirty="0" smtClean="0"/>
          </a:p>
        </p:txBody>
      </p:sp>
      <p:sp>
        <p:nvSpPr>
          <p:cNvPr id="12" name="Rectangle 2"/>
          <p:cNvSpPr>
            <a:spLocks noChangeArrowheads="1"/>
          </p:cNvSpPr>
          <p:nvPr/>
        </p:nvSpPr>
        <p:spPr bwMode="auto">
          <a:xfrm>
            <a:off x="8452338" y="4302369"/>
            <a:ext cx="3470031" cy="110799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sz="2200" b="0" i="1" u="none" strike="noStrike" cap="none" normalizeH="0" baseline="0" dirty="0" smtClean="0">
                <a:ln>
                  <a:noFill/>
                </a:ln>
                <a:solidFill>
                  <a:schemeClr val="tx1"/>
                </a:solidFill>
                <a:effectLst/>
                <a:ea typeface="Times New Roman" pitchFamily="18" charset="0"/>
              </a:rPr>
              <a:t>Врятований родиною </a:t>
            </a:r>
            <a:r>
              <a:rPr kumimoji="0" lang="uk-UA" sz="2200" b="0" i="1" u="none" strike="noStrike" cap="none" normalizeH="0" baseline="0" dirty="0" err="1" smtClean="0">
                <a:ln>
                  <a:noFill/>
                </a:ln>
                <a:solidFill>
                  <a:schemeClr val="tx1"/>
                </a:solidFill>
                <a:effectLst/>
                <a:ea typeface="Times New Roman" pitchFamily="18" charset="0"/>
              </a:rPr>
              <a:t>Рабанів</a:t>
            </a:r>
            <a:r>
              <a:rPr kumimoji="0" lang="uk-UA" sz="2200" b="0" i="1" u="none" strike="noStrike" cap="none" normalizeH="0" baseline="0" dirty="0" smtClean="0">
                <a:ln>
                  <a:noFill/>
                </a:ln>
                <a:solidFill>
                  <a:schemeClr val="tx1"/>
                </a:solidFill>
                <a:effectLst/>
                <a:ea typeface="Times New Roman" pitchFamily="18" charset="0"/>
              </a:rPr>
              <a:t> </a:t>
            </a:r>
            <a:endParaRPr kumimoji="0" lang="ru-RU" sz="2200" b="0" i="1"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sz="2200" b="0" i="1" u="none" strike="noStrike" cap="none" normalizeH="0" baseline="0" dirty="0" smtClean="0">
                <a:ln>
                  <a:noFill/>
                </a:ln>
                <a:solidFill>
                  <a:schemeClr val="tx1"/>
                </a:solidFill>
                <a:effectLst/>
                <a:ea typeface="Times New Roman" pitchFamily="18" charset="0"/>
              </a:rPr>
              <a:t>Абрам (</a:t>
            </a:r>
            <a:r>
              <a:rPr kumimoji="0" lang="uk-UA" sz="2200" b="0" i="1" u="none" strike="noStrike" cap="none" normalizeH="0" baseline="0" dirty="0" err="1" smtClean="0">
                <a:ln>
                  <a:noFill/>
                </a:ln>
                <a:solidFill>
                  <a:schemeClr val="tx1"/>
                </a:solidFill>
                <a:effectLst/>
                <a:ea typeface="Times New Roman" pitchFamily="18" charset="0"/>
              </a:rPr>
              <a:t>Абрум</a:t>
            </a:r>
            <a:r>
              <a:rPr kumimoji="0" lang="uk-UA" sz="2200" b="0" i="1" u="none" strike="noStrike" cap="none" normalizeH="0" baseline="0" dirty="0" smtClean="0">
                <a:ln>
                  <a:noFill/>
                </a:ln>
                <a:solidFill>
                  <a:schemeClr val="tx1"/>
                </a:solidFill>
                <a:effectLst/>
                <a:ea typeface="Times New Roman" pitchFamily="18" charset="0"/>
              </a:rPr>
              <a:t>) </a:t>
            </a:r>
            <a:r>
              <a:rPr kumimoji="0" lang="uk-UA" sz="2200" b="0" i="1" u="none" strike="noStrike" cap="none" normalizeH="0" baseline="0" dirty="0" err="1" smtClean="0">
                <a:ln>
                  <a:noFill/>
                </a:ln>
                <a:solidFill>
                  <a:schemeClr val="tx1"/>
                </a:solidFill>
                <a:effectLst/>
                <a:ea typeface="Times New Roman" pitchFamily="18" charset="0"/>
              </a:rPr>
              <a:t>Лейшнер</a:t>
            </a:r>
            <a:endParaRPr kumimoji="0" lang="uk-UA" sz="2200" b="0" i="1" u="none" strike="noStrike" cap="none" normalizeH="0" baseline="0" dirty="0" smtClean="0">
              <a:ln>
                <a:noFill/>
              </a:ln>
              <a:solidFill>
                <a:schemeClr val="tx1"/>
              </a:solidFill>
              <a:effectLst/>
            </a:endParaRPr>
          </a:p>
        </p:txBody>
      </p:sp>
      <p:pic>
        <p:nvPicPr>
          <p:cNvPr id="1045" name="Picture 21"/>
          <p:cNvPicPr>
            <a:picLocks noChangeAspect="1" noChangeArrowheads="1"/>
          </p:cNvPicPr>
          <p:nvPr/>
        </p:nvPicPr>
        <p:blipFill>
          <a:blip r:embed="rId4"/>
          <a:srcRect/>
          <a:stretch>
            <a:fillRect/>
          </a:stretch>
        </p:blipFill>
        <p:spPr bwMode="auto">
          <a:xfrm>
            <a:off x="4165723" y="1306390"/>
            <a:ext cx="4048125" cy="3752850"/>
          </a:xfrm>
          <a:prstGeom prst="rect">
            <a:avLst/>
          </a:prstGeom>
          <a:noFill/>
          <a:ln w="9525">
            <a:noFill/>
            <a:miter lim="800000"/>
            <a:headEnd/>
            <a:tailEnd/>
          </a:ln>
          <a:effectLst/>
        </p:spPr>
      </p:pic>
      <p:pic>
        <p:nvPicPr>
          <p:cNvPr id="1046" name="Picture 22"/>
          <p:cNvPicPr>
            <a:picLocks noChangeAspect="1" noChangeArrowheads="1"/>
          </p:cNvPicPr>
          <p:nvPr/>
        </p:nvPicPr>
        <p:blipFill>
          <a:blip r:embed="rId5"/>
          <a:srcRect/>
          <a:stretch>
            <a:fillRect/>
          </a:stretch>
        </p:blipFill>
        <p:spPr bwMode="auto">
          <a:xfrm>
            <a:off x="8527073" y="1095742"/>
            <a:ext cx="2781300" cy="30956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11016" y="0"/>
            <a:ext cx="9661270" cy="1708160"/>
          </a:xfrm>
          <a:prstGeom prst="rect">
            <a:avLst/>
          </a:prstGeom>
          <a:noFill/>
        </p:spPr>
        <p:txBody>
          <a:bodyPr wrap="square" rtlCol="0">
            <a:spAutoFit/>
          </a:bodyPr>
          <a:lstStyle/>
          <a:p>
            <a:pPr algn="ctr"/>
            <a:r>
              <a:rPr lang="uk-UA" sz="3500" dirty="0" smtClean="0">
                <a:solidFill>
                  <a:schemeClr val="accent3">
                    <a:lumMod val="75000"/>
                  </a:schemeClr>
                </a:solidFill>
              </a:rPr>
              <a:t>Єврейське робітниче гетто, що діяв в колишній єврейській гімназії </a:t>
            </a:r>
          </a:p>
          <a:p>
            <a:pPr algn="ctr"/>
            <a:r>
              <a:rPr lang="uk-UA" sz="3500" i="1" dirty="0" smtClean="0">
                <a:solidFill>
                  <a:schemeClr val="accent3">
                    <a:lumMod val="75000"/>
                  </a:schemeClr>
                </a:solidFill>
              </a:rPr>
              <a:t>(нині Луцький педагогічний коледж)</a:t>
            </a:r>
            <a:endParaRPr lang="ru-RU" sz="3500" i="1" dirty="0">
              <a:solidFill>
                <a:schemeClr val="accent3">
                  <a:lumMod val="75000"/>
                </a:schemeClr>
              </a:solidFill>
            </a:endParaRPr>
          </a:p>
        </p:txBody>
      </p:sp>
      <p:sp>
        <p:nvSpPr>
          <p:cNvPr id="4" name="Прямокутник 3"/>
          <p:cNvSpPr/>
          <p:nvPr/>
        </p:nvSpPr>
        <p:spPr>
          <a:xfrm>
            <a:off x="9085385" y="187569"/>
            <a:ext cx="2895600" cy="6524863"/>
          </a:xfrm>
          <a:prstGeom prst="rect">
            <a:avLst/>
          </a:prstGeom>
        </p:spPr>
        <p:txBody>
          <a:bodyPr wrap="square">
            <a:spAutoFit/>
          </a:bodyPr>
          <a:lstStyle/>
          <a:p>
            <a:r>
              <a:rPr lang="uk-UA" sz="2200" dirty="0" smtClean="0"/>
              <a:t>Бажаючи максимально використати людський потенціал, </a:t>
            </a:r>
            <a:r>
              <a:rPr lang="uk-UA" sz="2200" dirty="0" err="1" smtClean="0"/>
              <a:t>т.з</a:t>
            </a:r>
            <a:r>
              <a:rPr lang="uk-UA" sz="2200" dirty="0" smtClean="0"/>
              <a:t>. «корисних» євреїв залучали до робіт по розчищенню зруйнованих будинків та впорядкуванню вулиць. Окремий трудовий табір для євреїв-ремісників діяв у приміщені нинішнього Педагогічного коледжу. Керівником цього табору був </a:t>
            </a:r>
            <a:r>
              <a:rPr lang="uk-UA" sz="2200" dirty="0" err="1" smtClean="0"/>
              <a:t>обершарфюрер-СС</a:t>
            </a:r>
            <a:r>
              <a:rPr lang="uk-UA" sz="2200" dirty="0" smtClean="0"/>
              <a:t> Г. </a:t>
            </a:r>
            <a:r>
              <a:rPr lang="uk-UA" sz="2200" dirty="0" err="1" smtClean="0"/>
              <a:t>Файєртаг</a:t>
            </a:r>
            <a:r>
              <a:rPr lang="uk-UA" sz="2200" dirty="0" smtClean="0"/>
              <a:t>.</a:t>
            </a:r>
            <a:endParaRPr lang="ru-RU" sz="2200" dirty="0"/>
          </a:p>
        </p:txBody>
      </p:sp>
      <p:pic>
        <p:nvPicPr>
          <p:cNvPr id="35842" name="Picture 2"/>
          <p:cNvPicPr>
            <a:picLocks noChangeAspect="1" noChangeArrowheads="1"/>
          </p:cNvPicPr>
          <p:nvPr/>
        </p:nvPicPr>
        <p:blipFill>
          <a:blip r:embed="rId2"/>
          <a:srcRect/>
          <a:stretch>
            <a:fillRect/>
          </a:stretch>
        </p:blipFill>
        <p:spPr bwMode="auto">
          <a:xfrm>
            <a:off x="457567" y="1706441"/>
            <a:ext cx="8181975" cy="4781550"/>
          </a:xfrm>
          <a:prstGeom prst="rect">
            <a:avLst/>
          </a:prstGeom>
          <a:noFill/>
          <a:ln w="9525">
            <a:noFill/>
            <a:miter lim="800000"/>
            <a:headEnd/>
            <a:tailEnd/>
          </a:ln>
          <a:effectLst/>
        </p:spPr>
      </p:pic>
    </p:spTree>
    <p:extLst>
      <p:ext uri="{BB962C8B-B14F-4D97-AF65-F5344CB8AC3E}">
        <p14:creationId xmlns:p14="http://schemas.microsoft.com/office/powerpoint/2010/main" xmlns="" val="33455932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кутник 4"/>
          <p:cNvSpPr/>
          <p:nvPr/>
        </p:nvSpPr>
        <p:spPr>
          <a:xfrm>
            <a:off x="4771292" y="235859"/>
            <a:ext cx="6940062" cy="3277820"/>
          </a:xfrm>
          <a:prstGeom prst="rect">
            <a:avLst/>
          </a:prstGeom>
        </p:spPr>
        <p:txBody>
          <a:bodyPr wrap="square">
            <a:spAutoFit/>
          </a:bodyPr>
          <a:lstStyle/>
          <a:p>
            <a:pPr lvl="0"/>
            <a:r>
              <a:rPr lang="uk-UA" sz="2300" dirty="0" smtClean="0"/>
              <a:t>19 серпня 1942 року німецька поліція повела євреїв до місця розстрілу в урочищі </a:t>
            </a:r>
            <a:r>
              <a:rPr lang="uk-UA" sz="2300" dirty="0" err="1" smtClean="0"/>
              <a:t>Причещизна</a:t>
            </a:r>
            <a:r>
              <a:rPr lang="uk-UA" sz="2300" dirty="0" smtClean="0"/>
              <a:t>, що поблизу Луцька. Всього в урочищі </a:t>
            </a:r>
            <a:r>
              <a:rPr lang="uk-UA" sz="2300" dirty="0" err="1" smtClean="0"/>
              <a:t>Причещизна</a:t>
            </a:r>
            <a:r>
              <a:rPr lang="uk-UA" sz="2300" dirty="0" smtClean="0"/>
              <a:t> було вбито 25 638 євреїв Луцька та навколишніх сіл </a:t>
            </a:r>
            <a:r>
              <a:rPr lang="uk-UA" sz="2300" dirty="0" smtClean="0">
                <a:solidFill>
                  <a:srgbClr val="FF0000"/>
                </a:solidFill>
                <a:ea typeface="Times New Roman" pitchFamily="18" charset="0"/>
              </a:rPr>
              <a:t>(</a:t>
            </a:r>
            <a:r>
              <a:rPr lang="uk-UA" sz="2300" i="1" dirty="0" smtClean="0">
                <a:solidFill>
                  <a:srgbClr val="FF0000"/>
                </a:solidFill>
                <a:ea typeface="Times New Roman" pitchFamily="18" charset="0"/>
              </a:rPr>
              <a:t>Взято з:</a:t>
            </a:r>
            <a:r>
              <a:rPr lang="uk-UA" sz="2300" i="1" dirty="0" smtClean="0">
                <a:solidFill>
                  <a:srgbClr val="0070C0"/>
                </a:solidFill>
              </a:rPr>
              <a:t>Наконечний В. А. На </a:t>
            </a:r>
            <a:r>
              <a:rPr lang="uk-UA" sz="2300" i="1" dirty="0" err="1" smtClean="0">
                <a:solidFill>
                  <a:srgbClr val="0070C0"/>
                </a:solidFill>
              </a:rPr>
              <a:t>еврейской</a:t>
            </a:r>
            <a:r>
              <a:rPr lang="uk-UA" sz="2300" i="1" dirty="0" smtClean="0">
                <a:solidFill>
                  <a:srgbClr val="0070C0"/>
                </a:solidFill>
              </a:rPr>
              <a:t> </a:t>
            </a:r>
            <a:r>
              <a:rPr lang="uk-UA" sz="2300" i="1" dirty="0" err="1" smtClean="0">
                <a:solidFill>
                  <a:srgbClr val="0070C0"/>
                </a:solidFill>
              </a:rPr>
              <a:t>волне</a:t>
            </a:r>
            <a:r>
              <a:rPr lang="uk-UA" sz="2300" i="1" dirty="0" smtClean="0">
                <a:solidFill>
                  <a:srgbClr val="0070C0"/>
                </a:solidFill>
              </a:rPr>
              <a:t>. – </a:t>
            </a:r>
            <a:r>
              <a:rPr lang="uk-UA" sz="2300" i="1" dirty="0" err="1" smtClean="0">
                <a:solidFill>
                  <a:srgbClr val="0070C0"/>
                </a:solidFill>
              </a:rPr>
              <a:t>Луцк</a:t>
            </a:r>
            <a:r>
              <a:rPr lang="uk-UA" sz="2300" i="1" dirty="0" smtClean="0">
                <a:solidFill>
                  <a:srgbClr val="0070C0"/>
                </a:solidFill>
              </a:rPr>
              <a:t> : </a:t>
            </a:r>
            <a:r>
              <a:rPr lang="uk-UA" sz="2300" i="1" dirty="0" err="1" smtClean="0">
                <a:solidFill>
                  <a:srgbClr val="0070C0"/>
                </a:solidFill>
              </a:rPr>
              <a:t>Надстырье</a:t>
            </a:r>
            <a:r>
              <a:rPr lang="uk-UA" sz="2300" i="1" dirty="0" smtClean="0">
                <a:solidFill>
                  <a:srgbClr val="0070C0"/>
                </a:solidFill>
              </a:rPr>
              <a:t>, 2006. – С.35).</a:t>
            </a:r>
            <a:endParaRPr lang="ru-RU" sz="2300" i="1" dirty="0" smtClean="0">
              <a:solidFill>
                <a:srgbClr val="0070C0"/>
              </a:solidFill>
            </a:endParaRPr>
          </a:p>
          <a:p>
            <a:endParaRPr lang="ru-RU" sz="2300" dirty="0" smtClean="0"/>
          </a:p>
          <a:p>
            <a:endParaRPr lang="uk-UA" sz="2300" dirty="0" smtClean="0">
              <a:latin typeface="Calibri" pitchFamily="34" charset="0"/>
            </a:endParaRPr>
          </a:p>
          <a:p>
            <a:endParaRPr lang="uk-UA" sz="2300" dirty="0" smtClean="0">
              <a:solidFill>
                <a:schemeClr val="accent3">
                  <a:lumMod val="60000"/>
                  <a:lumOff val="40000"/>
                </a:schemeClr>
              </a:solidFill>
              <a:latin typeface="Calibri" pitchFamily="34" charset="0"/>
            </a:endParaRPr>
          </a:p>
        </p:txBody>
      </p:sp>
      <p:sp>
        <p:nvSpPr>
          <p:cNvPr id="7" name="Прямокутник 6"/>
          <p:cNvSpPr/>
          <p:nvPr/>
        </p:nvSpPr>
        <p:spPr>
          <a:xfrm>
            <a:off x="0" y="2910897"/>
            <a:ext cx="5040923" cy="1200329"/>
          </a:xfrm>
          <a:prstGeom prst="rect">
            <a:avLst/>
          </a:prstGeom>
        </p:spPr>
        <p:txBody>
          <a:bodyPr wrap="square">
            <a:spAutoFit/>
          </a:bodyPr>
          <a:lstStyle/>
          <a:p>
            <a:r>
              <a:rPr lang="uk-UA" dirty="0" smtClean="0">
                <a:solidFill>
                  <a:srgbClr val="00B050"/>
                </a:solidFill>
                <a:latin typeface="Calibri" pitchFamily="34" charset="0"/>
              </a:rPr>
              <a:t>Фотографії місця розстрілу  були зроблені радянським  спецслужбами.</a:t>
            </a:r>
          </a:p>
          <a:p>
            <a:r>
              <a:rPr lang="uk-UA" dirty="0" smtClean="0">
                <a:solidFill>
                  <a:srgbClr val="00B050"/>
                </a:solidFill>
                <a:latin typeface="Calibri" pitchFamily="34" charset="0"/>
              </a:rPr>
              <a:t>Оригінали фотографій зберігаються у фондах Волинського обласного архіву</a:t>
            </a:r>
            <a:endParaRPr lang="ru-RU" dirty="0">
              <a:solidFill>
                <a:srgbClr val="00B050"/>
              </a:solidFill>
              <a:latin typeface="Calibri" pitchFamily="34" charset="0"/>
            </a:endParaRPr>
          </a:p>
        </p:txBody>
      </p:sp>
      <p:sp>
        <p:nvSpPr>
          <p:cNvPr id="46082" name="Rectangle 2"/>
          <p:cNvSpPr>
            <a:spLocks noChangeArrowheads="1"/>
          </p:cNvSpPr>
          <p:nvPr/>
        </p:nvSpPr>
        <p:spPr bwMode="auto">
          <a:xfrm>
            <a:off x="4560279" y="2450124"/>
            <a:ext cx="7139352" cy="440120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indent="457200" algn="just" fontAlgn="base">
              <a:spcBef>
                <a:spcPct val="0"/>
              </a:spcBef>
              <a:spcAft>
                <a:spcPct val="0"/>
              </a:spcAft>
              <a:tabLst>
                <a:tab pos="4800600" algn="l"/>
              </a:tabLst>
            </a:pPr>
            <a:r>
              <a:rPr kumimoji="0" lang="uk-UA" sz="2000" b="0" i="0" u="none" strike="noStrike" cap="none" normalizeH="0" baseline="0" dirty="0" smtClean="0">
                <a:ln>
                  <a:noFill/>
                </a:ln>
                <a:solidFill>
                  <a:schemeClr val="tx1"/>
                </a:solidFill>
                <a:effectLst/>
                <a:ea typeface="Times New Roman" pitchFamily="18" charset="0"/>
              </a:rPr>
              <a:t>Спогади </a:t>
            </a:r>
            <a:r>
              <a:rPr kumimoji="0" lang="uk-UA" sz="2000" b="0" i="0" u="none" strike="noStrike" cap="none" normalizeH="0" baseline="0" dirty="0" smtClean="0">
                <a:ln>
                  <a:noFill/>
                </a:ln>
                <a:solidFill>
                  <a:srgbClr val="00B050"/>
                </a:solidFill>
                <a:effectLst/>
                <a:ea typeface="Times New Roman" pitchFamily="18" charset="0"/>
              </a:rPr>
              <a:t>Марії Барак</a:t>
            </a:r>
            <a:r>
              <a:rPr kumimoji="0" lang="uk-UA" sz="2000" b="0" i="0" u="none" strike="noStrike" cap="none" normalizeH="0" baseline="0" dirty="0" smtClean="0">
                <a:ln>
                  <a:noFill/>
                </a:ln>
                <a:solidFill>
                  <a:schemeClr val="tx1"/>
                </a:solidFill>
                <a:effectLst/>
                <a:ea typeface="Times New Roman" pitchFamily="18" charset="0"/>
              </a:rPr>
              <a:t>, яка, будучи дитиною, врятувалася від знищення: </a:t>
            </a:r>
            <a:r>
              <a:rPr kumimoji="0" lang="uk-UA" sz="2000" b="0" i="0" u="none" strike="noStrike" cap="none" normalizeH="0" baseline="0" dirty="0" smtClean="0">
                <a:ln>
                  <a:noFill/>
                </a:ln>
                <a:solidFill>
                  <a:schemeClr val="accent2">
                    <a:lumMod val="20000"/>
                    <a:lumOff val="80000"/>
                  </a:schemeClr>
                </a:solidFill>
                <a:effectLst/>
                <a:ea typeface="Times New Roman" pitchFamily="18" charset="0"/>
              </a:rPr>
              <a:t>«На світанку загули машини. Це везли на розстріл. Тоді через перекладача копальникам скомандували поприсідати в одному з ровів і не піднімати голів. Першого дня, тобто 19 серпня, машин, великих, з нашивками, було аж сорок. Крик, плач... Наказом призвели роздягатися й складати одяг на купу. Потім Рабин підійшов до ями, проговорив щось на зразок молитви, обернувся до своїх і сказав: «Бог велів прийняти цю кару». А тоді до німців: «Стріляйте, але посімейно»…. Довго, аж ті копальники засипали. І довго ще казали нам свідки, ворушилася там земля. А єврейських спеціалістів німці розстріляли пізніше» </a:t>
            </a:r>
            <a:r>
              <a:rPr kumimoji="0" lang="uk-UA" sz="2000" b="0" i="0" u="none" strike="noStrike" cap="none" normalizeH="0" baseline="0" dirty="0" smtClean="0">
                <a:ln>
                  <a:noFill/>
                </a:ln>
                <a:solidFill>
                  <a:srgbClr val="FF0000"/>
                </a:solidFill>
                <a:effectLst/>
                <a:ea typeface="Times New Roman" pitchFamily="18" charset="0"/>
              </a:rPr>
              <a:t>(</a:t>
            </a:r>
            <a:r>
              <a:rPr kumimoji="0" lang="uk-UA" sz="2000" b="0" i="1" u="none" strike="noStrike" cap="none" normalizeH="0" baseline="0" dirty="0" smtClean="0">
                <a:ln>
                  <a:noFill/>
                </a:ln>
                <a:solidFill>
                  <a:srgbClr val="FF0000"/>
                </a:solidFill>
                <a:effectLst/>
                <a:ea typeface="Times New Roman" pitchFamily="18" charset="0"/>
              </a:rPr>
              <a:t>Взято з:</a:t>
            </a:r>
            <a:r>
              <a:rPr kumimoji="0" lang="uk-UA" sz="2000" b="0" i="1" u="none" strike="noStrike" cap="none" normalizeH="0" dirty="0" smtClean="0">
                <a:ln>
                  <a:noFill/>
                </a:ln>
                <a:solidFill>
                  <a:srgbClr val="FF0000"/>
                </a:solidFill>
                <a:effectLst/>
                <a:ea typeface="Times New Roman" pitchFamily="18" charset="0"/>
              </a:rPr>
              <a:t> </a:t>
            </a:r>
            <a:r>
              <a:rPr lang="uk-UA" sz="2000" i="1" dirty="0" err="1" smtClean="0">
                <a:solidFill>
                  <a:srgbClr val="0070C0"/>
                </a:solidFill>
              </a:rPr>
              <a:t>Сидько</a:t>
            </a:r>
            <a:r>
              <a:rPr lang="uk-UA" sz="2000" i="1" dirty="0" smtClean="0">
                <a:solidFill>
                  <a:srgbClr val="0070C0"/>
                </a:solidFill>
              </a:rPr>
              <a:t> В. І. Слідами трагедії // Молодий ленінець. – 1988. – 24 травня (№62). – С.2.</a:t>
            </a:r>
            <a:r>
              <a:rPr kumimoji="0" lang="uk-UA" sz="2000" b="0" i="0" u="none" strike="noStrike" cap="none" normalizeH="0" baseline="0" dirty="0" smtClean="0">
                <a:ln>
                  <a:noFill/>
                </a:ln>
                <a:solidFill>
                  <a:srgbClr val="0070C0"/>
                </a:solidFill>
                <a:effectLst/>
                <a:ea typeface="Times New Roman" pitchFamily="18" charset="0"/>
              </a:rPr>
              <a:t>)</a:t>
            </a:r>
            <a:endParaRPr kumimoji="0" lang="uk-UA" sz="2000" b="0" i="0" u="none" strike="noStrike" cap="none" normalizeH="0" baseline="0" dirty="0" smtClean="0">
              <a:ln>
                <a:noFill/>
              </a:ln>
              <a:solidFill>
                <a:srgbClr val="0070C0"/>
              </a:solidFill>
              <a:effectLst/>
            </a:endParaRPr>
          </a:p>
        </p:txBody>
      </p:sp>
      <p:pic>
        <p:nvPicPr>
          <p:cNvPr id="36866" name="Picture 2"/>
          <p:cNvPicPr>
            <a:picLocks noChangeAspect="1" noChangeArrowheads="1"/>
          </p:cNvPicPr>
          <p:nvPr/>
        </p:nvPicPr>
        <p:blipFill>
          <a:blip r:embed="rId2"/>
          <a:srcRect/>
          <a:stretch>
            <a:fillRect/>
          </a:stretch>
        </p:blipFill>
        <p:spPr bwMode="auto">
          <a:xfrm>
            <a:off x="187570" y="298206"/>
            <a:ext cx="4371975" cy="2533650"/>
          </a:xfrm>
          <a:prstGeom prst="rect">
            <a:avLst/>
          </a:prstGeom>
          <a:noFill/>
          <a:ln w="9525">
            <a:noFill/>
            <a:miter lim="800000"/>
            <a:headEnd/>
            <a:tailEnd/>
          </a:ln>
          <a:effectLst/>
        </p:spPr>
      </p:pic>
      <p:pic>
        <p:nvPicPr>
          <p:cNvPr id="36867" name="Picture 3"/>
          <p:cNvPicPr>
            <a:picLocks noChangeAspect="1" noChangeArrowheads="1"/>
          </p:cNvPicPr>
          <p:nvPr/>
        </p:nvPicPr>
        <p:blipFill>
          <a:blip r:embed="rId3"/>
          <a:srcRect/>
          <a:stretch>
            <a:fillRect/>
          </a:stretch>
        </p:blipFill>
        <p:spPr bwMode="auto">
          <a:xfrm>
            <a:off x="152400" y="4098315"/>
            <a:ext cx="4257675" cy="26003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Місце для вмісту 5"/>
          <p:cNvSpPr>
            <a:spLocks noGrp="1"/>
          </p:cNvSpPr>
          <p:nvPr>
            <p:ph idx="1"/>
          </p:nvPr>
        </p:nvSpPr>
        <p:spPr>
          <a:xfrm>
            <a:off x="199293" y="1406769"/>
            <a:ext cx="7115907" cy="5134707"/>
          </a:xfrm>
        </p:spPr>
        <p:txBody>
          <a:bodyPr>
            <a:noAutofit/>
          </a:bodyPr>
          <a:lstStyle/>
          <a:p>
            <a:pPr algn="just">
              <a:buNone/>
            </a:pPr>
            <a:r>
              <a:rPr lang="uk-UA" sz="2600" dirty="0" smtClean="0">
                <a:solidFill>
                  <a:schemeClr val="accent3">
                    <a:lumMod val="60000"/>
                    <a:lumOff val="40000"/>
                  </a:schemeClr>
                </a:solidFill>
              </a:rPr>
              <a:t>   </a:t>
            </a:r>
            <a:r>
              <a:rPr lang="uk-UA" sz="2600" dirty="0" smtClean="0">
                <a:solidFill>
                  <a:schemeClr val="tx1"/>
                </a:solidFill>
              </a:rPr>
              <a:t>12 грудня 1942 року в приміщенні робітничого табору євреї-ремісники підняли повстання. На його придушення були направленні регулярні частини німецької армії. Лиш кільком врятованим вдалось втекти у навколишні ліси. Один з них, </a:t>
            </a:r>
            <a:r>
              <a:rPr lang="uk-UA" sz="2600" dirty="0" err="1" smtClean="0">
                <a:solidFill>
                  <a:srgbClr val="FF0000"/>
                </a:solidFill>
              </a:rPr>
              <a:t>Шамуель</a:t>
            </a:r>
            <a:r>
              <a:rPr lang="uk-UA" sz="2600" dirty="0" smtClean="0">
                <a:solidFill>
                  <a:srgbClr val="FF0000"/>
                </a:solidFill>
              </a:rPr>
              <a:t> Шило</a:t>
            </a:r>
            <a:r>
              <a:rPr lang="uk-UA" sz="2600" dirty="0" smtClean="0">
                <a:solidFill>
                  <a:schemeClr val="tx1"/>
                </a:solidFill>
              </a:rPr>
              <a:t>, став автором спогадів про ті події. Повстання у робітничому таборі засвідчило спроможність євреїв організувати опір. Разом з тим, це повстання відбулось за пів року до відомого повстання у Варшавському гетто.</a:t>
            </a:r>
            <a:endParaRPr lang="ru-RU" sz="2600" dirty="0">
              <a:solidFill>
                <a:schemeClr val="tx1"/>
              </a:solidFill>
            </a:endParaRPr>
          </a:p>
        </p:txBody>
      </p:sp>
      <p:sp>
        <p:nvSpPr>
          <p:cNvPr id="3" name="Прямокутник 2"/>
          <p:cNvSpPr/>
          <p:nvPr/>
        </p:nvSpPr>
        <p:spPr>
          <a:xfrm>
            <a:off x="832337" y="257127"/>
            <a:ext cx="10456985" cy="938719"/>
          </a:xfrm>
          <a:prstGeom prst="rect">
            <a:avLst/>
          </a:prstGeom>
        </p:spPr>
        <p:txBody>
          <a:bodyPr wrap="square">
            <a:spAutoFit/>
          </a:bodyPr>
          <a:lstStyle/>
          <a:p>
            <a:r>
              <a:rPr lang="uk-UA" sz="5500" dirty="0" smtClean="0">
                <a:solidFill>
                  <a:schemeClr val="accent3">
                    <a:lumMod val="75000"/>
                  </a:schemeClr>
                </a:solidFill>
              </a:rPr>
              <a:t>Повстання у робітничому таборі </a:t>
            </a:r>
            <a:endParaRPr lang="ru-RU" sz="5500" dirty="0"/>
          </a:p>
        </p:txBody>
      </p:sp>
      <p:sp>
        <p:nvSpPr>
          <p:cNvPr id="45057" name="Rectangle 1"/>
          <p:cNvSpPr>
            <a:spLocks noChangeArrowheads="1"/>
          </p:cNvSpPr>
          <p:nvPr/>
        </p:nvSpPr>
        <p:spPr bwMode="auto">
          <a:xfrm>
            <a:off x="7666892" y="5509847"/>
            <a:ext cx="3974123"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pPr>
            <a:r>
              <a:rPr kumimoji="0" lang="uk-UA" sz="2000" b="0" i="1" u="none" strike="noStrike" cap="none" normalizeH="0" baseline="0" dirty="0" smtClean="0">
                <a:ln>
                  <a:noFill/>
                </a:ln>
                <a:solidFill>
                  <a:srgbClr val="FF0000"/>
                </a:solidFill>
                <a:effectLst/>
                <a:ea typeface="Times New Roman" pitchFamily="18" charset="0"/>
              </a:rPr>
              <a:t>Вирізка зі</a:t>
            </a:r>
            <a:r>
              <a:rPr kumimoji="0" lang="uk-UA" sz="2000" b="0" i="1" u="none" strike="noStrike" cap="none" normalizeH="0" dirty="0" smtClean="0">
                <a:ln>
                  <a:noFill/>
                </a:ln>
                <a:solidFill>
                  <a:srgbClr val="FF0000"/>
                </a:solidFill>
                <a:effectLst/>
                <a:ea typeface="Times New Roman" pitchFamily="18" charset="0"/>
              </a:rPr>
              <a:t> статті </a:t>
            </a:r>
            <a:r>
              <a:rPr lang="uk-UA" sz="2000" i="1" dirty="0" smtClean="0">
                <a:solidFill>
                  <a:srgbClr val="0070C0"/>
                </a:solidFill>
              </a:rPr>
              <a:t>Шило Ш. Бунт приречених // Радянська Волинь. – 1990. – 20 жовтня (№202). – С.3.</a:t>
            </a:r>
            <a:endParaRPr lang="ru-RU" sz="2000" i="1" dirty="0" smtClean="0">
              <a:solidFill>
                <a:srgbClr val="0070C0"/>
              </a:solidFill>
            </a:endParaRPr>
          </a:p>
        </p:txBody>
      </p:sp>
      <p:pic>
        <p:nvPicPr>
          <p:cNvPr id="37890" name="Picture 2"/>
          <p:cNvPicPr>
            <a:picLocks noChangeAspect="1" noChangeArrowheads="1"/>
          </p:cNvPicPr>
          <p:nvPr/>
        </p:nvPicPr>
        <p:blipFill>
          <a:blip r:embed="rId2"/>
          <a:srcRect/>
          <a:stretch>
            <a:fillRect/>
          </a:stretch>
        </p:blipFill>
        <p:spPr bwMode="auto">
          <a:xfrm>
            <a:off x="7805005" y="1182565"/>
            <a:ext cx="3076575" cy="4305300"/>
          </a:xfrm>
          <a:prstGeom prst="rect">
            <a:avLst/>
          </a:prstGeom>
          <a:noFill/>
          <a:ln w="9525">
            <a:noFill/>
            <a:miter lim="800000"/>
            <a:headEnd/>
            <a:tailEnd/>
          </a:ln>
          <a:effectLst/>
        </p:spPr>
      </p:pic>
    </p:spTree>
    <p:extLst>
      <p:ext uri="{BB962C8B-B14F-4D97-AF65-F5344CB8AC3E}">
        <p14:creationId xmlns:p14="http://schemas.microsoft.com/office/powerpoint/2010/main" xmlns="" val="41619886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TEhUUExQWFRUXGRgXGBcYGRwYGBgYFxgYGhsYGhgaHCggHRwlHBcaITEhJSkrLi4uGB8zODMsNygtLisBCgoKDg0OGxAQGy4kICQsLCwsLCw0LCwsLCwsLCwsLCwsLCwsLCwsLCwsLCwsLCwsLCwsLCwsLCwsLCwsLCwsLP/AABEIALYBFgMBIgACEQEDEQH/xAAbAAABBQEBAAAAAAAAAAAAAAAEAAIDBQYBB//EAEcQAAECAwYCBwUEBwgBBQEAAAECEQADIQQFEjFBUSJhBhMycYGRoVKxwdHwFCNCcgcVYoKSsuEWJDNDorPC8XM0U2ODtCX/xAAaAQACAwEBAAAAAAAAAAAAAAABAgADBAUG/8QAMREAAgIBAwIEAwcFAQAAAAAAAAECEQMSITEEQRMiUWEFQnEUMlKBkdHwIzOhscEV/9oADAMBAAIRAxEAPwDYYITQ1MyJHjsM5Q1o5hjqi0NMyDuQQkiJE2cRF1hjvWRHZLROLMmHCyp2gfroem0wrUhrRKbGnaGmwJ2jqbRDuuML5w7EX2FOwiNdmSNBEkyYYr7TNVpFkVJ9xJNLsNtOEbRVWi0Jh8+TNVpHbPcaldot3RqioxVtmZuUnSRVzVAxEJZOVY1tmuOUM698WUmxy05ARJdXGPCGWBvlmIRdcw5J844q6Zvseo+cegpSmOkJin7bL0Lfs8fU85Xd8wZoPviJVnWPwq8jHoswI2gaYhO0Ousk+wr6depgDJV7J8o51Z2jazJadhAc6yPkE+UWLqb7CPFXcypRyjjRoJl3K0+Hygc3QdSfP+kOs0QaGU7Rxotl3aBHP1SSgqfIs37i1E5fsgePnHmiuQrG2VTRxoJnyMAxKISndRwjzMBLtssUBxHZIf1LD1gyywjy6JGEpcIeUw0iBVW8rICMIcgOeI1I2LD1jS2y4VBREtSZhzwgjGAcuHMudWA5xlfxDBq0uX7GhdLlq6KRoWGJZkpSSygUnIAhnaGmNSkpK0yhpp0yMiGtEhERLnJCkoJ4lPhFSThDn0gSkoq2NFN7I60ciRoUEhvw0PJiEQiYxUGx6lQwrhpFYd1RgqiOxBcdxRwSTHDKMHYG4/FC62B1yFaGGfZFnWClH1Fcn6BX2jnHftI3jNW6+pMskBfWq2Q2Ed6+z5PFBbL9mzWCeFJyCKlgzutXflFOTNih3sux4ss+1G9tV6ypYJWtKQKVNX2AzJ5CM1e3TUBJ6hBJ0UvhHgmpPiBGVlyiXILMBkHJ1bEXp3RHMlEpJA4iTlU65f0jHPqpNeVUbIdMk/M7PXUSjTI5ZKBPEWGeE50oDWOTJmE1CgNyGB7nqfARLZ7mkqR94hMxnSFLSFLCXBbGXVmAXfMDaA7lRMUCkmZLCJszCQsLLJmKAQTMCyUkaFiBQEMIww6/LFbu/qXy6TG3sEmZwhTHCciQQPX3Qzr+cQy5hROVJ6wLmBEvAspVLWonG4WuX2gQkF0gDtOIkWlQXhmSwHyUkpUksElnATNJq1aU5gRqh8Rj8yM8ujl8rJBaIcm1QAjqlqCQsy1qDhC8UtahXsypoCi2EvxaR2dYJqcqjmC/jhcDxMa4dTgn81fXYzyxZo/L+hZi0COLniM9MXNAfCojccQHeRQQMLereNccGpWmZ3nadNGgm2lMDLtgikXaSYgUSYtj0/qVvO+xem3J3jibxQaAxQYY6hFYbwIg8WRFaOl5/wAuSBsVkk+KU5fxRWWq/rQsN1qkuckMhmDZp4nZRHagC1g9cv8ANM39obmGLYAKqc9eQMcPJkk3TZ2YY4pWkNUAZgxkk1BUXKj4lz6xGs8WhDjOuurnu8okM0UOj/BUJMorCinQgVpqDrFDfqXpehPLU5OI0pTQ11j0q9bMBIJCQVIWlSCzlJ6xPZqCA1GBAZ3oTHnF3WXCeNSWxJJBWK8RJB1aukei3wDhUATRKkgOC9Ulyo6jCKnc6xizzWpIuxwlVjrZLI6sqeYmYrAtCkZDq5ihhyUzpqFEu9NHrLVdSHUFJMlQAPaCkKBYOkgOADRikHLeLG9RjXKStKVJE0NirXqpoLpy19YbaClVoQpwMKZuaQGMuYlJNQ+bsQ2+sDFnnj3g6BPHGW0kZyfYiEpWkhaFdlaSCC/MFtDkTlpFHeEhRnyGxO6wySx4glieTjLWsay9ycM3NhPDbVkpUdN1HXWMxb1Vkqdh1jPnRUqYMhzI849BDNPN0jlLn9jmPHHH1CiglKgci/c3xhQ5VWJFG5at3wo6KkZKNu8deHgQ1QjOKSyVDWJ8QistFrRKTiWoITuot4czyihtXTNAfq5ZXShUSnl2WKmdu/lFeSUY8ssxqUvuo2YIgK8b7s8ik2YlKvYHEv8AgS58co85vLpHaZqTx4E5NLdNWoCxxHxUBFZLsrEjar5OTqw+MZJ9QvlNUenfzGxvLp2S6bNKbTFMZSvCWksPFXhGatlvnWgvMmFYDcJIwvyQlkBt6mIpUvsHmfeS8ESJfa55a+MZ5ZJPll8ccY8IHTJok54md66hqZDygzCMQ3AV5UhS5YwI5YfeIkmYWCVsoMoF9ey7jKELBktHa8IFtErgL7nPvg1SiFGmYSp9GIfPKIlWSYs4QlnUWxEJcO7gKILNCtpK2FK3sewSUACgAFaBhAVzSyMbkkGZOoQA338ylBoBDpV6IcgEUqzsQ4JESXfNCQXqSuYqlSypilj0UI5u1F9NDJST9rV/45XvtHziC97Og2iSVJxECaxrkVSXy3p9PBUg/frWaJwSkgmlQqc4rsFJ/ihlqUkz5TKDtMyI9qVE7kGdIAShASvA0xJyBBZKmDHKrGnstEFvu9MqWlcpAEwLluUEygrFMGIqCGSpypRZQPaJzMGXsAQmj8YoR+yrltHL5/wm7PHJo7f5svbSJZAe2KVLlCcpRVxIdCpYmsFrQlkFCUqS1SCcTPVwI5aEgpC1ygZRI4sQKgFFKUlQnJdIqpwlWgZ3ia8lHqCBRsGhI7adaQrzkf3cpUMVEULNQpbfIh/CHx5JR3ToWcIy5RV2q6pLs6kElknCtKCSwHEQoKJcMxAOkAruYl+rWlbZsxLuR2UFRFUkVbIxfXwgCzIoUMqRQb9bLBGzF6jKG3nZx9wtGHGFAFZTiUUmVM4cYYhyQ9d6Oxjdi+J9RDvf1Ms+hwy7V9DMLsMwPwEtnhq3e2XjA4NdPONfarMUzJaEYlJUiY4mL6xKVjqkpUEzSVZYqBTZ0JLgWalRmLlFCFrSEqScKkJwr6xk8QUkEYAHDA8maN2P4z+OP6fz/pml8N/DL9TzO1oxTJhByXMoBXtc2GkRps+LMsBz+VNImnrQq0zTLBRLJJCXdi7KOahVTlsq5DKJ0IDlqPtTb5ZRinO3aN0I0gdNnDUJfQAUB+OsOKKMlKQOZ1ETTJqUgOQlyW+hCKQ3OKxyEGoJq2g15Hl4x6dZ5JVKkrCUqC0IOFTPVIIAUXBIpUtl5eZHKPV7nI+zWfT7qUf9CYz9TFOmWY5uOyKm2WDAQUEy1EvhU5Bf9klvJt4gm2eaFYlJTM4VoISrCcKiMThg9E+0dov0WtE+VjlqxIJIyI7KmIKSHDEEEEaRLNsoUoE4n5KOQ0Y0bwijgbUYq3zUqlqoQpc7EykkKGCWJakucyFIOROfKKK+VhMsLOSVoJ1piAPoY282xPKnKCqAzqMfwrWSxfU18YxV+p+4V+aX/uojv/D5aulnF9r/ANHN6pV1EGu/7j58wKCSKAh6+FO+vpChk+ylaQENRtdsTj1EdjapSaTXoiioptP1ZukmHqEQVjoeLaMSaKHplWVLBFDNAfXsqoORrV9B4ZNMnhH5x/xFWjW9M0tLlf8AmT/KvnGaxBjyWCe7hrHM6r+4dPpP7ZCZNF8y/oII6jiOpIZvE6Q2ZPThUQc2YZqyS5w7Z1hgvHCUqCXUCDUnDQu1Ku/PwjMaSSWkBKX3+cEypYxB+ycJdxqMu/SKWZaFqYYQ2TActt+cWFnYBg/g59dBAbDROJCsIyAAHESEgkbOXOW0MFkS7qWVaMlLiudVQ1zUtmdWhSpalnCD9eRhW2GiS2r4FJIDFKu3xl8PCQBkQQGOhY6RNdwwSkNMCcKgSQCSKgmgDUJOtecDWeSll4qfdzGetQgsM9S0GJs5TZ1mlQFDXntlygTWxIvc9OnSZZRxy/JBo+5NDAS7vlTQQCtw2ThTByARhygy8bzlyZSitbEABgFEqUo4UpS1ConIZ57QRJlgyxiBB2UA45asfGMD2RanuVAucgOiepOgSoYhpnxOaDXfSGqsk5AoArmHTm1cKiBvkreL6VZEMwDDViU/ykRGLIkMzjx+JqfEwmw6mzNLtEwEGbLXhSxxOVJdmNEu2ZaJp19y5iQgrZ1oowqQpKkgMzPg19I0kyzPt5Fj38XftpFdNuRSsQwunhKcLHiclyFCnE5yVTU5ANyT2VjwUJLd0D2u2dZLKUsOzxEsGcH2TtvEtuUDKKUuSyRRy9RsWgP9VSpcxzKWKMUthHEB+FKq5NppDptlkEAhc2WDkQtyX/MFKaJGafsCWNr3RPeuHAAk1xyRoP8AOl6gPE16SgUy3AVxpzr+FWpygVNgWk8E5Kg7sRn+9iJ5ZQLb585Cn6pMwBlcKyW5kYQXNWIBPpDtpLcRRcnSLO2THnSaEDjoCQPw7Z92UQL/APVLrTqZemZxztfrOADejkLwTSUg0wvhcZqDCmW+cJN6JKlTHDlKUYWIolS3L1bt67RLRNLR53a0/wB5nsB/iTcv/IqJ0oNYjvlQRa5gJHEpSqVHGQoVbOreBjqbUl837q+6NbfBWkD3pYRMCUnIljvmD7xBS5fOGKtAyY7xFNtJ9k8vrwgpkokUAAdY9UuFIVZbPT/Jl/yCkeSSVKVoByNfJu4x6ZdH2hFnlEdWU9WkhLKSU0ol1KUSQKOdsopzvZDQQWbqR1CpZDpJdSWcKSFAlJBzCkpY95iS7kFMqWkl1BKEku5cJAJJ86xXI6SgMJiFpLP2cVC5fgKqU1aCLHe8qaVCXNRjbgctXcjvbwihWPR1Q+5tGlZ/riPxjA36fuJn5X8q/wDGPQZYJkz8TYnmu2T4AS3JyYwF8SMUqcBn1agP4SfhHb+Gv+jNfzg53Vr+rH+dxt12vFLCmYF6dxO/1WOQBcgCrKlQNMQHmgE+rxyNWLK1BJMSeJOTdHo7bwgIis88Kl4qOwLPvFbZ7xUZjOMLkGns09/ui+WaKMccEmyu/SApYlSmAwYnc1OMA8LOGdJJfl55izWZag7tp3jmBX0jT9NZqFol7pKvVB+LeUAXcWd8moPj6esc3qZLVaZ0emi9NNAki5y4BL7Ntu+niIsbPdSEhyBnmatvTLRu+O2u8kSU4mxKagBAp9PpoYhsV7CejEAQA4Y1ru9H8oyq2zS2kiC8LtQOzlnUu2ZYRPZ5SaDLKvImscmLptENrmMgjUjyFIsSK2xqLbK63CTQKqSKEA7608KxeMlLvSpNebg+/wBY88tzprR3ZzpQlwN+GkamdNK1EqNfd3QlXyM36Dp0pAKhicdVOPLEJSykBtcQHpEc+14pQRV00fzag+qQpEwJ6yhLyp6WG65MwP3B3PdEcsZNuPfBYFyerSLuP2ibNWcSRhTKSUjhIAxLBzcuUvSgI5xZIWMLbQ2YgsTiYO+XPvhqQSM28BHLluX2FBNPr5w5KHEROr+kSSUq19D8ICsFmJvX9KNkkzFSxLnzChRSSkICXSWLFSx7ouujvTqyWpQSiYZUxVBLmDAScmCgcKjyCn5R5VeFm6yYtRwuVrIZIAcKB0A9qH2O6JYXJVniClYCXSFJmrSWLVHBkXbcxsljjFCx3PcbTJxl1nYcmBOh1gaXYkpLkuRlkBQ57v37QZMIbx1iNSs/rURjcU3qfJapuqsGmSJas0pPekHxyz5ww2ZJSAAQBtmM3bEC/dBGLIR5FfXSu8uumCTMQEpWsBEpKFKwpUWJStJUosKt6Q6x6yKTielpu0O6SxKWcpertqeXrrpBPu8FJdCFDE760fQ+OuwaK3oD0km2pC0z0pxowkLTTEDunQ8xQvkNdGs0L5H5GE06NhnJy3PHOkdixW9YDgDCGy/AijA5QSiSpI4QkeGwHOCb3T/fZveP9tEPK42XsvoVJcggs5PaPwfyr/1Ec6ypbelO+u8GON4imJpBTIyKzz0y0q+7CiQ1SaPn9d0bfo2tK7PLTUcGYOAvXtBKmemVYw5TF9cMxlSi5GJKARpwkpfLPCBXu2EDIrQE6J58+WLWmT1nGQABhfCkuasxAYFnpUCO3lYkzJuAolqAlhqbVDAjnvRoE6RWFYtwnpA6sywgF6gpWCXG2EEwfLGOa40TVqEEmgMVUqsexSLsCMbCagJJfiKh2EGqQohqgZZDlFZOIVwgVNGo5xUbvbSNXM7E+mSi43HVSyYw5tKk8ajUVoMzo3iY6HQN6ZV7GXqUm1ZUdAJS/s5S4zSsB9FYkvlvKMKG3CkomKl+xJkilavMV/yMKNmOSUaKJp2aazzMkjNszQhs6bRxNnIAJwgJKXqdT+Hd9X0MdnzcSAoAOAolWaiAMuWSctzk8SSJaGTiahL56JUajfKndC0gWys6WEYE0YurYmiS+XfEKhgCX8M9PoQukSwEgOSp1jnUAHPnTwiCdOxscgAANfGM+VKRfibige3WMzEYkmrkVpTRm74j6NpISsHRak+RA+EOnWtSKDIjI71hdHxixauuac2riO3nCPZWMt2HWosHECTuyfrURYXpKbCwAd8vCALR2T9aiInZKoorxy8/5FxoRUxn7wPx/kXF/rm3OI9kRchFm4St2H3NozpXqJoHi8DSjUd498GWXiBJzMq0Cm/UzQPWApYqO8Dzb5xXGWpWO41Kj25Zpz9ziBZGRFIslWSlH2dzp4wOLqVU4n5N8f6RzmONlnKo+vowUgF/GIZNj3Izyzr6QcLMoc+7+sFJsh4NeUtAWoP+Nfc5If3e6LGwywU2dQ9mZ/8ApnxW28pClkg0VM1BOYf3ReXaB9nkbtM0an2idG7NwivEerqqTEtmlgiBsBc0J+jHUK3+vKMRaEKlB8h5R4Qs/wD9BmB+/Ff/ALRpHuPX5R4bIxG3v+Az30/90fTRdh4YsuUbb9HaOJZ1KXP8QjYTU0Py98ZToJ2lbYB/NGumKoe+M+TktR5XfiWt8393/blw1QGYbxjl9KJts588R8mS3+lo4RGrsvohF3GkQ2YYlIiAmCiESjSNPcamsyFtlLJYtUBc7L+H37RmV5RormSTZkDTDXTszZtPEEwZcC9wy95wWhKieyUYs8iWYeI8jHbvQDaCRkSjz4xh3epP7sQ2gAhaTQGalJOzlLfygQ6xK41TG7JKyB+wjLzUYq7DFxO/wrU2YUoePUSvnGLnWTYk8LAFmFDRu8ipJyzjZXUvrUzSzY1pUz5Y7PILO2mLbSK9HR2biWSpOpwjiIYJHaZLu+2hjX0OXHBNTfoZ+phOVOPuefXUrDbZxNcSMizMCli5PMwoj6T2c2e3EKLHqmGhYzFKDsfZKPOORqjmS4FeJvcvLRbHOIlyUkajidqeUTW22YgfzBWtQSlL+QMVRMJBfnrGD7U/Q6n/AJy/EPvuZiQggA/4tX3Unv8AoxEMhDLXVLfWY+UGXcASadlj4vSL4z1RUjFkxeHNxKi9ElKhiDOl/UiCOi4I/jmbVckj0aOdJZWKanbAP5jB1zWMoCCzB3em2bQXuitBd7miRrX4RU2stLJPL3iLm8UlRDB6HIPqIr7SHSQcqP5iBHgjM6Za5pwpSXJp5KDZHeL22oKAVB3B0GKj7a7xoxZwDQAbcvKMXOtynVLVhw1SFMcNauS9WI3FUmK8knQ8EgyRNUSMKnBQSMIJ4WOJ3DNhGj0eCSl1Dmoe8aQLdN4YNq4pYc5pUgpodRXXLm0GGik6B0+8GKcLSbRbNcM93TXXf0iTDk5+UAiaH84K68BI+vhyjMmhSdKAxr8PrKJgIqesDqIfN+6DbNagRtDxkuAUea3n0DTiU+JiSe29Ttwatzh0i4FhKJaATgxN+8srPqWjf2nCVFy2RHezNEVns7kF9d++EeSV1dliquAkLd6REonnHAoOd2hqlGI2KhpVXKPJZPRabLtRmlSGCypnq2PFSkervWkVF42YOSKa+/M/WUTxXHgZRT5K3oZIKVLSoVCE1FRmciO6Ly+BM6lfUgGYAClJ1IIJFS1QCK7w255eF+4V/rrn6wXbZ2FPu+vOF1W7Go8pvhQNtmqDkEgjuKEH4xDa7SmWHU7cqxJe63tk0jceeBD+rwDeyXR5/CNqV0vYqurJbJeAmuUpUwcORQtmAXrXaJiYCuOWkIoACxL1duumeDeucHLTEap0RO0RTFxpejy3ky0nI4i41CZhofEnyjMTm3EXdyTCUSE5uJw/1OG5Vb/uFnwTuQdI7ODjIXhP3qwUzFoUlcuRNmJIQ4SoPKFCCWKsqGLC4piko6wE9qnNxLJfbM5bRX9J5BwqWUDCETcSqgpPUWlIIILZqQmoPabZiLpXjswbWYzaBm+AMSX3EBfeZqLAslU8jMzEkDn9nkNGgFjVXDVw/fkIy9mmN1ujzJVeZk2cRfXpOtMsgyQgpKQTjCnB2BDgCgzEUxruWO+x4r+l502kHUUJ3CglI8B1SoUX/SaWmfPQLTKSypai4US6pSk14kpak/KFG7HbiiqTSdGLvHpmibKWj7JgUpJSFC0TmQTqEE4abMBFJcd7qs0zrEplzKEFM0FSC+rBQLjSsQIsb6+kFXhdJlFOIg4k4gRt5ZwygkqSEcm92zYWy9RPs6FH7KlfWJBTZwoLAPthcxRZ9RFpdaDhNH4i/kIx91WdIlFsWIqSS6hhYNknC4L6v4axoUr4cLBnd2GLJu1m3KG0UqA5WWyrOkniSknmAfDziZRDNQcooCxMTISB4bQukllvJIBzHnFVPDgiHJEdBg1RLLORagpIJUAWrVowc20q6wpUCUhRZWhS44Sw7QcVxAGmUahSwAHLCMnMto65Qwky1OpJDhqYilgWNQosRn3vFUuGh1yEWMqlulQJSk4ioUL8ROIKVwk5ipzbUte2JWMIfMqT7wO/T1jOpnJxgqKuHF1gXi4UlDcKCCwc+7QxppAHVpUxDsa56GsUJeYtvY9o6pifjHUJfU/XKHTHxVVuPfGZ6d3zNscuVMlYFJK+rmSy7qCpayMKh2SCn6aM6hbpC2aVAOIDf4QZZpeb5H1jz39G17LnJCCnq0WaXJlpDuVqIU63P5MuZ5RuZsxS0kOXIIABZ9hpy+nguOm7D3IbVMQlTKUHOugahc5Dx2MRSVpJoQebvWm0R/YBLbr2qDhSFKZgammvHoNoD6/CVkJYHDQkkBgMtMmH7ojK20/Mq9u5oeNNeV379i3UvUZPHQp860z8T6xU2W2lQJUNSBUvkOfOC7BbSVYSEh65vlppVq+cTxE9hHiktwkq5QK2PPvJb598FznBzBGvyoN28j4DWe0pzZPlWv0IZiofiwhvXKjcor7/ALU6EjcvtlmD5ERPbrWAlRGmjd1G+s4z14WnG4cpKXcHcAZeMWQW4exkb8DWpbbJo+uBL+DxUXopSmagq/p9UizvhX95VnkM/wAqYEtawMzzPcK1OQGrxu4oqW9gt3Yxwvwh6MNyc++ucGpWPrX6+MZ49JE4lCWgqAzUVNQZ4Rhr4tFvJmhVUudNaUeu0F2+SbdgskfWcXVwKpKpQCYx71qceYBigUhs3+vGNDcVJElW6pgNNAqYp38DEyRcY21yCLTewbfdgCpEnrKEYw5zAw4j5YVHygHorPwyZgV2ULxtrQbuzMIq+kV+zf1oZBmASUhGFGFNcUtKi6iMTlZbPKDrtkn7Guh45RJOzEAnyeK0qjv3Gb3NAbw6uaZRGLGZZI/E3UyQfEAFWvZ8vQpz9TzalHq2Td8eOXTeS500zuEpTNwhNCWQmSKUqAFeR5R6reNumEjq1YRUnhCqCmKo3MRVHkDtnlf6U5hR1aiGUlSk5uwWlJIfvR/pjsc/SnZFTrMhJovrkqoKkYJoJLU1GsKNGLJUaBLHqdnlUqZUgkDOLjpISyMvulKkEh+IpShQU2gIJ9Y0dpuuQtWJEsILkkJyJO+LE+ekGqMtScK5MtTlJJ6tOYDOaZtrFH26C4F8JmLuybw/W8aCXMeKe+bumJUerlLwbjEoenLeAUWyYk4esA5ahtGNY2RyRmk0VuLRqXYgw5SydYy6r0mj8Y8h8okRe83dJ8PlBBRpErOUAXjeqpUyWkJBSogKOvEWppT1gWy3pMUoBQSxIyB5A6xD0hPFLI9pPvHygMK5L28ykowqapo9QDvy7xFBIlAhRSnCrN2c4kmobJ2BrRyOcF9ICDKUSxOY7wztkdn8M4CsSjgxAJUVsTWtQQKCr0I/e5PGed8lsV2JxZkg41ELCsWF+yx4AGDCjDMfAxdrtnCcqM1aZDKnz1irUWwAlASHBrk7Uws7u2eWGDJgOFIBRxFnZgSoj4nXYRSrbstVcHuU2aB5gee3rGB/SMmdaD1cqRMXKlpUskIKgqYQWZhXCnbVahpGyt6txrr+ZvrviSyzqs49p9KE/IRRCTTsWVGP/RnZbRJmtMkLTKmpJKlJKcKkupKjiqHS6Wz7O0elSgHBarwJIngNlqGqOIOGy5GBFXuoLAYUUw2518Yk5ea2SKtbFnebKKQSXY0/D40f10jxS3/pSmia0uzS+prRaiJik6EFPCkkHJlZd8evTrQVK8m3Y5ZPHgN8Sv7vZiGrLcMCC2Jql6+mcNCMZyuSuyxalHZ8HtF12gLkImy0smYhKwFM4CgCxbUDNqQbZJXGCTkT7vLf3xW9GZZ+x2alDIlZfkGcW6AWINWIY0cbxllBIbU2PnTmNCMvPMUgEAvnRqiuu8Tpl6gc9CC7beEMWGJrnyO2X1tBiLRR3/0ssch5E20JTM1SApRBNRiwpITm7GKpNtSpaJ0pQVLUQHGRqeVOyH57Rh+nFmSbbaSwxJJUTqWlp07o0XRyQ9iQoFsBmZ5OmYfnGvwYqpEU3TiR3jZz9tWDkEhbcilDDuq3hGR6bTylpYfFMdSt8CSyR3FQP8EbPHjtU9Rpwy6bcIp6Rh+nymtSOUhP86zG6MFpTMurzNGdkTgmh2V6iL67r5CZyGBwqLKpulgG5Fj4RTWOzOog6g6e0GB7nHpFhb58tS5CkJKEpSlBcByoZq4Axd8zWlYVpWWdjW2rWlcnf63i1ukKMqQXLJnYTsy+tKh5MfGKiYaVprFpdloSiQgs5VNcPkCBMSDSp1HhBzTc4pPsJFKLbL2/JQSmYoJrhUQSHAIQcLc8Q90QWJhZFvmmTModilRFNnCYhve91KRNLJZKFMOLtN+aow4vHDWkVl83lNkyUyyhJStOdWy4kirjMeZ5xkjBtJFrmuQLoRb5kmTaVniLs1O20vGW04QCFAMGPMHXyP0lhc6Wj7IkOUoxdfQMQXbqqmg15R5xYZ8snB1ahiWBwrOamS4BBrkw18YH6PrVPmOngwjGpUychI2YPL4lasNjGzTDmaM7cmvIzV23pvJmrOOTNKWSU0dgxrQuXfMszZVpyMnb7nVJDqwTEksBLnpWRnnwcs+cKF04+xcpTRurLbrMtLlIB3BBHm8TPZm7Td4PhVzEH9nJZbAhLfslLehBhT7nQmhJR3kJfzjBoZbuGJsgIeXNDd4+LQ2Zdq2Y4T4A+54p1Llywxno5spJ9En0jsm0KX/hY1a5FI8yADC+F6xBYbOuZSu1Llq70D4gQAvo1LJrJA/KpvQFvSC5lonjRb74h8Hjv6wm5V1zVCpOPFr8wUn2Ke09EksyFTk97LHuB9YrbV0Wnn/MSpjTFiSdeRHrGsl3isCjU3+bRKm9V6geBBzyzI90Wxz5I93+aQuiJlP1ZaFJwzJSVppksVD8yCPSK2Zd8ySpYCFYGNMNKgsxTkweo3L7xuv1ovWVi5jDkOTwPPtCJzuMLaYCkvk9R4w32h9wpIwKkrUlS5lEqUcJIOHUYnIZnfvyg1VvRhARTDk3LnvG0k3yiWAgpUAmgGFQptlEc602SYexKUrngfam8PHPHugNLsz00LlqSymap0BFTtkdfCBkWqSkcExOAu5xBg5FPB8jGETfASkMZgw0SO0B5kgZ+UO/XuKqpikl24gQ/izHOMqi/UtTgzczZTELVMxJqM2GIuxz9o0Y7iJLRa0sk0xPl3F2pnR/6Rgf1oQCOuYVAZeYA/7gQ9IeLB16000WWcl2z3f+KG8NvuTynq82YRgAqwCiBrhZhTk8eO3hcNoVJQkSppCQQUss1xUIQQWptvF2i/drQo6FlkxdWOZZZqEhVsmpWWdOGYQCTUA4WNNjDQi4jOSqi76MkpstnSsFJTKQkg0IKQ2TODQ05QbOKHOIpGxOnd9ZiMJbVpxqCJipiAWCsR4ufc8AT1ISHVjI5BSvQAwrxN9wppbnoZt8lIZU5Ib9oaADMxXLvSQCPvUEP7RoHcs2eu2cZfosiy2grE9SpWEApLKSTUguJmWm2ccvCXZxNUmz4piAzEjiJatGGrwz6euWSOWroC6Q3LZps6ZOE9RMwuQlOVBqRyh1ivNEiUqVhWsVahD4u077sPlEs6RMCSUWWevmlDgd5UQIsujVtsSkL+1y0pmJJZL4QQwcOgkYnoxIz74tSdU2Vtq9kZFN4r+0TJgQyV4QxJBDADZjWKjpHd0y0zDMSAGQEVI0JPx9DGvtF5WclQSEJqWcqLZ+ygksIPuTpFZpSFdb1M6YSMDy5igwBoOsQnXZ9douWWVUI8auzzMXJPSEuEjhZRxB9aj61MOTdFoWykSgti9CliSABQkEx6Au97JLopaiQSOGWDkzZqHd4d0Vc7pLZZC0LSbTMUlQUkAoQhWE4vZxM/jQimcKpt9guKSKW9zOklKZkmahRS7KQpLjJwCKhx6QVZLaDZ0kgpKVtzr1xcpzB4gx5HnGgnfpFstoW8+Qt2bEo4wG0AxhhrlmS43gtnTayS1NJlqU+akoSgZ5cYxQXKT20iNKuQS0rCpK+FVUFnDJJameuXLOKm/7crBLWoKSACnj/GT7LOCWNa7RbyemdkmYRPlzxhyZSVJDDMDhPLKMx0tvKzzZ6DIH3KEgYVhVVYiVUxOAeEUOkNDlJoVRST3IbtvOWhSVKTMPElfCpFVSy4zRTLKsE3t0hEwgpQtAw4wBMBUQpqlkh6JdtHNYrbTakzFAqSkH9klILAN6BuescXZyorImYEJAKZalknNKcKHZ+Ek00GkWvS3wFR8t3+Xf9v8AJa2LpOohurQpsncOKVf4ftchHIz0uxOWK0KP5q6bwoVxiRWepTLPbAXCguhpiQK7lwIiNntRPHZpa+bJfzx/CELYsb+cSC8l84Tw2NrRPZftCMrFLHcpCT3vh9IMNutH4rKk/vJ+UAIvZQiZF9K3+MK8bCpIm/WM3Wy97FPLcjnDkXiX4rKc80gK8c4Ym+Ty8omTe/IQvhsOpHP1nKoDZ1Bx7BFa0yG2cQJvOzYuKQQ71YkUD1AfRjzBeDkXknYRKLYg5++FcX6BsrZl42EFSVJSGd2SoimeQ5fQMKX9gmAlKuRYqDEaM2fyMWaUSTon0jgsEjRKYVpegQKzSrGqiZhOmb12qOUTfqWzq/GTWlU5s+20TG6ZR0T9fXpENouGWticwSQXLglnLvyECkEYu4ZZoFEaVAI9FPDE9GhUCYDr2W+P15xGro2AXEyYDX8RObuK/m9BtDF3PODYLTNywgKIUlqs43qzhqUiaUAk/s4r8SkAaa67FIbzMcPRku+JJ78qvoI6bHPr97nnmDWtGGQyG1YFH21Cu2FJd2UHUx0xMPp84lIhz+ytaS5feAH86QJN6KKDq6qurdo10ZWEeLxPb7+tQPAgJHMa65mmY3gT+18wUUpIUztRJ8iTE0slInRdCkEFKZiVDULWAe9ILHyic2y1hXbbkZEgvTUmW/u9XgL+2k8B2Squ3vYU9Yml9OV4gFSgx2J8dCIOlk2DbPfdreiEF/Ykgd9QqnpElpve8Vf4bp3zrn/8lM9ohR04lFL9XMG4ITTxCjBSelcg7j4d9IlV2IZ63Xbb5xeaoHXiVQ+AJgdNz2hJZSZR5HI/6Y2ib5knVvP4QvtktWqfSCp+xNJjRcVrzTLkpOjqPwdqHllEE66bWMxKPcpsjlWN4Cj2UHy+UMmoGiR4QymvQXR7nm9t61ylUqWOeNzyJYlz4PAC5UxqIR3KUTpvTbc5x6dMsYJYywefCfePjAy7olewf4XG+8MsiI4M8zmSiPwEPsoKHx98QFgapb6749EtPR1CnHZPl6PFdN6KFuFQB3p84dTRW8ZiSW/CQN2Jh6AjUF9wPg8a9HRuakUmg8mLfKFNuFbZSctk7vnDa0TQY5UoaV5MPmW8479mWBRKvi3fGjT0fVrLQX9lvRoablWKdTMbdzTuLE+kTWuxNNGaTIUaB6Z6QouJlwrKiTi8QpR9Ex2G1IFM1InmHddyhQoekLYsY2hwSDHIUKMjvUiEZPOFCgBEEHeOhSt4UKAQS7WUhzDJd7uKA/XjChQdKA2wuVbpmeneT8IIRb1akwoUI4odNhEu8TEwvMwoUI4oayVN58okTbx7MchQjig2PE5J/CYhnWGQvtS0nvAMKFCVQQSb0Vsyi/VgHJ0kpLDShyrANo6Fy/wzJifEK1/aEKFE1MNIGm9D1ZCeX3YpNOaVOM4EtXRe0gMJ6NakYi2zqSY5Cg62BxQDPuu0JDGZLJzyOQ0oIGUqYkHGsAjidIxBtBhJFX1fI6xyFDp2KPsl+zUqoJa0vRwpJz14lM4aCZPSualIxJSCasl2wlwkB8iC1awoUWaEDUwGd03nsCGdIOJxqwJavNstIuro6VderDhKdXYcRYEjPhFWBq+whQok4RoEZOwq6b7MwrFQEqKTQVKerf1mf6Rk7RHbb6mIUwOj5b5Vry084UKKnFaqLL2JbDfsxaFKCuysoNB2gWo2mWcCWnpWpE1KFOcTgFgctxTaFCgqK1UBvy2Wsi/0qISUly9WAybnEibclSiGVQscgPqkchQGqCTpUgh290dhQoRhP//Z"/>
          <p:cNvSpPr>
            <a:spLocks noChangeAspect="1" noChangeArrowheads="1"/>
          </p:cNvSpPr>
          <p:nvPr/>
        </p:nvSpPr>
        <p:spPr bwMode="auto">
          <a:xfrm>
            <a:off x="155575" y="-2362200"/>
            <a:ext cx="7534275" cy="493395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7" name="TextBox 6"/>
          <p:cNvSpPr txBox="1"/>
          <p:nvPr/>
        </p:nvSpPr>
        <p:spPr>
          <a:xfrm>
            <a:off x="194374" y="3122152"/>
            <a:ext cx="1892334" cy="3785652"/>
          </a:xfrm>
          <a:prstGeom prst="rect">
            <a:avLst/>
          </a:prstGeom>
          <a:noFill/>
        </p:spPr>
        <p:txBody>
          <a:bodyPr wrap="square" rtlCol="0">
            <a:spAutoFit/>
          </a:bodyPr>
          <a:lstStyle/>
          <a:p>
            <a:r>
              <a:rPr lang="uk-UA" sz="2000" i="1" dirty="0" smtClean="0">
                <a:solidFill>
                  <a:srgbClr val="00B050"/>
                </a:solidFill>
              </a:rPr>
              <a:t>Общинний центр імені </a:t>
            </a:r>
            <a:r>
              <a:rPr lang="uk-UA" sz="2000" i="1" dirty="0" err="1" smtClean="0">
                <a:solidFill>
                  <a:srgbClr val="00B050"/>
                </a:solidFill>
              </a:rPr>
              <a:t>Ісаака</a:t>
            </a:r>
            <a:r>
              <a:rPr lang="uk-UA" sz="2000" i="1" dirty="0" smtClean="0">
                <a:solidFill>
                  <a:srgbClr val="00B050"/>
                </a:solidFill>
              </a:rPr>
              <a:t> </a:t>
            </a:r>
            <a:r>
              <a:rPr lang="uk-UA" sz="2000" i="1" dirty="0" err="1" smtClean="0">
                <a:solidFill>
                  <a:srgbClr val="00B050"/>
                </a:solidFill>
              </a:rPr>
              <a:t>Долинського</a:t>
            </a:r>
            <a:r>
              <a:rPr lang="uk-UA" sz="2000" i="1" dirty="0" smtClean="0">
                <a:solidFill>
                  <a:srgbClr val="00B050"/>
                </a:solidFill>
              </a:rPr>
              <a:t> у Луцьку </a:t>
            </a:r>
            <a:r>
              <a:rPr lang="uk-UA" sz="2000" i="1" dirty="0" smtClean="0"/>
              <a:t>.</a:t>
            </a:r>
          </a:p>
          <a:p>
            <a:r>
              <a:rPr lang="uk-UA" sz="2000" dirty="0" smtClean="0"/>
              <a:t>Центр</a:t>
            </a:r>
            <a:r>
              <a:rPr lang="uk-UA" sz="2000" i="1" dirty="0" smtClean="0"/>
              <a:t> </a:t>
            </a:r>
            <a:r>
              <a:rPr lang="uk-UA" sz="2000" dirty="0" smtClean="0"/>
              <a:t>нині активно проводить просвітницьку діяльність серед населення</a:t>
            </a:r>
            <a:endParaRPr lang="uk-UA" sz="2000" dirty="0"/>
          </a:p>
        </p:txBody>
      </p:sp>
      <p:sp>
        <p:nvSpPr>
          <p:cNvPr id="9" name="TextBox 8"/>
          <p:cNvSpPr txBox="1"/>
          <p:nvPr/>
        </p:nvSpPr>
        <p:spPr>
          <a:xfrm>
            <a:off x="3981399" y="3800052"/>
            <a:ext cx="4330263" cy="2308324"/>
          </a:xfrm>
          <a:prstGeom prst="rect">
            <a:avLst/>
          </a:prstGeom>
          <a:noFill/>
        </p:spPr>
        <p:txBody>
          <a:bodyPr wrap="square" rtlCol="0">
            <a:spAutoFit/>
          </a:bodyPr>
          <a:lstStyle/>
          <a:p>
            <a:r>
              <a:rPr lang="uk-UA" sz="2100" dirty="0" smtClean="0"/>
              <a:t>В Україні існує й така категорія осіб як Праведник України, що надається за умови підтвердження факту порятунку євреїв сусідами рятівника. Нині у Луцьку проживає лише </a:t>
            </a:r>
            <a:r>
              <a:rPr lang="uk-UA" sz="2100" dirty="0" smtClean="0">
                <a:solidFill>
                  <a:srgbClr val="FF0000"/>
                </a:solidFill>
              </a:rPr>
              <a:t>Анна </a:t>
            </a:r>
            <a:r>
              <a:rPr lang="uk-UA" sz="2100" dirty="0" err="1" smtClean="0">
                <a:solidFill>
                  <a:srgbClr val="FF0000"/>
                </a:solidFill>
              </a:rPr>
              <a:t>Карпік</a:t>
            </a:r>
            <a:r>
              <a:rPr lang="uk-UA" sz="2100" dirty="0" smtClean="0">
                <a:solidFill>
                  <a:srgbClr val="FF0000"/>
                </a:solidFill>
              </a:rPr>
              <a:t> </a:t>
            </a:r>
            <a:r>
              <a:rPr lang="uk-UA" sz="2100" dirty="0" smtClean="0"/>
              <a:t>і </a:t>
            </a:r>
            <a:r>
              <a:rPr lang="uk-UA" sz="2100" dirty="0" smtClean="0">
                <a:solidFill>
                  <a:srgbClr val="FF0000"/>
                </a:solidFill>
              </a:rPr>
              <a:t>Лідія </a:t>
            </a:r>
            <a:r>
              <a:rPr lang="uk-UA" sz="2100" dirty="0" err="1" smtClean="0">
                <a:solidFill>
                  <a:srgbClr val="FF0000"/>
                </a:solidFill>
              </a:rPr>
              <a:t>Рабан</a:t>
            </a:r>
            <a:r>
              <a:rPr lang="ru-RU" sz="2100" dirty="0" smtClean="0"/>
              <a:t>.</a:t>
            </a:r>
            <a:endParaRPr lang="ru-RU" sz="2100" i="1" dirty="0"/>
          </a:p>
          <a:p>
            <a:endParaRPr lang="ru-RU" dirty="0"/>
          </a:p>
        </p:txBody>
      </p:sp>
      <p:sp>
        <p:nvSpPr>
          <p:cNvPr id="8" name="Прямокутник 7"/>
          <p:cNvSpPr/>
          <p:nvPr/>
        </p:nvSpPr>
        <p:spPr>
          <a:xfrm>
            <a:off x="4595446" y="0"/>
            <a:ext cx="7139354" cy="3277820"/>
          </a:xfrm>
          <a:prstGeom prst="rect">
            <a:avLst/>
          </a:prstGeom>
        </p:spPr>
        <p:txBody>
          <a:bodyPr wrap="square">
            <a:spAutoFit/>
          </a:bodyPr>
          <a:lstStyle/>
          <a:p>
            <a:pPr lvl="0" algn="just"/>
            <a:r>
              <a:rPr lang="uk-UA" sz="2300" dirty="0" smtClean="0"/>
              <a:t>Після закінчення війни єврейська громада міста була знищена. Єврейське населення не перевищувало 2%. В нинішній час ведеться активна робота щодо вшанування пам'яті загиблих. В єрусалимському комплексі </a:t>
            </a:r>
            <a:r>
              <a:rPr lang="uk-UA" sz="2300" dirty="0" err="1" smtClean="0"/>
              <a:t>Яд</a:t>
            </a:r>
            <a:r>
              <a:rPr lang="uk-UA" sz="2300" dirty="0" smtClean="0"/>
              <a:t> </a:t>
            </a:r>
            <a:r>
              <a:rPr lang="uk-UA" sz="2300" dirty="0" err="1" smtClean="0"/>
              <a:t>Вашем</a:t>
            </a:r>
            <a:r>
              <a:rPr lang="uk-UA" sz="2300" dirty="0" smtClean="0"/>
              <a:t> зберігаються дані про Праведників Світу, серед яких імена 275 лучан </a:t>
            </a:r>
            <a:r>
              <a:rPr lang="uk-UA" sz="2300" i="1" dirty="0" smtClean="0">
                <a:solidFill>
                  <a:srgbClr val="FF0000"/>
                </a:solidFill>
              </a:rPr>
              <a:t>(Взято з: </a:t>
            </a:r>
            <a:r>
              <a:rPr lang="ru-RU" sz="2300" i="1" dirty="0" err="1" smtClean="0">
                <a:solidFill>
                  <a:srgbClr val="00B0F0"/>
                </a:solidFill>
              </a:rPr>
              <a:t>Національне</a:t>
            </a:r>
            <a:r>
              <a:rPr lang="ru-RU" sz="2300" i="1" dirty="0" smtClean="0">
                <a:solidFill>
                  <a:srgbClr val="00B0F0"/>
                </a:solidFill>
              </a:rPr>
              <a:t> </a:t>
            </a:r>
            <a:r>
              <a:rPr lang="ru-RU" sz="2300" i="1" dirty="0" err="1" smtClean="0">
                <a:solidFill>
                  <a:srgbClr val="00B0F0"/>
                </a:solidFill>
              </a:rPr>
              <a:t>питання</a:t>
            </a:r>
            <a:r>
              <a:rPr lang="ru-RU" sz="2300" i="1" dirty="0" smtClean="0">
                <a:solidFill>
                  <a:srgbClr val="00B0F0"/>
                </a:solidFill>
              </a:rPr>
              <a:t> в </a:t>
            </a:r>
            <a:r>
              <a:rPr lang="ru-RU" sz="2300" i="1" dirty="0" err="1" smtClean="0">
                <a:solidFill>
                  <a:srgbClr val="00B0F0"/>
                </a:solidFill>
              </a:rPr>
              <a:t>Україні</a:t>
            </a:r>
            <a:r>
              <a:rPr lang="ru-RU" sz="2300" i="1" dirty="0" smtClean="0">
                <a:solidFill>
                  <a:srgbClr val="00B0F0"/>
                </a:solidFill>
              </a:rPr>
              <a:t> ХХ – початку XXI ст. : </a:t>
            </a:r>
            <a:r>
              <a:rPr lang="ru-RU" sz="2300" i="1" dirty="0" err="1" smtClean="0">
                <a:solidFill>
                  <a:srgbClr val="00B0F0"/>
                </a:solidFill>
              </a:rPr>
              <a:t>історичні</a:t>
            </a:r>
            <a:r>
              <a:rPr lang="ru-RU" sz="2300" i="1" dirty="0" smtClean="0">
                <a:solidFill>
                  <a:srgbClr val="00B0F0"/>
                </a:solidFill>
              </a:rPr>
              <a:t> </a:t>
            </a:r>
            <a:r>
              <a:rPr lang="ru-RU" sz="2300" i="1" dirty="0" err="1" smtClean="0">
                <a:solidFill>
                  <a:srgbClr val="00B0F0"/>
                </a:solidFill>
              </a:rPr>
              <a:t>нариси</a:t>
            </a:r>
            <a:r>
              <a:rPr lang="ru-RU" sz="2300" i="1" dirty="0" smtClean="0">
                <a:solidFill>
                  <a:srgbClr val="00B0F0"/>
                </a:solidFill>
              </a:rPr>
              <a:t> / ред. рада: В. М. Литвин; </a:t>
            </a:r>
            <a:r>
              <a:rPr lang="ru-RU" sz="2300" i="1" dirty="0" err="1" smtClean="0">
                <a:solidFill>
                  <a:srgbClr val="00B0F0"/>
                </a:solidFill>
              </a:rPr>
              <a:t>відп</a:t>
            </a:r>
            <a:r>
              <a:rPr lang="ru-RU" sz="2300" i="1" dirty="0" smtClean="0">
                <a:solidFill>
                  <a:srgbClr val="00B0F0"/>
                </a:solidFill>
              </a:rPr>
              <a:t>. ред. В. А. </a:t>
            </a:r>
            <a:r>
              <a:rPr lang="ru-RU" sz="2300" i="1" dirty="0" err="1" smtClean="0">
                <a:solidFill>
                  <a:srgbClr val="00B0F0"/>
                </a:solidFill>
              </a:rPr>
              <a:t>Смолій</a:t>
            </a:r>
            <a:r>
              <a:rPr lang="ru-RU" sz="2300" i="1" dirty="0" smtClean="0">
                <a:solidFill>
                  <a:srgbClr val="00B0F0"/>
                </a:solidFill>
              </a:rPr>
              <a:t>. – К. : </a:t>
            </a:r>
            <a:r>
              <a:rPr lang="ru-RU" sz="2300" i="1" dirty="0" err="1" smtClean="0">
                <a:solidFill>
                  <a:srgbClr val="00B0F0"/>
                </a:solidFill>
              </a:rPr>
              <a:t>Ніка-Центр</a:t>
            </a:r>
            <a:r>
              <a:rPr lang="ru-RU" sz="2300" i="1" dirty="0" smtClean="0">
                <a:solidFill>
                  <a:srgbClr val="00B0F0"/>
                </a:solidFill>
              </a:rPr>
              <a:t>, 2012. – с.417</a:t>
            </a:r>
            <a:r>
              <a:rPr lang="uk-UA" sz="2300" dirty="0" smtClean="0">
                <a:solidFill>
                  <a:srgbClr val="00B0F0"/>
                </a:solidFill>
              </a:rPr>
              <a:t>)</a:t>
            </a:r>
            <a:endParaRPr lang="uk-UA" sz="2300" i="1" dirty="0">
              <a:solidFill>
                <a:srgbClr val="00B0F0"/>
              </a:solidFill>
            </a:endParaRPr>
          </a:p>
        </p:txBody>
      </p:sp>
      <p:sp>
        <p:nvSpPr>
          <p:cNvPr id="13" name="Прямокутник 12"/>
          <p:cNvSpPr/>
          <p:nvPr/>
        </p:nvSpPr>
        <p:spPr>
          <a:xfrm>
            <a:off x="10562492" y="4783016"/>
            <a:ext cx="1336432" cy="1477328"/>
          </a:xfrm>
          <a:prstGeom prst="rect">
            <a:avLst/>
          </a:prstGeom>
        </p:spPr>
        <p:txBody>
          <a:bodyPr wrap="square">
            <a:spAutoFit/>
          </a:bodyPr>
          <a:lstStyle/>
          <a:p>
            <a:pPr lvl="0" fontAlgn="base">
              <a:spcBef>
                <a:spcPct val="0"/>
              </a:spcBef>
              <a:spcAft>
                <a:spcPct val="0"/>
              </a:spcAft>
            </a:pPr>
            <a:r>
              <a:rPr lang="uk-UA" dirty="0" smtClean="0">
                <a:solidFill>
                  <a:srgbClr val="00FF00"/>
                </a:solidFill>
                <a:ea typeface="Times New Roman" pitchFamily="18" charset="0"/>
              </a:rPr>
              <a:t>Диплом, який </a:t>
            </a:r>
            <a:endParaRPr lang="ru-RU" dirty="0" smtClean="0">
              <a:solidFill>
                <a:srgbClr val="00FF00"/>
              </a:solidFill>
            </a:endParaRPr>
          </a:p>
          <a:p>
            <a:pPr lvl="0" eaLnBrk="0" fontAlgn="base" hangingPunct="0">
              <a:spcBef>
                <a:spcPct val="0"/>
              </a:spcBef>
              <a:spcAft>
                <a:spcPct val="0"/>
              </a:spcAft>
            </a:pPr>
            <a:r>
              <a:rPr lang="uk-UA" dirty="0" smtClean="0">
                <a:solidFill>
                  <a:srgbClr val="00FF00"/>
                </a:solidFill>
                <a:ea typeface="Times New Roman" pitchFamily="18" charset="0"/>
              </a:rPr>
              <a:t>отримує </a:t>
            </a:r>
            <a:endParaRPr lang="ru-RU" dirty="0" smtClean="0">
              <a:solidFill>
                <a:srgbClr val="00FF00"/>
              </a:solidFill>
            </a:endParaRPr>
          </a:p>
          <a:p>
            <a:pPr lvl="0" eaLnBrk="0" fontAlgn="base" hangingPunct="0">
              <a:spcBef>
                <a:spcPct val="0"/>
              </a:spcBef>
              <a:spcAft>
                <a:spcPct val="0"/>
              </a:spcAft>
            </a:pPr>
            <a:r>
              <a:rPr lang="uk-UA" dirty="0" smtClean="0">
                <a:solidFill>
                  <a:srgbClr val="00FF00"/>
                </a:solidFill>
                <a:ea typeface="Times New Roman" pitchFamily="18" charset="0"/>
              </a:rPr>
              <a:t>Праведник України</a:t>
            </a:r>
            <a:endParaRPr lang="uk-UA" dirty="0" smtClean="0">
              <a:solidFill>
                <a:srgbClr val="00FF00"/>
              </a:solidFill>
            </a:endParaRPr>
          </a:p>
        </p:txBody>
      </p:sp>
      <p:pic>
        <p:nvPicPr>
          <p:cNvPr id="38914" name="Picture 2"/>
          <p:cNvPicPr>
            <a:picLocks noChangeAspect="1" noChangeArrowheads="1"/>
          </p:cNvPicPr>
          <p:nvPr/>
        </p:nvPicPr>
        <p:blipFill>
          <a:blip r:embed="rId2"/>
          <a:srcRect/>
          <a:stretch>
            <a:fillRect/>
          </a:stretch>
        </p:blipFill>
        <p:spPr bwMode="auto">
          <a:xfrm>
            <a:off x="337039" y="200025"/>
            <a:ext cx="3733800" cy="2800350"/>
          </a:xfrm>
          <a:prstGeom prst="rect">
            <a:avLst/>
          </a:prstGeom>
          <a:noFill/>
          <a:ln w="9525">
            <a:noFill/>
            <a:miter lim="800000"/>
            <a:headEnd/>
            <a:tailEnd/>
          </a:ln>
          <a:effectLst/>
        </p:spPr>
      </p:pic>
      <p:pic>
        <p:nvPicPr>
          <p:cNvPr id="38915" name="Picture 3"/>
          <p:cNvPicPr>
            <a:picLocks noChangeAspect="1" noChangeArrowheads="1"/>
          </p:cNvPicPr>
          <p:nvPr/>
        </p:nvPicPr>
        <p:blipFill>
          <a:blip r:embed="rId3"/>
          <a:srcRect/>
          <a:stretch>
            <a:fillRect/>
          </a:stretch>
        </p:blipFill>
        <p:spPr bwMode="auto">
          <a:xfrm>
            <a:off x="1801691" y="3434128"/>
            <a:ext cx="2000250" cy="2990850"/>
          </a:xfrm>
          <a:prstGeom prst="rect">
            <a:avLst/>
          </a:prstGeom>
          <a:noFill/>
          <a:ln w="9525">
            <a:noFill/>
            <a:miter lim="800000"/>
            <a:headEnd/>
            <a:tailEnd/>
          </a:ln>
          <a:effectLst/>
        </p:spPr>
      </p:pic>
      <p:pic>
        <p:nvPicPr>
          <p:cNvPr id="38916" name="Picture 4"/>
          <p:cNvPicPr>
            <a:picLocks noChangeAspect="1" noChangeArrowheads="1"/>
          </p:cNvPicPr>
          <p:nvPr/>
        </p:nvPicPr>
        <p:blipFill>
          <a:blip r:embed="rId4"/>
          <a:srcRect/>
          <a:stretch>
            <a:fillRect/>
          </a:stretch>
        </p:blipFill>
        <p:spPr bwMode="auto">
          <a:xfrm>
            <a:off x="8337673" y="3263046"/>
            <a:ext cx="2105025" cy="3286125"/>
          </a:xfrm>
          <a:prstGeom prst="rect">
            <a:avLst/>
          </a:prstGeom>
          <a:noFill/>
          <a:ln w="9525">
            <a:noFill/>
            <a:miter lim="800000"/>
            <a:headEnd/>
            <a:tailEnd/>
          </a:ln>
          <a:effectLst/>
        </p:spPr>
      </p:pic>
    </p:spTree>
    <p:extLst>
      <p:ext uri="{BB962C8B-B14F-4D97-AF65-F5344CB8AC3E}">
        <p14:creationId xmlns:p14="http://schemas.microsoft.com/office/powerpoint/2010/main" xmlns="" val="2136571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79289"/>
            <a:ext cx="12086492" cy="970450"/>
          </a:xfrm>
        </p:spPr>
        <p:txBody>
          <a:bodyPr>
            <a:noAutofit/>
          </a:bodyPr>
          <a:lstStyle/>
          <a:p>
            <a:r>
              <a:rPr lang="uk-UA" sz="4500" dirty="0" smtClean="0">
                <a:solidFill>
                  <a:schemeClr val="accent3">
                    <a:lumMod val="75000"/>
                  </a:schemeClr>
                </a:solidFill>
              </a:rPr>
              <a:t>Лучани, які удостоєні звання «Праведник світу»</a:t>
            </a:r>
            <a:endParaRPr lang="ru-RU" sz="4500" dirty="0">
              <a:solidFill>
                <a:schemeClr val="accent3">
                  <a:lumMod val="75000"/>
                </a:schemeClr>
              </a:solidFill>
            </a:endParaRPr>
          </a:p>
        </p:txBody>
      </p:sp>
      <p:sp>
        <p:nvSpPr>
          <p:cNvPr id="5" name="TextBox 4"/>
          <p:cNvSpPr txBox="1"/>
          <p:nvPr/>
        </p:nvSpPr>
        <p:spPr>
          <a:xfrm>
            <a:off x="7960000" y="4092807"/>
            <a:ext cx="3207434" cy="1631216"/>
          </a:xfrm>
          <a:prstGeom prst="rect">
            <a:avLst/>
          </a:prstGeom>
          <a:noFill/>
        </p:spPr>
        <p:txBody>
          <a:bodyPr wrap="square" rtlCol="0">
            <a:spAutoFit/>
          </a:bodyPr>
          <a:lstStyle/>
          <a:p>
            <a:r>
              <a:rPr lang="uk-UA" sz="2500" i="1" dirty="0"/>
              <a:t>Вітольд Фоменко (зліва) </a:t>
            </a:r>
            <a:r>
              <a:rPr lang="uk-UA" sz="2500" i="1" dirty="0" smtClean="0"/>
              <a:t>, який врятував багатьох євреїв  Луцького гетто</a:t>
            </a:r>
            <a:endParaRPr lang="ru-RU" sz="2500" dirty="0"/>
          </a:p>
        </p:txBody>
      </p:sp>
      <p:sp>
        <p:nvSpPr>
          <p:cNvPr id="7" name="TextBox 6"/>
          <p:cNvSpPr txBox="1"/>
          <p:nvPr/>
        </p:nvSpPr>
        <p:spPr>
          <a:xfrm>
            <a:off x="301034" y="5336083"/>
            <a:ext cx="2578411" cy="1246495"/>
          </a:xfrm>
          <a:prstGeom prst="rect">
            <a:avLst/>
          </a:prstGeom>
          <a:noFill/>
        </p:spPr>
        <p:txBody>
          <a:bodyPr wrap="square" rtlCol="0">
            <a:spAutoFit/>
          </a:bodyPr>
          <a:lstStyle/>
          <a:p>
            <a:r>
              <a:rPr lang="uk-UA" sz="2500" i="1" dirty="0"/>
              <a:t>Диплом, який отримує Праведник Світу </a:t>
            </a:r>
            <a:endParaRPr lang="ru-RU" sz="2500" dirty="0"/>
          </a:p>
        </p:txBody>
      </p:sp>
      <p:sp>
        <p:nvSpPr>
          <p:cNvPr id="9" name="TextBox 8"/>
          <p:cNvSpPr txBox="1"/>
          <p:nvPr/>
        </p:nvSpPr>
        <p:spPr>
          <a:xfrm>
            <a:off x="3451859" y="3935606"/>
            <a:ext cx="4156418" cy="2292935"/>
          </a:xfrm>
          <a:prstGeom prst="rect">
            <a:avLst/>
          </a:prstGeom>
          <a:noFill/>
        </p:spPr>
        <p:txBody>
          <a:bodyPr wrap="square" rtlCol="0">
            <a:spAutoFit/>
          </a:bodyPr>
          <a:lstStyle/>
          <a:p>
            <a:r>
              <a:rPr lang="uk-UA" sz="2500" i="1" dirty="0" smtClean="0"/>
              <a:t>Праведник Світу Савелій</a:t>
            </a:r>
            <a:endParaRPr lang="ru-RU" sz="2500" dirty="0"/>
          </a:p>
          <a:p>
            <a:r>
              <a:rPr lang="uk-UA" sz="2500" i="1" dirty="0" err="1"/>
              <a:t>Миронюк</a:t>
            </a:r>
            <a:r>
              <a:rPr lang="uk-UA" sz="2500" i="1" dirty="0"/>
              <a:t> </a:t>
            </a:r>
            <a:r>
              <a:rPr lang="uk-UA" sz="2500" i="1" dirty="0" smtClean="0"/>
              <a:t> під </a:t>
            </a:r>
            <a:r>
              <a:rPr lang="uk-UA" sz="2500" i="1" dirty="0"/>
              <a:t>час вручення медалі та диплому «Праведника Світу» у </a:t>
            </a:r>
            <a:endParaRPr lang="ru-RU" sz="2500" dirty="0"/>
          </a:p>
          <a:p>
            <a:r>
              <a:rPr lang="uk-UA" sz="2500" i="1" dirty="0"/>
              <a:t>1992 </a:t>
            </a:r>
            <a:r>
              <a:rPr lang="uk-UA" sz="2500" i="1" dirty="0" smtClean="0"/>
              <a:t>році.</a:t>
            </a:r>
            <a:endParaRPr lang="ru-RU" sz="2500" dirty="0"/>
          </a:p>
          <a:p>
            <a:endParaRPr lang="ru-RU" dirty="0"/>
          </a:p>
        </p:txBody>
      </p:sp>
      <p:sp>
        <p:nvSpPr>
          <p:cNvPr id="10" name="Rectangle 1"/>
          <p:cNvSpPr>
            <a:spLocks noChangeArrowheads="1"/>
          </p:cNvSpPr>
          <p:nvPr/>
        </p:nvSpPr>
        <p:spPr bwMode="auto">
          <a:xfrm>
            <a:off x="8675076" y="5657671"/>
            <a:ext cx="3516924"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180975" algn="l"/>
                <a:tab pos="269875" algn="l"/>
              </a:tabLst>
            </a:pPr>
            <a:r>
              <a:rPr kumimoji="0" lang="uk-UA" b="0" i="1" u="none" strike="noStrike" cap="none" normalizeH="0" baseline="0" dirty="0" smtClean="0">
                <a:ln>
                  <a:noFill/>
                </a:ln>
                <a:solidFill>
                  <a:srgbClr val="FF0000"/>
                </a:solidFill>
                <a:effectLst/>
                <a:latin typeface="Arial" pitchFamily="34" charset="0"/>
                <a:ea typeface="Times New Roman" pitchFamily="18" charset="0"/>
              </a:rPr>
              <a:t>Фотографії і документ надані </a:t>
            </a:r>
            <a:r>
              <a:rPr kumimoji="0" lang="uk-UA" i="1" u="none" strike="noStrike" cap="none" normalizeH="0" baseline="0" dirty="0" smtClean="0">
                <a:ln>
                  <a:noFill/>
                </a:ln>
                <a:solidFill>
                  <a:srgbClr val="0070C0"/>
                </a:solidFill>
                <a:effectLst/>
                <a:latin typeface="Arial" pitchFamily="34" charset="0"/>
                <a:ea typeface="Times New Roman" pitchFamily="18" charset="0"/>
              </a:rPr>
              <a:t>Волинською регіональною громадою прогресивного юдаїзму</a:t>
            </a:r>
            <a:endParaRPr kumimoji="0" lang="uk-UA" i="0" u="none" strike="noStrike" cap="none" normalizeH="0" baseline="0" dirty="0" smtClean="0">
              <a:ln>
                <a:noFill/>
              </a:ln>
              <a:solidFill>
                <a:srgbClr val="0070C0"/>
              </a:solidFill>
              <a:effectLst/>
              <a:latin typeface="Arial" pitchFamily="34" charset="0"/>
            </a:endParaRPr>
          </a:p>
        </p:txBody>
      </p:sp>
      <p:pic>
        <p:nvPicPr>
          <p:cNvPr id="39938" name="Picture 2"/>
          <p:cNvPicPr>
            <a:picLocks noChangeAspect="1" noChangeArrowheads="1"/>
          </p:cNvPicPr>
          <p:nvPr/>
        </p:nvPicPr>
        <p:blipFill>
          <a:blip r:embed="rId2"/>
          <a:srcRect/>
          <a:stretch>
            <a:fillRect/>
          </a:stretch>
        </p:blipFill>
        <p:spPr bwMode="auto">
          <a:xfrm>
            <a:off x="279889" y="970817"/>
            <a:ext cx="2628900" cy="4095750"/>
          </a:xfrm>
          <a:prstGeom prst="rect">
            <a:avLst/>
          </a:prstGeom>
          <a:noFill/>
          <a:ln w="9525">
            <a:noFill/>
            <a:miter lim="800000"/>
            <a:headEnd/>
            <a:tailEnd/>
          </a:ln>
          <a:effectLst/>
        </p:spPr>
      </p:pic>
      <p:pic>
        <p:nvPicPr>
          <p:cNvPr id="39939" name="Picture 3"/>
          <p:cNvPicPr>
            <a:picLocks noChangeAspect="1" noChangeArrowheads="1"/>
          </p:cNvPicPr>
          <p:nvPr/>
        </p:nvPicPr>
        <p:blipFill>
          <a:blip r:embed="rId3"/>
          <a:srcRect/>
          <a:stretch>
            <a:fillRect/>
          </a:stretch>
        </p:blipFill>
        <p:spPr bwMode="auto">
          <a:xfrm>
            <a:off x="3211757" y="1015512"/>
            <a:ext cx="4924425" cy="2857500"/>
          </a:xfrm>
          <a:prstGeom prst="rect">
            <a:avLst/>
          </a:prstGeom>
          <a:noFill/>
          <a:ln w="9525">
            <a:noFill/>
            <a:miter lim="800000"/>
            <a:headEnd/>
            <a:tailEnd/>
          </a:ln>
          <a:effectLst/>
        </p:spPr>
      </p:pic>
      <p:sp>
        <p:nvSpPr>
          <p:cNvPr id="12" name="Місце для вмісту 11"/>
          <p:cNvSpPr>
            <a:spLocks noGrp="1"/>
          </p:cNvSpPr>
          <p:nvPr>
            <p:ph idx="1"/>
          </p:nvPr>
        </p:nvSpPr>
        <p:spPr/>
        <p:txBody>
          <a:bodyPr/>
          <a:lstStyle/>
          <a:p>
            <a:endParaRPr lang="ru-RU"/>
          </a:p>
        </p:txBody>
      </p:sp>
      <p:pic>
        <p:nvPicPr>
          <p:cNvPr id="39940" name="Picture 4"/>
          <p:cNvPicPr>
            <a:picLocks noChangeAspect="1" noChangeArrowheads="1"/>
          </p:cNvPicPr>
          <p:nvPr/>
        </p:nvPicPr>
        <p:blipFill>
          <a:blip r:embed="rId4"/>
          <a:srcRect/>
          <a:stretch>
            <a:fillRect/>
          </a:stretch>
        </p:blipFill>
        <p:spPr bwMode="auto">
          <a:xfrm>
            <a:off x="8350861" y="972650"/>
            <a:ext cx="2828925" cy="2943225"/>
          </a:xfrm>
          <a:prstGeom prst="rect">
            <a:avLst/>
          </a:prstGeom>
          <a:noFill/>
          <a:ln w="9525">
            <a:noFill/>
            <a:miter lim="800000"/>
            <a:headEnd/>
            <a:tailEnd/>
          </a:ln>
          <a:effectLst/>
        </p:spPr>
      </p:pic>
    </p:spTree>
    <p:extLst>
      <p:ext uri="{BB962C8B-B14F-4D97-AF65-F5344CB8AC3E}">
        <p14:creationId xmlns:p14="http://schemas.microsoft.com/office/powerpoint/2010/main" xmlns="" val="40967198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93077" y="375139"/>
            <a:ext cx="4794738" cy="2110154"/>
          </a:xfrm>
        </p:spPr>
        <p:style>
          <a:lnRef idx="1">
            <a:schemeClr val="accent5"/>
          </a:lnRef>
          <a:fillRef idx="2">
            <a:schemeClr val="accent5"/>
          </a:fillRef>
          <a:effectRef idx="1">
            <a:schemeClr val="accent5"/>
          </a:effectRef>
          <a:fontRef idx="minor">
            <a:schemeClr val="dk1"/>
          </a:fontRef>
        </p:style>
        <p:txBody>
          <a:bodyPr>
            <a:normAutofit fontScale="90000"/>
          </a:bodyPr>
          <a:lstStyle/>
          <a:p>
            <a:pPr marL="342900" lvl="0" indent="-306000">
              <a:spcBef>
                <a:spcPts val="0"/>
              </a:spcBef>
              <a:defRPr/>
            </a:pPr>
            <a:r>
              <a:rPr lang="uk-UA" sz="2200" dirty="0" smtClean="0">
                <a:solidFill>
                  <a:schemeClr val="bg1"/>
                </a:solidFill>
                <a:effectLst>
                  <a:outerShdw blurRad="38100" dist="38100" dir="2700000" algn="tl">
                    <a:srgbClr val="000000">
                      <a:alpha val="43137"/>
                    </a:srgbClr>
                  </a:outerShdw>
                </a:effectLst>
              </a:rPr>
              <a:t>Виконав роботу: </a:t>
            </a:r>
            <a:br>
              <a:rPr lang="uk-UA" sz="2200" dirty="0" smtClean="0">
                <a:solidFill>
                  <a:schemeClr val="bg1"/>
                </a:solidFill>
                <a:effectLst>
                  <a:outerShdw blurRad="38100" dist="38100" dir="2700000" algn="tl">
                    <a:srgbClr val="000000">
                      <a:alpha val="43137"/>
                    </a:srgbClr>
                  </a:outerShdw>
                </a:effectLst>
              </a:rPr>
            </a:br>
            <a:r>
              <a:rPr lang="uk-UA" sz="2200" dirty="0" smtClean="0">
                <a:solidFill>
                  <a:srgbClr val="FF0000"/>
                </a:solidFill>
                <a:effectLst>
                  <a:outerShdw blurRad="38100" dist="38100" dir="2700000" algn="tl" rotWithShape="0">
                    <a:srgbClr val="000000">
                      <a:alpha val="43137"/>
                    </a:srgbClr>
                  </a:outerShdw>
                </a:effectLst>
              </a:rPr>
              <a:t>учень 6(10)-А класу</a:t>
            </a:r>
            <a:br>
              <a:rPr lang="uk-UA" sz="2200" dirty="0" smtClean="0">
                <a:solidFill>
                  <a:srgbClr val="FF0000"/>
                </a:solidFill>
                <a:effectLst>
                  <a:outerShdw blurRad="38100" dist="38100" dir="2700000" algn="tl" rotWithShape="0">
                    <a:srgbClr val="000000">
                      <a:alpha val="43137"/>
                    </a:srgbClr>
                  </a:outerShdw>
                </a:effectLst>
              </a:rPr>
            </a:br>
            <a:r>
              <a:rPr lang="uk-UA" sz="2200" dirty="0" smtClean="0">
                <a:solidFill>
                  <a:srgbClr val="FF0000"/>
                </a:solidFill>
                <a:effectLst>
                  <a:outerShdw blurRad="38100" dist="38100" dir="2700000" algn="tl" rotWithShape="0">
                    <a:srgbClr val="000000">
                      <a:alpha val="43137"/>
                    </a:srgbClr>
                  </a:outerShdw>
                </a:effectLst>
              </a:rPr>
              <a:t>комунального закладу «Луцька гімназія № 4 імені Модеста Левицького Луцької міської ради Волинської області». </a:t>
            </a:r>
            <a:r>
              <a:rPr lang="uk-UA" sz="2200" dirty="0" smtClean="0">
                <a:solidFill>
                  <a:srgbClr val="FF0000"/>
                </a:solidFill>
              </a:rPr>
              <a:t/>
            </a:r>
            <a:br>
              <a:rPr lang="uk-UA" sz="2200" dirty="0" smtClean="0">
                <a:solidFill>
                  <a:srgbClr val="FF0000"/>
                </a:solidFill>
              </a:rPr>
            </a:br>
            <a:r>
              <a:rPr lang="uk-UA" sz="2200" i="1" dirty="0" err="1" smtClean="0">
                <a:solidFill>
                  <a:srgbClr val="002060"/>
                </a:solidFill>
                <a:effectLst>
                  <a:outerShdw blurRad="38100" dist="38100" dir="2700000" algn="tl">
                    <a:srgbClr val="000000">
                      <a:alpha val="43137"/>
                    </a:srgbClr>
                  </a:outerShdw>
                </a:effectLst>
              </a:rPr>
              <a:t>Мамєдов</a:t>
            </a:r>
            <a:r>
              <a:rPr lang="uk-UA" sz="2200" i="1" dirty="0" smtClean="0">
                <a:solidFill>
                  <a:srgbClr val="002060"/>
                </a:solidFill>
                <a:effectLst>
                  <a:outerShdw blurRad="38100" dist="38100" dir="2700000" algn="tl">
                    <a:srgbClr val="000000">
                      <a:alpha val="43137"/>
                    </a:srgbClr>
                  </a:outerShdw>
                </a:effectLst>
              </a:rPr>
              <a:t> </a:t>
            </a:r>
            <a:r>
              <a:rPr lang="uk-UA" sz="2200" i="1" dirty="0" err="1" smtClean="0">
                <a:solidFill>
                  <a:srgbClr val="002060"/>
                </a:solidFill>
                <a:effectLst>
                  <a:outerShdw blurRad="38100" dist="38100" dir="2700000" algn="tl">
                    <a:srgbClr val="000000">
                      <a:alpha val="43137"/>
                    </a:srgbClr>
                  </a:outerShdw>
                </a:effectLst>
              </a:rPr>
              <a:t>Юсіф</a:t>
            </a:r>
            <a:r>
              <a:rPr lang="uk-UA" sz="2200" i="1" dirty="0" smtClean="0">
                <a:solidFill>
                  <a:srgbClr val="002060"/>
                </a:solidFill>
                <a:effectLst>
                  <a:outerShdw blurRad="38100" dist="38100" dir="2700000" algn="tl">
                    <a:srgbClr val="000000">
                      <a:alpha val="43137"/>
                    </a:srgbClr>
                  </a:outerShdw>
                </a:effectLst>
              </a:rPr>
              <a:t> </a:t>
            </a:r>
            <a:r>
              <a:rPr lang="uk-UA" sz="2200" i="1" dirty="0" err="1" smtClean="0">
                <a:solidFill>
                  <a:srgbClr val="002060"/>
                </a:solidFill>
                <a:effectLst>
                  <a:outerShdw blurRad="38100" dist="38100" dir="2700000" algn="tl">
                    <a:srgbClr val="000000">
                      <a:alpha val="43137"/>
                    </a:srgbClr>
                  </a:outerShdw>
                </a:effectLst>
              </a:rPr>
              <a:t>Октайович</a:t>
            </a:r>
            <a:endParaRPr lang="ru-RU" sz="2200" i="1" dirty="0">
              <a:solidFill>
                <a:srgbClr val="002060"/>
              </a:solidFill>
              <a:effectLst>
                <a:outerShdw blurRad="38100" dist="38100" dir="2700000" algn="tl">
                  <a:srgbClr val="000000">
                    <a:alpha val="43137"/>
                  </a:srgbClr>
                </a:outerShdw>
              </a:effectLst>
            </a:endParaRPr>
          </a:p>
        </p:txBody>
      </p:sp>
      <p:sp>
        <p:nvSpPr>
          <p:cNvPr id="4" name="Заголовок 1"/>
          <p:cNvSpPr txBox="1">
            <a:spLocks/>
          </p:cNvSpPr>
          <p:nvPr/>
        </p:nvSpPr>
        <p:spPr>
          <a:xfrm>
            <a:off x="6846276" y="422031"/>
            <a:ext cx="4900245" cy="2074984"/>
          </a:xfrm>
          <a:prstGeom prst="rect">
            <a:avLst/>
          </a:prstGeom>
        </p:spPr>
        <p:style>
          <a:lnRef idx="1">
            <a:schemeClr val="accent5"/>
          </a:lnRef>
          <a:fillRef idx="2">
            <a:schemeClr val="accent5"/>
          </a:fillRef>
          <a:effectRef idx="1">
            <a:schemeClr val="accent5"/>
          </a:effectRef>
          <a:fontRef idx="minor">
            <a:schemeClr val="dk1"/>
          </a:fontRef>
        </p:style>
        <p:txBody>
          <a:bodyPr vert="horz" lIns="91440" tIns="45720" rIns="91440" bIns="45720" rtlCol="0" anchor="ctr">
            <a:normAutofit fontScale="92500" lnSpcReduction="20000"/>
          </a:bodyPr>
          <a:lstStyle/>
          <a:p>
            <a:pPr marL="342900" indent="-306000" algn="ctr" defTabSz="457200">
              <a:lnSpc>
                <a:spcPct val="120000"/>
              </a:lnSpc>
              <a:defRPr/>
            </a:pPr>
            <a:r>
              <a:rPr lang="uk-UA" sz="2200" dirty="0" smtClean="0">
                <a:ln>
                  <a:solidFill>
                    <a:schemeClr val="bg1">
                      <a:lumMod val="75000"/>
                      <a:lumOff val="25000"/>
                      <a:alpha val="10000"/>
                    </a:schemeClr>
                  </a:solidFill>
                </a:ln>
                <a:solidFill>
                  <a:schemeClr val="bg1"/>
                </a:solidFill>
                <a:effectLst>
                  <a:outerShdw blurRad="38100" dist="38100" dir="2700000" algn="tl">
                    <a:srgbClr val="000000">
                      <a:alpha val="43137"/>
                    </a:srgbClr>
                  </a:outerShdw>
                </a:effectLst>
              </a:rPr>
              <a:t>Науковий керівник:</a:t>
            </a:r>
            <a:r>
              <a:rPr lang="uk-UA" sz="2200" dirty="0" smtClean="0">
                <a:solidFill>
                  <a:schemeClr val="bg1"/>
                </a:solidFill>
                <a:effectLst>
                  <a:outerShdw blurRad="38100" dist="38100" dir="2700000" algn="tl">
                    <a:srgbClr val="000000">
                      <a:alpha val="43137"/>
                    </a:srgbClr>
                  </a:outerShdw>
                </a:effectLst>
              </a:rPr>
              <a:t> </a:t>
            </a:r>
          </a:p>
          <a:p>
            <a:pPr marL="342900" indent="-306000" algn="ctr" defTabSz="457200">
              <a:lnSpc>
                <a:spcPct val="120000"/>
              </a:lnSpc>
              <a:defRPr/>
            </a:pPr>
            <a:r>
              <a:rPr lang="uk-UA" sz="2200" dirty="0" smtClean="0">
                <a:solidFill>
                  <a:srgbClr val="FF0000"/>
                </a:solidFill>
                <a:effectLst>
                  <a:outerShdw blurRad="38100" dist="38100" dir="2700000" algn="tl">
                    <a:srgbClr val="000000">
                      <a:alpha val="43137"/>
                    </a:srgbClr>
                  </a:outerShdw>
                </a:effectLst>
              </a:rPr>
              <a:t>учитель історії комунального закладу «Луцька гімназія № 4 імені Модеста Левицького Луцької міської ради Волинської області».</a:t>
            </a:r>
            <a:endParaRPr lang="ru-RU" sz="2200" dirty="0" smtClean="0">
              <a:solidFill>
                <a:srgbClr val="FF0000"/>
              </a:solidFill>
              <a:effectLst>
                <a:outerShdw blurRad="38100" dist="38100" dir="2700000" algn="tl">
                  <a:srgbClr val="000000">
                    <a:alpha val="43137"/>
                  </a:srgbClr>
                </a:outerShdw>
              </a:effectLst>
            </a:endParaRPr>
          </a:p>
          <a:p>
            <a:pPr marL="342900" lvl="0" indent="-306000" algn="ctr" defTabSz="457200">
              <a:lnSpc>
                <a:spcPct val="120000"/>
              </a:lnSpc>
              <a:defRPr/>
            </a:pPr>
            <a:r>
              <a:rPr lang="uk-UA" sz="2200" i="1" dirty="0" smtClean="0">
                <a:ln>
                  <a:solidFill>
                    <a:schemeClr val="bg1">
                      <a:lumMod val="75000"/>
                      <a:lumOff val="25000"/>
                      <a:alpha val="10000"/>
                    </a:schemeClr>
                  </a:solidFill>
                </a:ln>
                <a:solidFill>
                  <a:srgbClr val="002060"/>
                </a:solidFill>
                <a:effectLst>
                  <a:outerShdw blurRad="38100" dist="38100" dir="2700000" algn="tl">
                    <a:srgbClr val="000000">
                      <a:alpha val="43137"/>
                    </a:srgbClr>
                  </a:outerShdw>
                </a:effectLst>
              </a:rPr>
              <a:t>Оксамитний Юрій Анатолійович</a:t>
            </a:r>
            <a:endParaRPr lang="ru-RU" sz="2200" i="1" dirty="0">
              <a:ln>
                <a:solidFill>
                  <a:schemeClr val="bg1">
                    <a:lumMod val="75000"/>
                    <a:lumOff val="25000"/>
                    <a:alpha val="10000"/>
                  </a:schemeClr>
                </a:solidFill>
              </a:ln>
              <a:solidFill>
                <a:srgbClr val="002060"/>
              </a:solidFill>
              <a:effectLst>
                <a:outerShdw blurRad="38100" dist="38100" dir="2700000" algn="tl">
                  <a:srgbClr val="000000">
                    <a:alpha val="43137"/>
                  </a:srgbClr>
                </a:outerShdw>
              </a:effectLst>
            </a:endParaRPr>
          </a:p>
        </p:txBody>
      </p:sp>
      <p:sp>
        <p:nvSpPr>
          <p:cNvPr id="34818" name="AutoShape 2" descr="https://pp.vk.me/c618925/v618925262/1d85d/wKOLYeN_Rdo.jpg"/>
          <p:cNvSpPr>
            <a:spLocks noChangeAspect="1" noChangeArrowheads="1"/>
          </p:cNvSpPr>
          <p:nvPr/>
        </p:nvSpPr>
        <p:spPr bwMode="auto">
          <a:xfrm>
            <a:off x="155575" y="-1050925"/>
            <a:ext cx="3333750" cy="2200275"/>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4337" name="Picture 1"/>
          <p:cNvPicPr>
            <a:picLocks noChangeAspect="1" noChangeArrowheads="1"/>
          </p:cNvPicPr>
          <p:nvPr/>
        </p:nvPicPr>
        <p:blipFill>
          <a:blip r:embed="rId2"/>
          <a:srcRect/>
          <a:stretch>
            <a:fillRect/>
          </a:stretch>
        </p:blipFill>
        <p:spPr bwMode="auto">
          <a:xfrm>
            <a:off x="1080721" y="2621940"/>
            <a:ext cx="3371850" cy="4029075"/>
          </a:xfrm>
          <a:prstGeom prst="rect">
            <a:avLst/>
          </a:prstGeom>
          <a:noFill/>
          <a:ln w="9525">
            <a:noFill/>
            <a:miter lim="800000"/>
            <a:headEnd/>
            <a:tailEnd/>
          </a:ln>
          <a:effectLst/>
        </p:spPr>
      </p:pic>
      <p:pic>
        <p:nvPicPr>
          <p:cNvPr id="3" name="Picture 1"/>
          <p:cNvPicPr>
            <a:picLocks noChangeAspect="1" noChangeArrowheads="1"/>
          </p:cNvPicPr>
          <p:nvPr/>
        </p:nvPicPr>
        <p:blipFill>
          <a:blip r:embed="rId3"/>
          <a:srcRect/>
          <a:stretch>
            <a:fillRect/>
          </a:stretch>
        </p:blipFill>
        <p:spPr bwMode="auto">
          <a:xfrm>
            <a:off x="7417777" y="2628900"/>
            <a:ext cx="4038600" cy="3733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1323" y="-186325"/>
            <a:ext cx="10972801" cy="2862322"/>
          </a:xfrm>
          <a:prstGeom prst="rect">
            <a:avLst/>
          </a:prstGeom>
          <a:noFill/>
        </p:spPr>
        <p:txBody>
          <a:bodyPr wrap="square" rtlCol="0">
            <a:spAutoFit/>
          </a:bodyPr>
          <a:lstStyle/>
          <a:p>
            <a:pPr algn="ctr"/>
            <a:endParaRPr lang="uk-UA" sz="3000" dirty="0" smtClean="0"/>
          </a:p>
          <a:p>
            <a:pPr algn="ctr"/>
            <a:r>
              <a:rPr lang="uk-UA" sz="4500" dirty="0" smtClean="0">
                <a:solidFill>
                  <a:schemeClr val="accent2">
                    <a:lumMod val="75000"/>
                  </a:schemeClr>
                </a:solidFill>
              </a:rPr>
              <a:t>Вшанування пам'яті загиблих євреїв у Луцьку</a:t>
            </a:r>
          </a:p>
          <a:p>
            <a:pPr algn="ctr"/>
            <a:r>
              <a:rPr lang="uk-UA" sz="3000" i="1" dirty="0"/>
              <a:t> </a:t>
            </a:r>
            <a:endParaRPr lang="ru-RU" sz="3000" dirty="0"/>
          </a:p>
          <a:p>
            <a:pPr algn="ctr"/>
            <a:endParaRPr lang="ru-RU" sz="3000" dirty="0"/>
          </a:p>
        </p:txBody>
      </p:sp>
      <p:sp>
        <p:nvSpPr>
          <p:cNvPr id="6" name="TextBox 5"/>
          <p:cNvSpPr txBox="1"/>
          <p:nvPr/>
        </p:nvSpPr>
        <p:spPr>
          <a:xfrm>
            <a:off x="6138445" y="5219416"/>
            <a:ext cx="6053555" cy="1600438"/>
          </a:xfrm>
          <a:prstGeom prst="rect">
            <a:avLst/>
          </a:prstGeom>
          <a:noFill/>
        </p:spPr>
        <p:txBody>
          <a:bodyPr wrap="square" rtlCol="0">
            <a:spAutoFit/>
          </a:bodyPr>
          <a:lstStyle/>
          <a:p>
            <a:pPr algn="just"/>
            <a:r>
              <a:rPr lang="uk-UA" sz="2000" i="1" dirty="0"/>
              <a:t>Меморіал </a:t>
            </a:r>
            <a:r>
              <a:rPr lang="uk-UA" sz="2000" i="1" dirty="0" smtClean="0"/>
              <a:t>жертвам </a:t>
            </a:r>
            <a:r>
              <a:rPr lang="uk-UA" sz="2000" i="1" dirty="0"/>
              <a:t>геноциду у </a:t>
            </a:r>
            <a:r>
              <a:rPr lang="uk-UA" sz="2000" i="1" dirty="0" smtClean="0"/>
              <a:t>Луцьку, відкритий у 1990 році.</a:t>
            </a:r>
            <a:endParaRPr lang="ru-RU" sz="2000" i="1" dirty="0"/>
          </a:p>
          <a:p>
            <a:pPr algn="just"/>
            <a:r>
              <a:rPr lang="uk-UA" sz="2000" i="1" dirty="0">
                <a:solidFill>
                  <a:srgbClr val="00B050"/>
                </a:solidFill>
              </a:rPr>
              <a:t>Фотографія зроблена </a:t>
            </a:r>
            <a:r>
              <a:rPr lang="uk-UA" sz="2000" i="1" dirty="0" smtClean="0">
                <a:solidFill>
                  <a:srgbClr val="00B050"/>
                </a:solidFill>
              </a:rPr>
              <a:t>30 </a:t>
            </a:r>
            <a:r>
              <a:rPr lang="uk-UA" sz="2000" i="1" dirty="0">
                <a:solidFill>
                  <a:srgbClr val="00B050"/>
                </a:solidFill>
              </a:rPr>
              <a:t>жовтня 2015 </a:t>
            </a:r>
            <a:r>
              <a:rPr lang="uk-UA" sz="2000" i="1" dirty="0" smtClean="0">
                <a:solidFill>
                  <a:srgbClr val="00B050"/>
                </a:solidFill>
              </a:rPr>
              <a:t>року (праворуч – автор проекту).</a:t>
            </a:r>
            <a:endParaRPr lang="ru-RU" sz="2000" i="1" dirty="0">
              <a:solidFill>
                <a:srgbClr val="00B050"/>
              </a:solidFill>
            </a:endParaRPr>
          </a:p>
          <a:p>
            <a:endParaRPr lang="ru-RU" dirty="0"/>
          </a:p>
        </p:txBody>
      </p:sp>
      <p:sp>
        <p:nvSpPr>
          <p:cNvPr id="8" name="Прямокутник 7"/>
          <p:cNvSpPr/>
          <p:nvPr/>
        </p:nvSpPr>
        <p:spPr>
          <a:xfrm>
            <a:off x="328246" y="4026456"/>
            <a:ext cx="2403231" cy="2831544"/>
          </a:xfrm>
          <a:prstGeom prst="rect">
            <a:avLst/>
          </a:prstGeom>
        </p:spPr>
        <p:txBody>
          <a:bodyPr wrap="square">
            <a:spAutoFit/>
          </a:bodyPr>
          <a:lstStyle/>
          <a:p>
            <a:pPr algn="ctr"/>
            <a:r>
              <a:rPr lang="uk-UA" sz="2000" i="1" dirty="0" smtClean="0"/>
              <a:t>Пам'ятна  дошка на стіні Луцького педагогічного коледжу, встановлена на честь загиблих євреїв робітничого табору 13 грудня </a:t>
            </a:r>
            <a:r>
              <a:rPr lang="uk-UA" i="1" dirty="0" smtClean="0"/>
              <a:t>2012 року.</a:t>
            </a:r>
            <a:endParaRPr lang="ru-RU" i="1" dirty="0"/>
          </a:p>
        </p:txBody>
      </p:sp>
      <p:pic>
        <p:nvPicPr>
          <p:cNvPr id="40962" name="Picture 2"/>
          <p:cNvPicPr>
            <a:picLocks noChangeAspect="1" noChangeArrowheads="1"/>
          </p:cNvPicPr>
          <p:nvPr/>
        </p:nvPicPr>
        <p:blipFill>
          <a:blip r:embed="rId2"/>
          <a:srcRect/>
          <a:stretch>
            <a:fillRect/>
          </a:stretch>
        </p:blipFill>
        <p:spPr bwMode="auto">
          <a:xfrm>
            <a:off x="187570" y="1271954"/>
            <a:ext cx="3657600" cy="2743200"/>
          </a:xfrm>
          <a:prstGeom prst="rect">
            <a:avLst/>
          </a:prstGeom>
          <a:noFill/>
          <a:ln w="9525">
            <a:noFill/>
            <a:miter lim="800000"/>
            <a:headEnd/>
            <a:tailEnd/>
          </a:ln>
          <a:effectLst/>
        </p:spPr>
      </p:pic>
      <p:pic>
        <p:nvPicPr>
          <p:cNvPr id="40963" name="Picture 3"/>
          <p:cNvPicPr>
            <a:picLocks noChangeAspect="1" noChangeArrowheads="1"/>
          </p:cNvPicPr>
          <p:nvPr/>
        </p:nvPicPr>
        <p:blipFill>
          <a:blip r:embed="rId3"/>
          <a:srcRect/>
          <a:stretch>
            <a:fillRect/>
          </a:stretch>
        </p:blipFill>
        <p:spPr bwMode="auto">
          <a:xfrm>
            <a:off x="3226412" y="4171950"/>
            <a:ext cx="2714625" cy="2686050"/>
          </a:xfrm>
          <a:prstGeom prst="rect">
            <a:avLst/>
          </a:prstGeom>
          <a:noFill/>
          <a:ln w="9525">
            <a:noFill/>
            <a:miter lim="800000"/>
            <a:headEnd/>
            <a:tailEnd/>
          </a:ln>
          <a:effectLst/>
        </p:spPr>
      </p:pic>
      <p:pic>
        <p:nvPicPr>
          <p:cNvPr id="35842" name="Picture 2"/>
          <p:cNvPicPr>
            <a:picLocks noChangeAspect="1" noChangeArrowheads="1"/>
          </p:cNvPicPr>
          <p:nvPr/>
        </p:nvPicPr>
        <p:blipFill>
          <a:blip r:embed="rId4"/>
          <a:srcRect/>
          <a:stretch>
            <a:fillRect/>
          </a:stretch>
        </p:blipFill>
        <p:spPr bwMode="auto">
          <a:xfrm>
            <a:off x="6519863" y="1136040"/>
            <a:ext cx="5248275" cy="3952875"/>
          </a:xfrm>
          <a:prstGeom prst="rect">
            <a:avLst/>
          </a:prstGeom>
          <a:noFill/>
          <a:ln w="9525">
            <a:noFill/>
            <a:miter lim="800000"/>
            <a:headEnd/>
            <a:tailEnd/>
          </a:ln>
          <a:effectLst/>
        </p:spPr>
      </p:pic>
    </p:spTree>
    <p:extLst>
      <p:ext uri="{BB962C8B-B14F-4D97-AF65-F5344CB8AC3E}">
        <p14:creationId xmlns:p14="http://schemas.microsoft.com/office/powerpoint/2010/main" xmlns="" val="3817682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854877" y="152400"/>
            <a:ext cx="9440034" cy="726187"/>
          </a:xfrm>
        </p:spPr>
        <p:txBody>
          <a:bodyPr>
            <a:normAutofit fontScale="90000"/>
          </a:bodyPr>
          <a:lstStyle/>
          <a:p>
            <a:r>
              <a:rPr lang="uk-UA" sz="5500" dirty="0" smtClean="0">
                <a:solidFill>
                  <a:schemeClr val="accent2">
                    <a:lumMod val="75000"/>
                  </a:schemeClr>
                </a:solidFill>
              </a:rPr>
              <a:t>Висновки</a:t>
            </a:r>
            <a:endParaRPr lang="ru-RU" sz="5500" dirty="0">
              <a:solidFill>
                <a:schemeClr val="accent2">
                  <a:lumMod val="75000"/>
                </a:schemeClr>
              </a:solidFill>
            </a:endParaRPr>
          </a:p>
        </p:txBody>
      </p:sp>
      <p:sp>
        <p:nvSpPr>
          <p:cNvPr id="49153" name="Rectangle 1"/>
          <p:cNvSpPr>
            <a:spLocks noGrp="1" noChangeArrowheads="1"/>
          </p:cNvSpPr>
          <p:nvPr>
            <p:ph type="subTitle" idx="1"/>
          </p:nvPr>
        </p:nvSpPr>
        <p:spPr bwMode="auto">
          <a:xfrm>
            <a:off x="246063" y="750644"/>
            <a:ext cx="11746645" cy="452431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100000"/>
              </a:lnSpc>
              <a:spcBef>
                <a:spcPct val="0"/>
              </a:spcBef>
              <a:spcAft>
                <a:spcPct val="0"/>
              </a:spcAft>
              <a:buClrTx/>
              <a:buSzTx/>
              <a:buFont typeface="Wingdings" pitchFamily="2" charset="2"/>
              <a:buChar char="q"/>
              <a:tabLst>
                <a:tab pos="4800600" algn="l"/>
              </a:tabLst>
            </a:pPr>
            <a:r>
              <a:rPr kumimoji="0" lang="uk-UA" sz="1800" b="0" i="0" u="none" strike="noStrike" cap="none" normalizeH="0" baseline="0" dirty="0" smtClean="0">
                <a:ln>
                  <a:noFill/>
                </a:ln>
                <a:solidFill>
                  <a:schemeClr val="tx1"/>
                </a:solidFill>
                <a:effectLst/>
                <a:ea typeface="Times New Roman" pitchFamily="18" charset="0"/>
              </a:rPr>
              <a:t>У міжвоєнні роки єврейська громада відігравала важливу роль у соціально-економічних процесах на Волині. З приєднанням краю до складу Радянської України їхнє становище змінилось. Будь-які прояви єврейської національної ідентичності подавлялися. Разом з тим, євреїв залучали до нової радянської політичної системи.</a:t>
            </a:r>
          </a:p>
          <a:p>
            <a:pPr marL="0" marR="0" lvl="0" indent="450850" algn="just" defTabSz="914400" rtl="0" eaLnBrk="1" fontAlgn="base" latinLnBrk="0" hangingPunct="1">
              <a:lnSpc>
                <a:spcPct val="100000"/>
              </a:lnSpc>
              <a:spcBef>
                <a:spcPct val="0"/>
              </a:spcBef>
              <a:spcAft>
                <a:spcPct val="0"/>
              </a:spcAft>
              <a:buClrTx/>
              <a:buSzTx/>
              <a:buFont typeface="Wingdings" pitchFamily="2" charset="2"/>
              <a:buChar char="q"/>
              <a:tabLst>
                <a:tab pos="4800600" algn="l"/>
              </a:tabLst>
            </a:pPr>
            <a:r>
              <a:rPr kumimoji="0" lang="uk-UA" sz="1800" b="0" i="0" u="none" strike="noStrike" cap="none" normalizeH="0" baseline="0" dirty="0" smtClean="0">
                <a:ln>
                  <a:noFill/>
                </a:ln>
                <a:solidFill>
                  <a:schemeClr val="tx1"/>
                </a:solidFill>
                <a:effectLst/>
                <a:ea typeface="Times New Roman" pitchFamily="18" charset="0"/>
              </a:rPr>
              <a:t>Перші місяці окупації Луцька німецькими військами обернулися для євреїв погромами, арештами, конфіскацією майна та розстрілом в'язнів.</a:t>
            </a:r>
          </a:p>
          <a:p>
            <a:pPr marL="0" marR="0" lvl="0" indent="450850" algn="just" defTabSz="914400" rtl="0" eaLnBrk="1" fontAlgn="base" latinLnBrk="0" hangingPunct="1">
              <a:lnSpc>
                <a:spcPct val="100000"/>
              </a:lnSpc>
              <a:spcBef>
                <a:spcPct val="0"/>
              </a:spcBef>
              <a:spcAft>
                <a:spcPct val="0"/>
              </a:spcAft>
              <a:buClrTx/>
              <a:buSzTx/>
              <a:buFont typeface="Wingdings" pitchFamily="2" charset="2"/>
              <a:buChar char="q"/>
              <a:tabLst>
                <a:tab pos="4800600" algn="l"/>
              </a:tabLst>
            </a:pPr>
            <a:r>
              <a:rPr kumimoji="0" lang="uk-UA" sz="1800" b="0" i="0" u="none" strike="noStrike" cap="none" normalizeH="0" baseline="0" dirty="0" smtClean="0">
                <a:ln>
                  <a:noFill/>
                </a:ln>
                <a:solidFill>
                  <a:schemeClr val="tx1"/>
                </a:solidFill>
                <a:effectLst/>
                <a:ea typeface="Times New Roman" pitchFamily="18" charset="0"/>
              </a:rPr>
              <a:t>У грудні 1941 року на території старої частини міста було створено гетто. Висока концентрація населення на відносно малій території мали на меті «природнім» способом зменшити кількість населення. Бажаючи максимально використати людський потенціал окупованого міста, німецька адміністрація загнала у робітниче гетто євреїв потрібної їм кваліфікації.</a:t>
            </a:r>
          </a:p>
          <a:p>
            <a:pPr marL="0" marR="0" lvl="0" indent="450850" algn="just" defTabSz="914400" rtl="0" eaLnBrk="1" fontAlgn="base" latinLnBrk="0" hangingPunct="1">
              <a:lnSpc>
                <a:spcPct val="100000"/>
              </a:lnSpc>
              <a:spcBef>
                <a:spcPct val="0"/>
              </a:spcBef>
              <a:spcAft>
                <a:spcPct val="0"/>
              </a:spcAft>
              <a:buClrTx/>
              <a:buSzTx/>
              <a:buFont typeface="Wingdings" pitchFamily="2" charset="2"/>
              <a:buChar char="q"/>
              <a:tabLst>
                <a:tab pos="4800600" algn="l"/>
              </a:tabLst>
            </a:pPr>
            <a:r>
              <a:rPr kumimoji="0" lang="uk-UA" sz="1800" b="0" i="0" u="none" strike="noStrike" cap="none" normalizeH="0" baseline="0" dirty="0" smtClean="0">
                <a:ln>
                  <a:noFill/>
                </a:ln>
                <a:solidFill>
                  <a:schemeClr val="tx1"/>
                </a:solidFill>
                <a:effectLst/>
                <a:ea typeface="Times New Roman" pitchFamily="18" charset="0"/>
              </a:rPr>
              <a:t>Протягом серпня-вересня 1942 року в урочищі </a:t>
            </a:r>
            <a:r>
              <a:rPr kumimoji="0" lang="uk-UA" sz="1800" b="0" i="0" u="none" strike="noStrike" cap="none" normalizeH="0" baseline="0" dirty="0" err="1" smtClean="0">
                <a:ln>
                  <a:noFill/>
                </a:ln>
                <a:solidFill>
                  <a:schemeClr val="tx1"/>
                </a:solidFill>
                <a:effectLst/>
                <a:ea typeface="Times New Roman" pitchFamily="18" charset="0"/>
              </a:rPr>
              <a:t>Причещизна</a:t>
            </a:r>
            <a:r>
              <a:rPr kumimoji="0" lang="uk-UA" sz="1800" b="0" i="0" u="none" strike="noStrike" cap="none" normalizeH="0" baseline="0" dirty="0" smtClean="0">
                <a:ln>
                  <a:noFill/>
                </a:ln>
                <a:solidFill>
                  <a:schemeClr val="tx1"/>
                </a:solidFill>
                <a:effectLst/>
                <a:ea typeface="Times New Roman" pitchFamily="18" charset="0"/>
              </a:rPr>
              <a:t> німці знищили майже усе населення гетто. Спогади очевидців вказують на те, що євреї очікували на це. Повстання у робітничому таборі в грудні 1942 року засвідчило спроможність євреїв організувати опір винищувальній команді німецької армії. Незважаючи на брак засобів захисту та фактичну відсутність зброї, євреї героїчно дали бій каральним військам.</a:t>
            </a:r>
          </a:p>
          <a:p>
            <a:pPr marL="0" marR="0" lvl="0" indent="450850" algn="just" defTabSz="914400" rtl="0" eaLnBrk="1" fontAlgn="base" latinLnBrk="0" hangingPunct="1">
              <a:lnSpc>
                <a:spcPct val="100000"/>
              </a:lnSpc>
              <a:spcBef>
                <a:spcPct val="0"/>
              </a:spcBef>
              <a:spcAft>
                <a:spcPct val="0"/>
              </a:spcAft>
              <a:buClrTx/>
              <a:buSzTx/>
              <a:buFont typeface="Wingdings" pitchFamily="2" charset="2"/>
              <a:buChar char="q"/>
              <a:tabLst>
                <a:tab pos="4800600" algn="l"/>
              </a:tabLst>
            </a:pPr>
            <a:r>
              <a:rPr kumimoji="0" lang="uk-UA" sz="1800" b="0" i="0" u="none" strike="noStrike" cap="none" normalizeH="0" baseline="0" dirty="0" smtClean="0">
                <a:ln>
                  <a:noFill/>
                </a:ln>
                <a:solidFill>
                  <a:schemeClr val="tx1"/>
                </a:solidFill>
                <a:effectLst/>
                <a:ea typeface="Times New Roman" pitchFamily="18" charset="0"/>
              </a:rPr>
              <a:t>В нинішній час ведеться активна робота щодо вшанування пам'яті загиблих. Зокрема, побудовано меморіальний комплекс, здійснюється паспортизація та каталогізація місць масового поховання євреїв. Місцева єврейська громада проводить просвітницьку діяльність серед населення регіону.</a:t>
            </a:r>
            <a:endParaRPr kumimoji="0" lang="uk-UA" sz="1800" b="0" i="0" u="none" strike="noStrike" cap="none" normalizeH="0" baseline="0" dirty="0" smtClean="0">
              <a:ln>
                <a:noFill/>
              </a:ln>
              <a:solidFill>
                <a:schemeClr val="tx1"/>
              </a:solidFill>
              <a:effectLst/>
            </a:endParaRPr>
          </a:p>
        </p:txBody>
      </p:sp>
      <p:sp>
        <p:nvSpPr>
          <p:cNvPr id="5" name="Прямокутник 4"/>
          <p:cNvSpPr/>
          <p:nvPr/>
        </p:nvSpPr>
        <p:spPr>
          <a:xfrm>
            <a:off x="152400" y="5278959"/>
            <a:ext cx="11863754" cy="1446550"/>
          </a:xfrm>
          <a:prstGeom prst="rect">
            <a:avLst/>
          </a:prstGeom>
        </p:spPr>
        <p:txBody>
          <a:bodyPr wrap="square">
            <a:spAutoFit/>
          </a:bodyPr>
          <a:lstStyle/>
          <a:p>
            <a:pPr lvl="0" indent="450850" algn="ctr" fontAlgn="base">
              <a:spcBef>
                <a:spcPct val="0"/>
              </a:spcBef>
              <a:spcAft>
                <a:spcPct val="0"/>
              </a:spcAft>
              <a:tabLst>
                <a:tab pos="4800600" algn="l"/>
              </a:tabLst>
            </a:pPr>
            <a:r>
              <a:rPr lang="uk-UA" sz="2200" b="1" dirty="0" smtClean="0">
                <a:solidFill>
                  <a:srgbClr val="0070C0"/>
                </a:solidFill>
                <a:effectLst>
                  <a:outerShdw blurRad="38100" dist="38100" dir="2700000" algn="tl">
                    <a:srgbClr val="000000">
                      <a:alpha val="43137"/>
                    </a:srgbClr>
                  </a:outerShdw>
                </a:effectLst>
                <a:ea typeface="Times New Roman" pitchFamily="18" charset="0"/>
              </a:rPr>
              <a:t>Працюючи над проектом, автор з науковим керівником опрацювали найновіші публікації з історії Голокосту. Також було здійснено спробу поєднати дані архівних джерел та спогади очевидців  з метою дослідити важливі моменти з історії знищення єврейської громади Луцька.</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a:spLocks noGrp="1"/>
          </p:cNvSpPr>
          <p:nvPr>
            <p:ph type="title"/>
          </p:nvPr>
        </p:nvSpPr>
        <p:spPr>
          <a:xfrm>
            <a:off x="913795" y="0"/>
            <a:ext cx="10353762" cy="970450"/>
          </a:xfrm>
        </p:spPr>
        <p:txBody>
          <a:bodyPr>
            <a:noAutofit/>
          </a:bodyPr>
          <a:lstStyle/>
          <a:p>
            <a:r>
              <a:rPr lang="uk-UA" sz="5500" dirty="0" smtClean="0">
                <a:solidFill>
                  <a:schemeClr val="accent3">
                    <a:lumMod val="75000"/>
                  </a:schemeClr>
                </a:solidFill>
              </a:rPr>
              <a:t>Актуальність</a:t>
            </a:r>
            <a:endParaRPr lang="ru-RU" sz="5500" dirty="0">
              <a:solidFill>
                <a:schemeClr val="accent3">
                  <a:lumMod val="75000"/>
                </a:schemeClr>
              </a:solidFill>
            </a:endParaRPr>
          </a:p>
        </p:txBody>
      </p:sp>
      <p:sp>
        <p:nvSpPr>
          <p:cNvPr id="6" name="Прямокутник 5"/>
          <p:cNvSpPr/>
          <p:nvPr/>
        </p:nvSpPr>
        <p:spPr>
          <a:xfrm>
            <a:off x="339334" y="1012860"/>
            <a:ext cx="11629928" cy="5447645"/>
          </a:xfrm>
          <a:prstGeom prst="rect">
            <a:avLst/>
          </a:prstGeom>
        </p:spPr>
        <p:txBody>
          <a:bodyPr wrap="square">
            <a:spAutoFit/>
          </a:bodyPr>
          <a:lstStyle/>
          <a:p>
            <a:pPr algn="just">
              <a:buFont typeface="Wingdings" pitchFamily="2" charset="2"/>
              <a:buChar char="v"/>
            </a:pPr>
            <a:r>
              <a:rPr lang="uk-UA" sz="2900" dirty="0" smtClean="0"/>
              <a:t>Цього року Україна відзначатиме чергову річницю закінчення Другої світової війни. Волинь, яка однією з перших зазнала удару німецької армії, на собі відчула наслідки нацистського «нового порядку». В цьому відношенні сповненою трагізму є доля євреїв Луцька.</a:t>
            </a:r>
            <a:endParaRPr lang="ru-RU" sz="2900" dirty="0" smtClean="0"/>
          </a:p>
          <a:p>
            <a:pPr algn="just">
              <a:buFont typeface="Wingdings" pitchFamily="2" charset="2"/>
              <a:buChar char="v"/>
            </a:pPr>
            <a:r>
              <a:rPr lang="uk-UA" sz="2900" dirty="0" smtClean="0"/>
              <a:t>Вивчення Голокосту не є чимось новим в сучасній науці. Але за часів Радянського Союзу цій проблемі не надавали належної уваги. Нині, коли щороку друкується наукова література, в яких досліджено національні меншини України, слід повернутися до історії геноциду євреїв, доповнивши її новими свідченнями. </a:t>
            </a:r>
            <a:endParaRPr lang="ru-RU" sz="2900" dirty="0" smtClean="0"/>
          </a:p>
          <a:p>
            <a:pPr algn="just">
              <a:buFont typeface="Wingdings" pitchFamily="2" charset="2"/>
              <a:buChar char="v"/>
            </a:pPr>
            <a:r>
              <a:rPr lang="uk-UA" sz="2900" dirty="0" smtClean="0"/>
              <a:t>Такого роду історичне дослідження має показати важливість вивчення історії рідного краю зі всіма його трагічними сторінками без національної приналежності загиблих. </a:t>
            </a:r>
            <a:endParaRPr lang="ru-RU" sz="29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 calcmode="lin" valueType="num">
                                      <p:cBhvr additive="base">
                                        <p:cTn id="12"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 calcmode="lin" valueType="num">
                                      <p:cBhvr additive="base">
                                        <p:cTn id="1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20011" y="175846"/>
            <a:ext cx="10353762" cy="970450"/>
          </a:xfrm>
        </p:spPr>
        <p:txBody>
          <a:bodyPr>
            <a:noAutofit/>
          </a:bodyPr>
          <a:lstStyle/>
          <a:p>
            <a:r>
              <a:rPr lang="uk-UA" sz="5500" dirty="0" smtClean="0">
                <a:solidFill>
                  <a:schemeClr val="accent3">
                    <a:lumMod val="75000"/>
                  </a:schemeClr>
                </a:solidFill>
              </a:rPr>
              <a:t>Мета роботи:</a:t>
            </a:r>
            <a:endParaRPr lang="ru-RU" sz="5500" dirty="0">
              <a:solidFill>
                <a:schemeClr val="accent3">
                  <a:lumMod val="75000"/>
                </a:schemeClr>
              </a:solidFill>
            </a:endParaRPr>
          </a:p>
        </p:txBody>
      </p:sp>
      <p:sp>
        <p:nvSpPr>
          <p:cNvPr id="3" name="Объект 2"/>
          <p:cNvSpPr>
            <a:spLocks noGrp="1"/>
          </p:cNvSpPr>
          <p:nvPr>
            <p:ph idx="1"/>
          </p:nvPr>
        </p:nvSpPr>
        <p:spPr>
          <a:xfrm>
            <a:off x="0" y="911835"/>
            <a:ext cx="11687908" cy="1655520"/>
          </a:xfrm>
        </p:spPr>
        <p:txBody>
          <a:bodyPr>
            <a:normAutofit/>
          </a:bodyPr>
          <a:lstStyle/>
          <a:p>
            <a:pPr algn="just">
              <a:buNone/>
            </a:pPr>
            <a:r>
              <a:rPr lang="uk-UA" sz="2600" dirty="0" smtClean="0"/>
              <a:t>   дослідити передумови, хід та наслідки винищення єврейського населення Луцька в період Другої світової війни, а також показати, яким чином увіковічена пам'ять загиблих в нинішній час. </a:t>
            </a:r>
            <a:endParaRPr lang="ru-RU" sz="2600" dirty="0"/>
          </a:p>
        </p:txBody>
      </p:sp>
      <p:sp>
        <p:nvSpPr>
          <p:cNvPr id="4" name="Заголовок 1"/>
          <p:cNvSpPr txBox="1">
            <a:spLocks/>
          </p:cNvSpPr>
          <p:nvPr/>
        </p:nvSpPr>
        <p:spPr>
          <a:xfrm>
            <a:off x="199291" y="2438400"/>
            <a:ext cx="11992709" cy="870113"/>
          </a:xfrm>
          <a:prstGeom prst="rect">
            <a:avLst/>
          </a:prstGeom>
          <a:effectLst>
            <a:outerShdw blurRad="25400" dir="17880000">
              <a:srgbClr val="000000">
                <a:alpha val="46000"/>
              </a:srgbClr>
            </a:outerShdw>
          </a:effectLst>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uk-UA" sz="5500" b="0" i="0" u="none" strike="noStrike" kern="1200" cap="none" spc="10" normalizeH="0" baseline="0" noProof="0" dirty="0" smtClean="0">
                <a:ln>
                  <a:solidFill>
                    <a:schemeClr val="bg1">
                      <a:lumMod val="75000"/>
                      <a:lumOff val="25000"/>
                      <a:alpha val="10000"/>
                    </a:schemeClr>
                  </a:solidFill>
                </a:ln>
                <a:solidFill>
                  <a:schemeClr val="accent3">
                    <a:lumMod val="75000"/>
                  </a:schemeClr>
                </a:solidFill>
                <a:effectLst>
                  <a:outerShdw blurRad="9525" dist="25400" dir="14640000" algn="tl" rotWithShape="0">
                    <a:schemeClr val="bg1">
                      <a:alpha val="30000"/>
                    </a:schemeClr>
                  </a:outerShdw>
                </a:effectLst>
                <a:uLnTx/>
                <a:uFillTx/>
                <a:latin typeface="+mj-lt"/>
                <a:ea typeface="+mj-ea"/>
                <a:cs typeface="Trebuchet MS"/>
              </a:rPr>
              <a:t>Завдання дослідження</a:t>
            </a:r>
            <a:r>
              <a:rPr lang="uk-UA" sz="5500" spc="10" dirty="0" smtClean="0">
                <a:ln>
                  <a:solidFill>
                    <a:schemeClr val="bg1">
                      <a:lumMod val="75000"/>
                      <a:lumOff val="25000"/>
                      <a:alpha val="10000"/>
                    </a:schemeClr>
                  </a:solidFill>
                </a:ln>
                <a:solidFill>
                  <a:schemeClr val="accent3">
                    <a:lumMod val="75000"/>
                  </a:schemeClr>
                </a:solidFill>
                <a:effectLst>
                  <a:outerShdw blurRad="9525" dist="25400" dir="14640000" algn="tl" rotWithShape="0">
                    <a:schemeClr val="bg1">
                      <a:alpha val="30000"/>
                    </a:schemeClr>
                  </a:outerShdw>
                </a:effectLst>
                <a:latin typeface="+mj-lt"/>
                <a:ea typeface="+mj-ea"/>
                <a:cs typeface="Trebuchet MS"/>
              </a:rPr>
              <a:t>:</a:t>
            </a:r>
            <a:endParaRPr kumimoji="0" lang="ru-RU" sz="5500" b="0" i="0" u="none" strike="noStrike" kern="1200" cap="none" spc="10" normalizeH="0" baseline="0" noProof="0" dirty="0">
              <a:ln>
                <a:solidFill>
                  <a:schemeClr val="bg1">
                    <a:lumMod val="75000"/>
                    <a:lumOff val="25000"/>
                    <a:alpha val="10000"/>
                  </a:schemeClr>
                </a:solidFill>
              </a:ln>
              <a:solidFill>
                <a:schemeClr val="accent3">
                  <a:lumMod val="75000"/>
                </a:schemeClr>
              </a:solidFill>
              <a:effectLst>
                <a:outerShdw blurRad="9525" dist="25400" dir="14640000" algn="tl" rotWithShape="0">
                  <a:schemeClr val="bg1">
                    <a:alpha val="30000"/>
                  </a:schemeClr>
                </a:outerShdw>
              </a:effectLst>
              <a:uLnTx/>
              <a:uFillTx/>
              <a:latin typeface="+mj-lt"/>
              <a:ea typeface="+mj-ea"/>
              <a:cs typeface="Trebuchet MS"/>
            </a:endParaRPr>
          </a:p>
        </p:txBody>
      </p:sp>
      <p:sp>
        <p:nvSpPr>
          <p:cNvPr id="5" name="Объект 2"/>
          <p:cNvSpPr txBox="1">
            <a:spLocks/>
          </p:cNvSpPr>
          <p:nvPr/>
        </p:nvSpPr>
        <p:spPr>
          <a:xfrm>
            <a:off x="152401" y="3235569"/>
            <a:ext cx="11558954" cy="3446585"/>
          </a:xfrm>
          <a:prstGeom prst="rect">
            <a:avLst/>
          </a:prstGeom>
          <a:effectLst>
            <a:outerShdw blurRad="25400" dir="17880000">
              <a:srgbClr val="000000">
                <a:alpha val="46000"/>
              </a:srgbClr>
            </a:outerShdw>
          </a:effectLst>
        </p:spPr>
        <p:txBody>
          <a:bodyPr vert="horz" lIns="91440" tIns="45720" rIns="91440" bIns="45720" rtlCol="0" anchor="t">
            <a:normAutofit fontScale="77500" lnSpcReduction="20000"/>
          </a:bodyPr>
          <a:lstStyle/>
          <a:p>
            <a:pPr marL="342900" marR="0" lvl="0" indent="-306000" algn="just" defTabSz="457200" rtl="0" eaLnBrk="1" fontAlgn="auto" latinLnBrk="0" hangingPunct="1">
              <a:lnSpc>
                <a:spcPct val="100000"/>
              </a:lnSpc>
              <a:spcBef>
                <a:spcPct val="20000"/>
              </a:spcBef>
              <a:spcAft>
                <a:spcPts val="600"/>
              </a:spcAft>
              <a:buClr>
                <a:schemeClr val="tx2"/>
              </a:buClr>
              <a:buSzPct val="70000"/>
              <a:buFont typeface="Wingdings 2" charset="2"/>
              <a:buChar char=""/>
              <a:tabLst/>
              <a:defRPr/>
            </a:pPr>
            <a:r>
              <a:rPr kumimoji="0" lang="uk-UA" sz="3300" b="0" i="0" u="none" strike="noStrike" kern="1200" cap="none" spc="0" normalizeH="0" baseline="0" noProof="0" dirty="0" smtClean="0">
                <a:ln>
                  <a:solidFill>
                    <a:schemeClr val="bg1">
                      <a:lumMod val="75000"/>
                      <a:lumOff val="25000"/>
                      <a:alpha val="10000"/>
                    </a:schemeClr>
                  </a:solidFill>
                </a:ln>
                <a:solidFill>
                  <a:schemeClr val="tx1"/>
                </a:solidFill>
                <a:effectLst>
                  <a:outerShdw blurRad="9525" dist="25400" dir="14640000" algn="tl" rotWithShape="0">
                    <a:schemeClr val="bg1">
                      <a:alpha val="30000"/>
                    </a:schemeClr>
                  </a:outerShdw>
                </a:effectLst>
                <a:uLnTx/>
                <a:uFillTx/>
                <a:latin typeface="+mn-lt"/>
                <a:ea typeface="+mn-ea"/>
                <a:cs typeface="+mn-cs"/>
              </a:rPr>
              <a:t>о</a:t>
            </a:r>
            <a:r>
              <a:rPr kumimoji="0" lang="uk-UA" sz="3300" b="0" i="0" u="none" strike="noStrike" kern="1200" cap="none" spc="0" normalizeH="0" baseline="0" noProof="0" dirty="0" smtClean="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uLnTx/>
                <a:uFillTx/>
                <a:latin typeface="+mn-lt"/>
                <a:ea typeface="+mn-ea"/>
                <a:cs typeface="+mn-cs"/>
              </a:rPr>
              <a:t>характеризувати становище євреїв Волині та Луцька напередодні війни;</a:t>
            </a:r>
          </a:p>
          <a:p>
            <a:pPr marL="342900" marR="0" lvl="0" indent="-306000" algn="just" defTabSz="457200" rtl="0" eaLnBrk="1" fontAlgn="auto" latinLnBrk="0" hangingPunct="1">
              <a:lnSpc>
                <a:spcPct val="100000"/>
              </a:lnSpc>
              <a:spcBef>
                <a:spcPct val="20000"/>
              </a:spcBef>
              <a:spcAft>
                <a:spcPts val="600"/>
              </a:spcAft>
              <a:buClr>
                <a:schemeClr val="tx2"/>
              </a:buClr>
              <a:buSzPct val="70000"/>
              <a:buFont typeface="Wingdings 2" charset="2"/>
              <a:buChar char=""/>
              <a:tabLst/>
              <a:defRPr/>
            </a:pPr>
            <a:r>
              <a:rPr kumimoji="0" lang="uk-UA" sz="3300" b="0" i="0" u="none" strike="noStrike" kern="1200" cap="none" spc="0" normalizeH="0" baseline="0" noProof="0" dirty="0" smtClean="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uLnTx/>
                <a:uFillTx/>
                <a:latin typeface="+mn-lt"/>
                <a:ea typeface="+mn-ea"/>
                <a:cs typeface="+mn-cs"/>
              </a:rPr>
              <a:t>вказати на особливості єврейської політики нацистів у перші місяці окупації Луцька; </a:t>
            </a:r>
          </a:p>
          <a:p>
            <a:pPr marL="342900" marR="0" lvl="0" indent="-306000" algn="just" defTabSz="457200" rtl="0" eaLnBrk="1" fontAlgn="auto" latinLnBrk="0" hangingPunct="1">
              <a:lnSpc>
                <a:spcPct val="100000"/>
              </a:lnSpc>
              <a:spcBef>
                <a:spcPct val="20000"/>
              </a:spcBef>
              <a:spcAft>
                <a:spcPts val="600"/>
              </a:spcAft>
              <a:buClr>
                <a:schemeClr val="tx2"/>
              </a:buClr>
              <a:buSzPct val="70000"/>
              <a:buFont typeface="Wingdings 2" charset="2"/>
              <a:buChar char=""/>
              <a:tabLst/>
              <a:defRPr/>
            </a:pPr>
            <a:r>
              <a:rPr kumimoji="0" lang="uk-UA" sz="3300" b="0" i="0" u="none" strike="noStrike" kern="1200" cap="none" spc="0" normalizeH="0" baseline="0" noProof="0" dirty="0" smtClean="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uLnTx/>
                <a:uFillTx/>
                <a:latin typeface="+mn-lt"/>
                <a:ea typeface="+mn-ea"/>
                <a:cs typeface="+mn-cs"/>
              </a:rPr>
              <a:t>з'ясувати значення луцького гетто в німецьких планах щодо «остаточного вирішення єврейського питання»;</a:t>
            </a:r>
          </a:p>
          <a:p>
            <a:pPr marL="342900" marR="0" lvl="0" indent="-306000" algn="just" defTabSz="457200" rtl="0" eaLnBrk="1" fontAlgn="auto" latinLnBrk="0" hangingPunct="1">
              <a:lnSpc>
                <a:spcPct val="100000"/>
              </a:lnSpc>
              <a:spcBef>
                <a:spcPct val="20000"/>
              </a:spcBef>
              <a:spcAft>
                <a:spcPts val="600"/>
              </a:spcAft>
              <a:buClr>
                <a:schemeClr val="tx2"/>
              </a:buClr>
              <a:buSzPct val="70000"/>
              <a:buFont typeface="Wingdings 2" charset="2"/>
              <a:buChar char=""/>
              <a:tabLst/>
              <a:defRPr/>
            </a:pPr>
            <a:r>
              <a:rPr kumimoji="0" lang="uk-UA" sz="3300" b="0" i="0" u="none" strike="noStrike" kern="1200" cap="none" spc="0" normalizeH="0" baseline="0" noProof="0" dirty="0" smtClean="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uLnTx/>
                <a:uFillTx/>
                <a:latin typeface="+mn-lt"/>
                <a:ea typeface="+mn-ea"/>
                <a:cs typeface="+mn-cs"/>
              </a:rPr>
              <a:t>узагальнити відомості про розстріли євреїв 1941–1942 років та розгортання повстання в робітничому таборі;</a:t>
            </a:r>
          </a:p>
          <a:p>
            <a:pPr marL="342900" marR="0" lvl="0" indent="-306000" algn="just" defTabSz="457200" rtl="0" eaLnBrk="1" fontAlgn="auto" latinLnBrk="0" hangingPunct="1">
              <a:lnSpc>
                <a:spcPct val="100000"/>
              </a:lnSpc>
              <a:spcBef>
                <a:spcPct val="20000"/>
              </a:spcBef>
              <a:spcAft>
                <a:spcPts val="600"/>
              </a:spcAft>
              <a:buClr>
                <a:schemeClr val="tx2"/>
              </a:buClr>
              <a:buSzPct val="70000"/>
              <a:buFont typeface="Wingdings 2" charset="2"/>
              <a:buChar char=""/>
              <a:tabLst/>
              <a:defRPr/>
            </a:pPr>
            <a:r>
              <a:rPr kumimoji="0" lang="uk-UA" sz="3300" b="0" i="0" u="none" strike="noStrike" kern="1200" cap="none" spc="0" normalizeH="0" baseline="0" noProof="0" dirty="0" smtClean="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uLnTx/>
                <a:uFillTx/>
                <a:latin typeface="+mn-lt"/>
                <a:ea typeface="+mn-ea"/>
                <a:cs typeface="+mn-cs"/>
              </a:rPr>
              <a:t>висвітлити дії лучан, направлені на вшанування жертв трагедії.</a:t>
            </a:r>
          </a:p>
          <a:p>
            <a:pPr marL="342900" marR="0" lvl="0" indent="-306000" algn="l" defTabSz="457200" rtl="0" eaLnBrk="1" fontAlgn="auto" latinLnBrk="0" hangingPunct="1">
              <a:lnSpc>
                <a:spcPct val="100000"/>
              </a:lnSpc>
              <a:spcBef>
                <a:spcPct val="20000"/>
              </a:spcBef>
              <a:spcAft>
                <a:spcPts val="600"/>
              </a:spcAft>
              <a:buClr>
                <a:schemeClr val="tx2"/>
              </a:buClr>
              <a:buSzPct val="70000"/>
              <a:buFont typeface="Wingdings 2" charset="2"/>
              <a:buChar char=""/>
              <a:tabLst/>
              <a:defRPr/>
            </a:pPr>
            <a:endParaRPr kumimoji="0" lang="uk-UA" sz="2400" b="0" i="0" u="none" strike="noStrike" kern="1200" cap="none" spc="0" normalizeH="0" baseline="0" noProof="0" dirty="0" smtClean="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uLnTx/>
              <a:uFillTx/>
              <a:latin typeface="+mn-lt"/>
              <a:ea typeface="+mn-ea"/>
              <a:cs typeface="+mn-cs"/>
            </a:endParaRPr>
          </a:p>
          <a:p>
            <a:pPr marL="342900" marR="0" lvl="0" indent="-306000" algn="l" defTabSz="457200" rtl="0" eaLnBrk="1" fontAlgn="auto" latinLnBrk="0" hangingPunct="1">
              <a:lnSpc>
                <a:spcPct val="100000"/>
              </a:lnSpc>
              <a:spcBef>
                <a:spcPct val="20000"/>
              </a:spcBef>
              <a:spcAft>
                <a:spcPts val="600"/>
              </a:spcAft>
              <a:buClr>
                <a:schemeClr val="tx2"/>
              </a:buClr>
              <a:buSzPct val="70000"/>
              <a:buFont typeface="Wingdings 2" charset="2"/>
              <a:buChar char=""/>
              <a:tabLst/>
              <a:defRPr/>
            </a:pPr>
            <a:endParaRPr kumimoji="0" lang="ru-RU" sz="2000" b="0" i="0" u="none" strike="noStrike" kern="1200" cap="none" spc="0" normalizeH="0" baseline="0" noProof="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uLnTx/>
              <a:uFillTx/>
              <a:latin typeface="+mn-lt"/>
              <a:ea typeface="+mn-ea"/>
              <a:cs typeface="+mn-cs"/>
            </a:endParaRPr>
          </a:p>
        </p:txBody>
      </p:sp>
    </p:spTree>
    <p:extLst>
      <p:ext uri="{BB962C8B-B14F-4D97-AF65-F5344CB8AC3E}">
        <p14:creationId xmlns:p14="http://schemas.microsoft.com/office/powerpoint/2010/main" xmlns="" val="32705367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20011" y="0"/>
            <a:ext cx="10353762" cy="970450"/>
          </a:xfrm>
        </p:spPr>
        <p:txBody>
          <a:bodyPr>
            <a:normAutofit/>
          </a:bodyPr>
          <a:lstStyle/>
          <a:p>
            <a:r>
              <a:rPr lang="uk-UA" sz="4500" dirty="0" smtClean="0">
                <a:solidFill>
                  <a:schemeClr val="accent3">
                    <a:lumMod val="75000"/>
                  </a:schemeClr>
                </a:solidFill>
              </a:rPr>
              <a:t>Джерельна база дослідження</a:t>
            </a:r>
            <a:endParaRPr lang="ru-RU" sz="4500" dirty="0"/>
          </a:p>
        </p:txBody>
      </p:sp>
      <p:sp>
        <p:nvSpPr>
          <p:cNvPr id="5" name="TextBox 4"/>
          <p:cNvSpPr txBox="1"/>
          <p:nvPr/>
        </p:nvSpPr>
        <p:spPr>
          <a:xfrm>
            <a:off x="4190988" y="3642309"/>
            <a:ext cx="3440735" cy="3600986"/>
          </a:xfrm>
          <a:prstGeom prst="rect">
            <a:avLst/>
          </a:prstGeom>
          <a:noFill/>
        </p:spPr>
        <p:txBody>
          <a:bodyPr wrap="square" rtlCol="0">
            <a:spAutoFit/>
          </a:bodyPr>
          <a:lstStyle/>
          <a:p>
            <a:pPr lvl="0">
              <a:buFont typeface="Arial" pitchFamily="34" charset="0"/>
              <a:buChar char="•"/>
            </a:pPr>
            <a:r>
              <a:rPr lang="uk-UA" dirty="0" smtClean="0"/>
              <a:t> </a:t>
            </a:r>
            <a:r>
              <a:rPr lang="uk-UA" sz="1200" dirty="0" err="1" smtClean="0"/>
              <a:t>Гон</a:t>
            </a:r>
            <a:r>
              <a:rPr lang="uk-UA" sz="1200" dirty="0" smtClean="0"/>
              <a:t> М. М. Голокост у Західній Волині // Голокост і сучасність. Науково-педагогічний бюлетень Українського центру вивчення історії Голокосту. – 2002. – № 5. – С. 6-7.</a:t>
            </a:r>
          </a:p>
          <a:p>
            <a:pPr>
              <a:buFont typeface="Arial" pitchFamily="34" charset="0"/>
              <a:buChar char="•"/>
            </a:pPr>
            <a:r>
              <a:rPr lang="uk-UA" sz="1200" dirty="0" smtClean="0"/>
              <a:t>Жук О. М. Єврейське гетто в окупованому Луцьку  // Минуле і сучасне Волині й Полісся. Рух опору тоталітаризму і окупаційним режимам на теренах Волинської області : науковий збірник. – Вип. 31. – Л., 2009 – С.348-351. </a:t>
            </a:r>
            <a:endParaRPr lang="ru-RU" sz="1200" dirty="0" smtClean="0"/>
          </a:p>
          <a:p>
            <a:pPr>
              <a:buFont typeface="Arial" pitchFamily="34" charset="0"/>
              <a:buChar char="•"/>
            </a:pPr>
            <a:r>
              <a:rPr lang="uk-UA" sz="1200" dirty="0" smtClean="0"/>
              <a:t>Наконечний В. А. На </a:t>
            </a:r>
            <a:r>
              <a:rPr lang="uk-UA" sz="1200" dirty="0" err="1" smtClean="0"/>
              <a:t>еврейской</a:t>
            </a:r>
            <a:r>
              <a:rPr lang="uk-UA" sz="1200" dirty="0" smtClean="0"/>
              <a:t> </a:t>
            </a:r>
            <a:r>
              <a:rPr lang="uk-UA" sz="1200" dirty="0" err="1" smtClean="0"/>
              <a:t>волне</a:t>
            </a:r>
            <a:r>
              <a:rPr lang="uk-UA" sz="1200" dirty="0" smtClean="0"/>
              <a:t>. – </a:t>
            </a:r>
            <a:r>
              <a:rPr lang="uk-UA" sz="1200" dirty="0" err="1" smtClean="0"/>
              <a:t>Луцк</a:t>
            </a:r>
            <a:r>
              <a:rPr lang="uk-UA" sz="1200" dirty="0" smtClean="0"/>
              <a:t> : </a:t>
            </a:r>
            <a:r>
              <a:rPr lang="uk-UA" sz="1200" dirty="0" err="1" smtClean="0"/>
              <a:t>Надстырье</a:t>
            </a:r>
            <a:r>
              <a:rPr lang="uk-UA" sz="1200" dirty="0" smtClean="0"/>
              <a:t>, 2006. – 180 с.</a:t>
            </a:r>
          </a:p>
          <a:p>
            <a:pPr lvl="0">
              <a:buFont typeface="Arial" pitchFamily="34" charset="0"/>
              <a:buChar char="•"/>
            </a:pPr>
            <a:r>
              <a:rPr lang="uk-UA" sz="1200" dirty="0" err="1" smtClean="0"/>
              <a:t>Пясецький</a:t>
            </a:r>
            <a:r>
              <a:rPr lang="uk-UA" sz="1200" dirty="0" smtClean="0"/>
              <a:t> В. Е. Луцьк: </a:t>
            </a:r>
            <a:r>
              <a:rPr lang="uk-UA" sz="1200" dirty="0" err="1" smtClean="0"/>
              <a:t>історико-краєзнавчий</a:t>
            </a:r>
            <a:r>
              <a:rPr lang="uk-UA" sz="1200" dirty="0" smtClean="0"/>
              <a:t> нарис. Книга І. Старий Луцьк [Текст]  /  В. Е. </a:t>
            </a:r>
            <a:r>
              <a:rPr lang="uk-UA" sz="1200" dirty="0" err="1" smtClean="0"/>
              <a:t>Пясецький</a:t>
            </a:r>
            <a:r>
              <a:rPr lang="uk-UA" sz="1200" dirty="0" smtClean="0"/>
              <a:t>. – Луцьк : Волинські старожитності, 2013. – 335 с.</a:t>
            </a:r>
          </a:p>
          <a:p>
            <a:pPr lvl="0">
              <a:buFont typeface="Arial" pitchFamily="34" charset="0"/>
              <a:buChar char="•"/>
            </a:pPr>
            <a:endParaRPr lang="ru-RU" sz="1200" dirty="0" smtClean="0"/>
          </a:p>
          <a:p>
            <a:pPr>
              <a:buFont typeface="Arial" pitchFamily="34" charset="0"/>
              <a:buChar char="•"/>
            </a:pPr>
            <a:endParaRPr lang="ru-RU" sz="1200" dirty="0" smtClean="0"/>
          </a:p>
          <a:p>
            <a:pPr lvl="0">
              <a:buFont typeface="Arial" pitchFamily="34" charset="0"/>
              <a:buChar char="•"/>
            </a:pPr>
            <a:endParaRPr lang="ru-RU" dirty="0"/>
          </a:p>
        </p:txBody>
      </p:sp>
      <p:sp>
        <p:nvSpPr>
          <p:cNvPr id="11266" name="Rectangle 2"/>
          <p:cNvSpPr>
            <a:spLocks noChangeArrowheads="1"/>
          </p:cNvSpPr>
          <p:nvPr/>
        </p:nvSpPr>
        <p:spPr bwMode="auto">
          <a:xfrm>
            <a:off x="152401" y="3505200"/>
            <a:ext cx="3915508" cy="32316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pPr>
            <a:r>
              <a:rPr kumimoji="0" lang="uk-UA" sz="1200" b="0" i="0" u="none" strike="noStrike" cap="none" normalizeH="0" baseline="0" dirty="0" smtClean="0">
                <a:ln>
                  <a:noFill/>
                </a:ln>
                <a:solidFill>
                  <a:schemeClr val="tx1"/>
                </a:solidFill>
                <a:effectLst/>
                <a:ea typeface="Times New Roman" pitchFamily="18" charset="0"/>
              </a:rPr>
              <a:t>Фонд Волинського краєзнавчого музею (далі – ВКМ). – інв. № 43778. Оголошення: виходити всім </a:t>
            </a:r>
            <a:r>
              <a:rPr kumimoji="0" lang="uk-UA" sz="1200" b="0" i="0" u="none" strike="noStrike" cap="none" normalizeH="0" baseline="0" dirty="0" err="1" smtClean="0">
                <a:ln>
                  <a:noFill/>
                </a:ln>
                <a:solidFill>
                  <a:schemeClr val="tx1"/>
                </a:solidFill>
                <a:effectLst/>
                <a:ea typeface="Times New Roman" pitchFamily="18" charset="0"/>
              </a:rPr>
              <a:t>жидам</a:t>
            </a:r>
            <a:r>
              <a:rPr kumimoji="0" lang="uk-UA" sz="1200" b="0" i="0" u="none" strike="noStrike" cap="none" normalizeH="0" baseline="0" dirty="0" smtClean="0">
                <a:ln>
                  <a:noFill/>
                </a:ln>
                <a:solidFill>
                  <a:schemeClr val="tx1"/>
                </a:solidFill>
                <a:effectLst/>
                <a:ea typeface="Times New Roman" pitchFamily="18" charset="0"/>
              </a:rPr>
              <a:t> на вулиці поза дільницею, яка замешкана </a:t>
            </a:r>
            <a:r>
              <a:rPr kumimoji="0" lang="uk-UA" sz="1200" b="0" i="0" u="none" strike="noStrike" cap="none" normalizeH="0" baseline="0" dirty="0" err="1" smtClean="0">
                <a:ln>
                  <a:noFill/>
                </a:ln>
                <a:solidFill>
                  <a:schemeClr val="tx1"/>
                </a:solidFill>
                <a:effectLst/>
                <a:ea typeface="Times New Roman" pitchFamily="18" charset="0"/>
              </a:rPr>
              <a:t>жидами</a:t>
            </a:r>
            <a:r>
              <a:rPr kumimoji="0" lang="uk-UA" sz="1200" b="0" i="0" u="none" strike="noStrike" cap="none" normalizeH="0" baseline="0" dirty="0" smtClean="0">
                <a:ln>
                  <a:noFill/>
                </a:ln>
                <a:solidFill>
                  <a:schemeClr val="tx1"/>
                </a:solidFill>
                <a:effectLst/>
                <a:ea typeface="Times New Roman" pitchFamily="18" charset="0"/>
              </a:rPr>
              <a:t>, заборонено, 1 арк.</a:t>
            </a:r>
            <a:endParaRPr kumimoji="0" lang="ru-RU" sz="1200" b="0"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uk-UA" sz="1200" b="0" i="0" u="none" strike="noStrike" cap="none" normalizeH="0" baseline="0" dirty="0" smtClean="0">
                <a:ln>
                  <a:noFill/>
                </a:ln>
                <a:solidFill>
                  <a:schemeClr val="tx1"/>
                </a:solidFill>
                <a:effectLst/>
                <a:ea typeface="Times New Roman" pitchFamily="18" charset="0"/>
              </a:rPr>
              <a:t>Фонд ВКМ. – інв. № 62990. </a:t>
            </a:r>
            <a:r>
              <a:rPr kumimoji="0" lang="uk-UA" sz="1200" b="0" i="0" u="none" strike="noStrike" cap="none" normalizeH="0" baseline="0" dirty="0" err="1" smtClean="0">
                <a:ln>
                  <a:noFill/>
                </a:ln>
                <a:solidFill>
                  <a:schemeClr val="tx1"/>
                </a:solidFill>
                <a:effectLst/>
                <a:ea typeface="Times New Roman" pitchFamily="18" charset="0"/>
              </a:rPr>
              <a:t>Витольд</a:t>
            </a:r>
            <a:r>
              <a:rPr kumimoji="0" lang="uk-UA" sz="1200" b="0" i="0" u="none" strike="noStrike" cap="none" normalizeH="0" baseline="0" dirty="0" smtClean="0">
                <a:ln>
                  <a:noFill/>
                </a:ln>
                <a:solidFill>
                  <a:schemeClr val="tx1"/>
                </a:solidFill>
                <a:effectLst/>
                <a:ea typeface="Times New Roman" pitchFamily="18" charset="0"/>
              </a:rPr>
              <a:t> Фоменко, 2 арк. </a:t>
            </a:r>
            <a:endParaRPr kumimoji="0" lang="ru-RU" sz="1200" b="0"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uk-UA" sz="1200" b="0" i="0" u="none" strike="noStrike" cap="none" normalizeH="0" baseline="0" dirty="0" smtClean="0">
                <a:ln>
                  <a:noFill/>
                </a:ln>
                <a:solidFill>
                  <a:schemeClr val="tx1"/>
                </a:solidFill>
                <a:effectLst/>
                <a:ea typeface="Times New Roman" pitchFamily="18" charset="0"/>
              </a:rPr>
              <a:t>Фонд ВКМ. – інв. № 62992. Протокол (</a:t>
            </a:r>
            <a:r>
              <a:rPr kumimoji="0" lang="uk-UA" sz="1200" b="0" i="0" u="none" strike="noStrike" cap="none" normalizeH="0" baseline="0" dirty="0" err="1" smtClean="0">
                <a:ln>
                  <a:noFill/>
                </a:ln>
                <a:solidFill>
                  <a:schemeClr val="tx1"/>
                </a:solidFill>
                <a:effectLst/>
                <a:ea typeface="Times New Roman" pitchFamily="18" charset="0"/>
              </a:rPr>
              <a:t>допрос</a:t>
            </a:r>
            <a:r>
              <a:rPr kumimoji="0" lang="uk-UA" sz="1200" b="0" i="0" u="none" strike="noStrike" cap="none" normalizeH="0" baseline="0" dirty="0" smtClean="0">
                <a:ln>
                  <a:noFill/>
                </a:ln>
                <a:solidFill>
                  <a:schemeClr val="tx1"/>
                </a:solidFill>
                <a:effectLst/>
                <a:ea typeface="Times New Roman" pitchFamily="18" charset="0"/>
              </a:rPr>
              <a:t> </a:t>
            </a:r>
            <a:r>
              <a:rPr kumimoji="0" lang="uk-UA" sz="1200" b="0" i="0" u="none" strike="noStrike" cap="none" normalizeH="0" baseline="0" dirty="0" err="1" smtClean="0">
                <a:ln>
                  <a:noFill/>
                </a:ln>
                <a:solidFill>
                  <a:schemeClr val="tx1"/>
                </a:solidFill>
                <a:effectLst/>
                <a:ea typeface="Times New Roman" pitchFamily="18" charset="0"/>
              </a:rPr>
              <a:t>свидетеля</a:t>
            </a:r>
            <a:r>
              <a:rPr kumimoji="0" lang="uk-UA" sz="1200" b="0" i="0" u="none" strike="noStrike" cap="none" normalizeH="0" baseline="0" dirty="0" smtClean="0">
                <a:ln>
                  <a:noFill/>
                </a:ln>
                <a:solidFill>
                  <a:schemeClr val="tx1"/>
                </a:solidFill>
                <a:effectLst/>
                <a:ea typeface="Times New Roman" pitchFamily="18" charset="0"/>
              </a:rPr>
              <a:t>). 22 </a:t>
            </a:r>
            <a:r>
              <a:rPr kumimoji="0" lang="uk-UA" sz="1200" b="0" i="0" u="none" strike="noStrike" cap="none" normalizeH="0" baseline="0" dirty="0" err="1" smtClean="0">
                <a:ln>
                  <a:noFill/>
                </a:ln>
                <a:solidFill>
                  <a:schemeClr val="tx1"/>
                </a:solidFill>
                <a:effectLst/>
                <a:ea typeface="Times New Roman" pitchFamily="18" charset="0"/>
              </a:rPr>
              <a:t>февраля</a:t>
            </a:r>
            <a:r>
              <a:rPr kumimoji="0" lang="uk-UA" sz="1200" b="0" i="0" u="none" strike="noStrike" cap="none" normalizeH="0" baseline="0" dirty="0" smtClean="0">
                <a:ln>
                  <a:noFill/>
                </a:ln>
                <a:solidFill>
                  <a:schemeClr val="tx1"/>
                </a:solidFill>
                <a:effectLst/>
                <a:ea typeface="Times New Roman" pitchFamily="18" charset="0"/>
              </a:rPr>
              <a:t>          1944 г. </a:t>
            </a:r>
            <a:r>
              <a:rPr kumimoji="0" lang="uk-UA" sz="1200" b="0" i="0" u="none" strike="noStrike" cap="none" normalizeH="0" baseline="0" dirty="0" err="1" smtClean="0">
                <a:ln>
                  <a:noFill/>
                </a:ln>
                <a:solidFill>
                  <a:schemeClr val="tx1"/>
                </a:solidFill>
                <a:effectLst/>
                <a:ea typeface="Times New Roman" pitchFamily="18" charset="0"/>
              </a:rPr>
              <a:t>Старш</a:t>
            </a:r>
            <a:r>
              <a:rPr kumimoji="0" lang="uk-UA" sz="1200" b="0" i="0" u="none" strike="noStrike" cap="none" normalizeH="0" baseline="0" dirty="0" smtClean="0">
                <a:ln>
                  <a:noFill/>
                </a:ln>
                <a:solidFill>
                  <a:schemeClr val="tx1"/>
                </a:solidFill>
                <a:effectLst/>
                <a:ea typeface="Times New Roman" pitchFamily="18" charset="0"/>
              </a:rPr>
              <a:t>. </a:t>
            </a:r>
            <a:r>
              <a:rPr kumimoji="0" lang="uk-UA" sz="1200" b="0" i="0" u="none" strike="noStrike" cap="none" normalizeH="0" baseline="0" dirty="0" err="1" smtClean="0">
                <a:ln>
                  <a:noFill/>
                </a:ln>
                <a:solidFill>
                  <a:schemeClr val="tx1"/>
                </a:solidFill>
                <a:effectLst/>
                <a:ea typeface="Times New Roman" pitchFamily="18" charset="0"/>
              </a:rPr>
              <a:t>следовтель</a:t>
            </a:r>
            <a:r>
              <a:rPr kumimoji="0" lang="uk-UA" sz="1200" b="0" i="0" u="none" strike="noStrike" cap="none" normalizeH="0" baseline="0" dirty="0" smtClean="0">
                <a:ln>
                  <a:noFill/>
                </a:ln>
                <a:solidFill>
                  <a:schemeClr val="tx1"/>
                </a:solidFill>
                <a:effectLst/>
                <a:ea typeface="Times New Roman" pitchFamily="18" charset="0"/>
              </a:rPr>
              <a:t> </a:t>
            </a:r>
            <a:r>
              <a:rPr kumimoji="0" lang="uk-UA" sz="1200" b="0" i="0" u="none" strike="noStrike" cap="none" normalizeH="0" baseline="0" dirty="0" err="1" smtClean="0">
                <a:ln>
                  <a:noFill/>
                </a:ln>
                <a:solidFill>
                  <a:schemeClr val="tx1"/>
                </a:solidFill>
                <a:effectLst/>
                <a:ea typeface="Times New Roman" pitchFamily="18" charset="0"/>
              </a:rPr>
              <a:t>Волын</a:t>
            </a:r>
            <a:r>
              <a:rPr kumimoji="0" lang="uk-UA" sz="1200" b="0" i="0" u="none" strike="noStrike" cap="none" normalizeH="0" baseline="0" dirty="0" smtClean="0">
                <a:ln>
                  <a:noFill/>
                </a:ln>
                <a:solidFill>
                  <a:schemeClr val="tx1"/>
                </a:solidFill>
                <a:effectLst/>
                <a:ea typeface="Times New Roman" pitchFamily="18" charset="0"/>
              </a:rPr>
              <a:t>. </a:t>
            </a:r>
            <a:r>
              <a:rPr kumimoji="0" lang="uk-UA" sz="1200" b="0" i="0" u="none" strike="noStrike" cap="none" normalizeH="0" baseline="0" dirty="0" err="1" smtClean="0">
                <a:ln>
                  <a:noFill/>
                </a:ln>
                <a:solidFill>
                  <a:schemeClr val="tx1"/>
                </a:solidFill>
                <a:effectLst/>
                <a:ea typeface="Times New Roman" pitchFamily="18" charset="0"/>
              </a:rPr>
              <a:t>обласн</a:t>
            </a:r>
            <a:r>
              <a:rPr kumimoji="0" lang="uk-UA" sz="1200" b="0" i="0" u="none" strike="noStrike" cap="none" normalizeH="0" baseline="0" dirty="0" smtClean="0">
                <a:ln>
                  <a:noFill/>
                </a:ln>
                <a:solidFill>
                  <a:schemeClr val="tx1"/>
                </a:solidFill>
                <a:effectLst/>
                <a:ea typeface="Times New Roman" pitchFamily="18" charset="0"/>
              </a:rPr>
              <a:t>. </a:t>
            </a:r>
            <a:r>
              <a:rPr kumimoji="0" lang="uk-UA" sz="1200" b="0" i="0" u="none" strike="noStrike" cap="none" normalizeH="0" baseline="0" dirty="0" err="1" smtClean="0">
                <a:ln>
                  <a:noFill/>
                </a:ln>
                <a:solidFill>
                  <a:schemeClr val="tx1"/>
                </a:solidFill>
                <a:effectLst/>
                <a:ea typeface="Times New Roman" pitchFamily="18" charset="0"/>
              </a:rPr>
              <a:t>прокуратуры</a:t>
            </a:r>
            <a:r>
              <a:rPr kumimoji="0" lang="uk-UA" sz="1200" b="0" i="0" u="none" strike="noStrike" cap="none" normalizeH="0" baseline="0" dirty="0" smtClean="0">
                <a:ln>
                  <a:noFill/>
                </a:ln>
                <a:solidFill>
                  <a:schemeClr val="tx1"/>
                </a:solidFill>
                <a:effectLst/>
                <a:ea typeface="Times New Roman" pitchFamily="18" charset="0"/>
              </a:rPr>
              <a:t> </a:t>
            </a:r>
            <a:r>
              <a:rPr kumimoji="0" lang="uk-UA" sz="1200" b="0" i="0" u="none" strike="noStrike" cap="none" normalizeH="0" baseline="0" dirty="0" err="1" smtClean="0">
                <a:ln>
                  <a:noFill/>
                </a:ln>
                <a:solidFill>
                  <a:schemeClr val="tx1"/>
                </a:solidFill>
                <a:effectLst/>
                <a:ea typeface="Times New Roman" pitchFamily="18" charset="0"/>
              </a:rPr>
              <a:t>допросил</a:t>
            </a:r>
            <a:r>
              <a:rPr kumimoji="0" lang="uk-UA" sz="1200" b="0" i="0" u="none" strike="noStrike" cap="none" normalizeH="0" baseline="0" dirty="0" smtClean="0">
                <a:ln>
                  <a:noFill/>
                </a:ln>
                <a:solidFill>
                  <a:schemeClr val="tx1"/>
                </a:solidFill>
                <a:effectLst/>
                <a:ea typeface="Times New Roman" pitchFamily="18" charset="0"/>
              </a:rPr>
              <a:t> в </a:t>
            </a:r>
            <a:r>
              <a:rPr kumimoji="0" lang="uk-UA" sz="1200" b="0" i="0" u="none" strike="noStrike" cap="none" normalizeH="0" baseline="0" dirty="0" err="1" smtClean="0">
                <a:ln>
                  <a:noFill/>
                </a:ln>
                <a:solidFill>
                  <a:schemeClr val="tx1"/>
                </a:solidFill>
                <a:effectLst/>
                <a:ea typeface="Times New Roman" pitchFamily="18" charset="0"/>
              </a:rPr>
              <a:t>качестве</a:t>
            </a:r>
            <a:r>
              <a:rPr kumimoji="0" lang="uk-UA" sz="1200" b="0" i="0" u="none" strike="noStrike" cap="none" normalizeH="0" baseline="0" dirty="0" smtClean="0">
                <a:ln>
                  <a:noFill/>
                </a:ln>
                <a:solidFill>
                  <a:schemeClr val="tx1"/>
                </a:solidFill>
                <a:effectLst/>
                <a:ea typeface="Times New Roman" pitchFamily="18" charset="0"/>
              </a:rPr>
              <a:t> </a:t>
            </a:r>
            <a:r>
              <a:rPr kumimoji="0" lang="uk-UA" sz="1200" b="0" i="0" u="none" strike="noStrike" cap="none" normalizeH="0" baseline="0" dirty="0" err="1" smtClean="0">
                <a:ln>
                  <a:noFill/>
                </a:ln>
                <a:solidFill>
                  <a:schemeClr val="tx1"/>
                </a:solidFill>
                <a:effectLst/>
                <a:ea typeface="Times New Roman" pitchFamily="18" charset="0"/>
              </a:rPr>
              <a:t>свидетеля</a:t>
            </a:r>
            <a:r>
              <a:rPr kumimoji="0" lang="uk-UA" sz="1200" b="0" i="0" u="none" strike="noStrike" cap="none" normalizeH="0" baseline="0" dirty="0" smtClean="0">
                <a:ln>
                  <a:noFill/>
                </a:ln>
                <a:solidFill>
                  <a:schemeClr val="tx1"/>
                </a:solidFill>
                <a:effectLst/>
                <a:ea typeface="Times New Roman" pitchFamily="18" charset="0"/>
              </a:rPr>
              <a:t>: </a:t>
            </a:r>
            <a:r>
              <a:rPr kumimoji="0" lang="uk-UA" sz="1200" b="0" i="0" u="none" strike="noStrike" cap="none" normalizeH="0" baseline="0" dirty="0" err="1" smtClean="0">
                <a:ln>
                  <a:noFill/>
                </a:ln>
                <a:solidFill>
                  <a:schemeClr val="tx1"/>
                </a:solidFill>
                <a:effectLst/>
                <a:ea typeface="Times New Roman" pitchFamily="18" charset="0"/>
              </a:rPr>
              <a:t>Трибула</a:t>
            </a:r>
            <a:r>
              <a:rPr kumimoji="0" lang="uk-UA" sz="1200" b="0" i="0" u="none" strike="noStrike" cap="none" normalizeH="0" baseline="0" dirty="0" smtClean="0">
                <a:ln>
                  <a:noFill/>
                </a:ln>
                <a:solidFill>
                  <a:schemeClr val="tx1"/>
                </a:solidFill>
                <a:effectLst/>
                <a:ea typeface="Times New Roman" pitchFamily="18" charset="0"/>
              </a:rPr>
              <a:t> </a:t>
            </a:r>
            <a:r>
              <a:rPr kumimoji="0" lang="uk-UA" sz="1200" b="0" i="0" u="none" strike="noStrike" cap="none" normalizeH="0" baseline="0" dirty="0" err="1" smtClean="0">
                <a:ln>
                  <a:noFill/>
                </a:ln>
                <a:solidFill>
                  <a:schemeClr val="tx1"/>
                </a:solidFill>
                <a:effectLst/>
                <a:ea typeface="Times New Roman" pitchFamily="18" charset="0"/>
              </a:rPr>
              <a:t>Зофия</a:t>
            </a:r>
            <a:r>
              <a:rPr kumimoji="0" lang="uk-UA" sz="1200" b="0" i="0" u="none" strike="noStrike" cap="none" normalizeH="0" baseline="0" dirty="0" smtClean="0">
                <a:ln>
                  <a:noFill/>
                </a:ln>
                <a:solidFill>
                  <a:schemeClr val="tx1"/>
                </a:solidFill>
                <a:effectLst/>
                <a:ea typeface="Times New Roman" pitchFamily="18" charset="0"/>
              </a:rPr>
              <a:t> </a:t>
            </a:r>
            <a:r>
              <a:rPr kumimoji="0" lang="uk-UA" sz="1200" b="0" i="0" u="none" strike="noStrike" cap="none" normalizeH="0" baseline="0" dirty="0" err="1" smtClean="0">
                <a:ln>
                  <a:noFill/>
                </a:ln>
                <a:solidFill>
                  <a:schemeClr val="tx1"/>
                </a:solidFill>
                <a:effectLst/>
                <a:ea typeface="Times New Roman" pitchFamily="18" charset="0"/>
              </a:rPr>
              <a:t>Векентьевна</a:t>
            </a:r>
            <a:r>
              <a:rPr kumimoji="0" lang="uk-UA" sz="1200" b="0" i="0" u="none" strike="noStrike" cap="none" normalizeH="0" baseline="0" dirty="0" smtClean="0">
                <a:ln>
                  <a:noFill/>
                </a:ln>
                <a:solidFill>
                  <a:schemeClr val="tx1"/>
                </a:solidFill>
                <a:effectLst/>
                <a:ea typeface="Times New Roman" pitchFamily="18" charset="0"/>
              </a:rPr>
              <a:t>, 4 арк.</a:t>
            </a:r>
            <a:endParaRPr kumimoji="0" lang="ru-RU" sz="1200" b="0"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uk-UA" sz="1200" b="0" i="0" u="none" strike="noStrike" cap="none" normalizeH="0" baseline="0" dirty="0" smtClean="0">
                <a:ln>
                  <a:noFill/>
                </a:ln>
                <a:solidFill>
                  <a:schemeClr val="tx1"/>
                </a:solidFill>
                <a:effectLst/>
                <a:ea typeface="Times New Roman" pitchFamily="18" charset="0"/>
              </a:rPr>
              <a:t>Фонд ВКМ. – інв. № 62995. </a:t>
            </a:r>
            <a:r>
              <a:rPr kumimoji="0" lang="ru-RU" sz="1200" b="0" i="0" u="none" strike="noStrike" cap="none" normalizeH="0" baseline="0" dirty="0" smtClean="0">
                <a:ln>
                  <a:noFill/>
                </a:ln>
                <a:solidFill>
                  <a:schemeClr val="tx1"/>
                </a:solidFill>
                <a:effectLst/>
                <a:ea typeface="Times New Roman" pitchFamily="18" charset="0"/>
              </a:rPr>
              <a:t>Распоряжение </a:t>
            </a:r>
            <a:r>
              <a:rPr kumimoji="0" lang="ru-RU" sz="1200" b="0" i="0" u="none" strike="noStrike" cap="none" normalizeH="0" baseline="0" dirty="0" err="1" smtClean="0">
                <a:ln>
                  <a:noFill/>
                </a:ln>
                <a:solidFill>
                  <a:schemeClr val="tx1"/>
                </a:solidFill>
                <a:effectLst/>
                <a:ea typeface="Times New Roman" pitchFamily="18" charset="0"/>
              </a:rPr>
              <a:t>Кольгоффа</a:t>
            </a:r>
            <a:r>
              <a:rPr kumimoji="0" lang="ru-RU" sz="1200" b="0" i="0" u="none" strike="noStrike" cap="none" normalizeH="0" baseline="0" dirty="0" smtClean="0">
                <a:ln>
                  <a:noFill/>
                </a:ln>
                <a:solidFill>
                  <a:schemeClr val="tx1"/>
                </a:solidFill>
                <a:effectLst/>
                <a:ea typeface="Times New Roman" pitchFamily="18" charset="0"/>
              </a:rPr>
              <a:t>: под карой смерти, запрещается евреям стирать белье и купаться в реке Стырь</a:t>
            </a:r>
            <a:r>
              <a:rPr kumimoji="0" lang="uk-UA" sz="1200" b="0" i="0" u="none" strike="noStrike" cap="none" normalizeH="0" baseline="0" dirty="0" smtClean="0">
                <a:ln>
                  <a:noFill/>
                </a:ln>
                <a:solidFill>
                  <a:schemeClr val="tx1"/>
                </a:solidFill>
                <a:effectLst/>
                <a:ea typeface="Times New Roman" pitchFamily="18" charset="0"/>
              </a:rPr>
              <a:t>, 1 арк.</a:t>
            </a:r>
            <a:endParaRPr kumimoji="0" lang="ru-RU" sz="1200" b="0"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uk-UA" sz="1200" b="0" i="0" u="none" strike="noStrike" cap="none" normalizeH="0" baseline="0" dirty="0" smtClean="0">
                <a:ln>
                  <a:noFill/>
                </a:ln>
                <a:solidFill>
                  <a:schemeClr val="tx1"/>
                </a:solidFill>
                <a:effectLst/>
                <a:ea typeface="Times New Roman" pitchFamily="18" charset="0"/>
              </a:rPr>
              <a:t>Фонд ВКМ. – інв. № 63003. Розпорядження до пана Директора ІІІ міської лікарні в Луцьку, 1 арк.</a:t>
            </a:r>
            <a:endParaRPr kumimoji="0" lang="ru-RU" sz="1200" b="0"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uk-UA" sz="1200" b="0" i="0" u="none" strike="noStrike" cap="none" normalizeH="0" baseline="0" dirty="0" smtClean="0">
                <a:ln>
                  <a:noFill/>
                </a:ln>
                <a:solidFill>
                  <a:schemeClr val="tx1"/>
                </a:solidFill>
                <a:effectLst/>
                <a:ea typeface="Times New Roman" pitchFamily="18" charset="0"/>
              </a:rPr>
              <a:t>Фонд ВКМ. – інв. № 63004. </a:t>
            </a:r>
            <a:r>
              <a:rPr kumimoji="0" lang="ru-RU" sz="1200" b="0" i="0" u="none" strike="noStrike" cap="none" normalizeH="0" baseline="0" dirty="0" smtClean="0">
                <a:ln>
                  <a:noFill/>
                </a:ln>
                <a:solidFill>
                  <a:schemeClr val="tx1"/>
                </a:solidFill>
                <a:effectLst/>
                <a:ea typeface="Times New Roman" pitchFamily="18" charset="0"/>
              </a:rPr>
              <a:t>Инструкция по выполнению особого распоряжения </a:t>
            </a:r>
            <a:r>
              <a:rPr kumimoji="0" lang="en-US" sz="1200" b="0" i="0" u="none" strike="noStrike" cap="none" normalizeH="0" baseline="0" dirty="0" smtClean="0">
                <a:ln>
                  <a:noFill/>
                </a:ln>
                <a:solidFill>
                  <a:schemeClr val="tx1"/>
                </a:solidFill>
                <a:effectLst/>
                <a:ea typeface="Times New Roman" pitchFamily="18" charset="0"/>
              </a:rPr>
              <a:t>VII</a:t>
            </a:r>
            <a:r>
              <a:rPr kumimoji="0" lang="ru-RU" sz="1200" b="0" i="0" u="none" strike="noStrike" cap="none" normalizeH="0" baseline="0" dirty="0" smtClean="0">
                <a:ln>
                  <a:noFill/>
                </a:ln>
                <a:solidFill>
                  <a:schemeClr val="tx1"/>
                </a:solidFill>
                <a:effectLst/>
                <a:ea typeface="Times New Roman" pitchFamily="18" charset="0"/>
              </a:rPr>
              <a:t> 1/41</a:t>
            </a:r>
            <a:r>
              <a:rPr kumimoji="0" lang="uk-UA" sz="1200" b="0" i="0" u="none" strike="noStrike" cap="none" normalizeH="0" baseline="0" dirty="0" smtClean="0">
                <a:ln>
                  <a:noFill/>
                </a:ln>
                <a:solidFill>
                  <a:schemeClr val="tx1"/>
                </a:solidFill>
                <a:effectLst/>
                <a:ea typeface="Times New Roman" pitchFamily="18" charset="0"/>
              </a:rPr>
              <a:t> (пер з нім.)</a:t>
            </a:r>
            <a:r>
              <a:rPr kumimoji="0" lang="ru-RU" sz="1200" b="0" i="0" u="none" strike="noStrike" cap="none" normalizeH="0" baseline="0" dirty="0" smtClean="0">
                <a:ln>
                  <a:noFill/>
                </a:ln>
                <a:solidFill>
                  <a:schemeClr val="tx1"/>
                </a:solidFill>
                <a:effectLst/>
                <a:ea typeface="Times New Roman" pitchFamily="18" charset="0"/>
              </a:rPr>
              <a:t>, 21</a:t>
            </a:r>
            <a:r>
              <a:rPr kumimoji="0" lang="uk-UA" sz="1200" b="0" i="0" u="none" strike="noStrike" cap="none" normalizeH="0" baseline="0" dirty="0" smtClean="0">
                <a:ln>
                  <a:noFill/>
                </a:ln>
                <a:solidFill>
                  <a:schemeClr val="tx1"/>
                </a:solidFill>
                <a:effectLst/>
                <a:ea typeface="Times New Roman" pitchFamily="18" charset="0"/>
              </a:rPr>
              <a:t> </a:t>
            </a:r>
            <a:r>
              <a:rPr kumimoji="0" lang="ru-RU" sz="1200" b="0" i="0" u="none" strike="noStrike" cap="none" normalizeH="0" baseline="0" dirty="0" smtClean="0">
                <a:ln>
                  <a:noFill/>
                </a:ln>
                <a:solidFill>
                  <a:schemeClr val="tx1"/>
                </a:solidFill>
                <a:effectLst/>
                <a:ea typeface="Times New Roman" pitchFamily="18" charset="0"/>
              </a:rPr>
              <a:t>июля 1941 г.</a:t>
            </a:r>
            <a:r>
              <a:rPr kumimoji="0" lang="uk-UA" sz="1200" b="0" i="0" u="none" strike="noStrike" cap="none" normalizeH="0" baseline="0" dirty="0" smtClean="0">
                <a:ln>
                  <a:noFill/>
                </a:ln>
                <a:solidFill>
                  <a:schemeClr val="tx1"/>
                </a:solidFill>
                <a:effectLst/>
                <a:ea typeface="Times New Roman" pitchFamily="18" charset="0"/>
              </a:rPr>
              <a:t>, 5 арк. </a:t>
            </a:r>
            <a:endParaRPr kumimoji="0" lang="uk-UA" sz="1200" b="0" i="0" u="none" strike="noStrike" cap="none" normalizeH="0" baseline="0" dirty="0" smtClean="0">
              <a:ln>
                <a:noFill/>
              </a:ln>
              <a:solidFill>
                <a:schemeClr val="tx1"/>
              </a:solidFill>
              <a:effectLst/>
            </a:endParaRPr>
          </a:p>
        </p:txBody>
      </p:sp>
      <p:sp>
        <p:nvSpPr>
          <p:cNvPr id="10" name="Прямокутник 9"/>
          <p:cNvSpPr/>
          <p:nvPr/>
        </p:nvSpPr>
        <p:spPr>
          <a:xfrm>
            <a:off x="761999" y="1267488"/>
            <a:ext cx="2450124" cy="369332"/>
          </a:xfrm>
          <a:prstGeom prst="rect">
            <a:avLst/>
          </a:prstGeom>
        </p:spPr>
        <p:txBody>
          <a:bodyPr wrap="square">
            <a:spAutoFit/>
          </a:bodyPr>
          <a:lstStyle/>
          <a:p>
            <a:pPr lvl="0"/>
            <a:r>
              <a:rPr lang="uk-UA" dirty="0" smtClean="0">
                <a:solidFill>
                  <a:srgbClr val="0070C0"/>
                </a:solidFill>
                <a:effectLst>
                  <a:outerShdw blurRad="38100" dist="38100" dir="2700000" algn="tl">
                    <a:srgbClr val="000000">
                      <a:alpha val="43137"/>
                    </a:srgbClr>
                  </a:outerShdw>
                </a:effectLst>
              </a:rPr>
              <a:t>АРХІНВІ ДЖЕРЕЛА</a:t>
            </a:r>
            <a:endParaRPr lang="ru-RU" dirty="0" smtClean="0">
              <a:solidFill>
                <a:srgbClr val="0070C0"/>
              </a:solidFill>
              <a:effectLst>
                <a:outerShdw blurRad="38100" dist="38100" dir="2700000" algn="tl">
                  <a:srgbClr val="000000">
                    <a:alpha val="43137"/>
                  </a:srgbClr>
                </a:outerShdw>
              </a:effectLst>
            </a:endParaRPr>
          </a:p>
        </p:txBody>
      </p:sp>
      <p:sp>
        <p:nvSpPr>
          <p:cNvPr id="12" name="Стрілка вправо 11"/>
          <p:cNvSpPr/>
          <p:nvPr/>
        </p:nvSpPr>
        <p:spPr>
          <a:xfrm rot="19790279" flipH="1">
            <a:off x="2227385" y="855785"/>
            <a:ext cx="914400" cy="3751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рямокутник 14"/>
          <p:cNvSpPr/>
          <p:nvPr/>
        </p:nvSpPr>
        <p:spPr>
          <a:xfrm>
            <a:off x="4489936" y="1302657"/>
            <a:ext cx="2754925" cy="369332"/>
          </a:xfrm>
          <a:prstGeom prst="rect">
            <a:avLst/>
          </a:prstGeom>
        </p:spPr>
        <p:txBody>
          <a:bodyPr wrap="square">
            <a:spAutoFit/>
          </a:bodyPr>
          <a:lstStyle/>
          <a:p>
            <a:pPr lvl="0" algn="ctr"/>
            <a:r>
              <a:rPr lang="uk-UA" dirty="0" smtClean="0">
                <a:solidFill>
                  <a:srgbClr val="0070C0"/>
                </a:solidFill>
              </a:rPr>
              <a:t>НАУКОВА ЛІТЕРАТУРА </a:t>
            </a:r>
            <a:endParaRPr lang="ru-RU" dirty="0" smtClean="0">
              <a:solidFill>
                <a:srgbClr val="0070C0"/>
              </a:solidFill>
            </a:endParaRPr>
          </a:p>
        </p:txBody>
      </p:sp>
      <p:sp>
        <p:nvSpPr>
          <p:cNvPr id="16" name="Стрілка вправо 15"/>
          <p:cNvSpPr/>
          <p:nvPr/>
        </p:nvSpPr>
        <p:spPr>
          <a:xfrm rot="16200000" flipH="1">
            <a:off x="5656385" y="861647"/>
            <a:ext cx="550984" cy="3751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Прямокутник 19"/>
          <p:cNvSpPr/>
          <p:nvPr/>
        </p:nvSpPr>
        <p:spPr>
          <a:xfrm>
            <a:off x="8405443" y="1279210"/>
            <a:ext cx="2754925" cy="369332"/>
          </a:xfrm>
          <a:prstGeom prst="rect">
            <a:avLst/>
          </a:prstGeom>
        </p:spPr>
        <p:txBody>
          <a:bodyPr wrap="square">
            <a:spAutoFit/>
          </a:bodyPr>
          <a:lstStyle/>
          <a:p>
            <a:pPr lvl="0" algn="ctr"/>
            <a:r>
              <a:rPr lang="uk-UA" dirty="0" smtClean="0">
                <a:solidFill>
                  <a:srgbClr val="0070C0"/>
                </a:solidFill>
                <a:effectLst>
                  <a:outerShdw blurRad="38100" dist="38100" dir="2700000" algn="tl">
                    <a:srgbClr val="000000">
                      <a:alpha val="43137"/>
                    </a:srgbClr>
                  </a:outerShdw>
                </a:effectLst>
              </a:rPr>
              <a:t>СПОГАДИ ОЧЕВИДЦІВ</a:t>
            </a:r>
            <a:endParaRPr lang="ru-RU" dirty="0" smtClean="0">
              <a:solidFill>
                <a:srgbClr val="0070C0"/>
              </a:solidFill>
              <a:effectLst>
                <a:outerShdw blurRad="38100" dist="38100" dir="2700000" algn="tl">
                  <a:srgbClr val="000000">
                    <a:alpha val="43137"/>
                  </a:srgbClr>
                </a:outerShdw>
              </a:effectLst>
            </a:endParaRPr>
          </a:p>
        </p:txBody>
      </p:sp>
      <p:sp>
        <p:nvSpPr>
          <p:cNvPr id="21" name="Стрілка вправо 20"/>
          <p:cNvSpPr/>
          <p:nvPr/>
        </p:nvSpPr>
        <p:spPr>
          <a:xfrm rot="12737167" flipH="1">
            <a:off x="8557847" y="879230"/>
            <a:ext cx="914400" cy="3751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TextBox 24"/>
          <p:cNvSpPr txBox="1"/>
          <p:nvPr/>
        </p:nvSpPr>
        <p:spPr>
          <a:xfrm>
            <a:off x="8434741" y="4365011"/>
            <a:ext cx="3440735" cy="2769989"/>
          </a:xfrm>
          <a:prstGeom prst="rect">
            <a:avLst/>
          </a:prstGeom>
          <a:noFill/>
        </p:spPr>
        <p:txBody>
          <a:bodyPr wrap="square" rtlCol="0">
            <a:spAutoFit/>
          </a:bodyPr>
          <a:lstStyle/>
          <a:p>
            <a:pPr>
              <a:buFont typeface="Arial" pitchFamily="34" charset="0"/>
              <a:buChar char="•"/>
            </a:pPr>
            <a:r>
              <a:rPr lang="uk-UA" sz="1200" dirty="0" smtClean="0"/>
              <a:t> Мартинюк В. Пролиту кров земля не збирає [Текст] / В. Мартинюк // Вісті. – 1993. – 12 листопада (№5). – С. 5.</a:t>
            </a:r>
          </a:p>
          <a:p>
            <a:pPr lvl="0">
              <a:buFont typeface="Arial" pitchFamily="34" charset="0"/>
              <a:buChar char="•"/>
            </a:pPr>
            <a:r>
              <a:rPr lang="uk-UA" sz="1200" dirty="0" smtClean="0">
                <a:solidFill>
                  <a:srgbClr val="FF0000"/>
                </a:solidFill>
              </a:rPr>
              <a:t>Розповідь Лідії Микитівни </a:t>
            </a:r>
            <a:r>
              <a:rPr lang="uk-UA" sz="1200" dirty="0" err="1" smtClean="0">
                <a:solidFill>
                  <a:srgbClr val="FF0000"/>
                </a:solidFill>
              </a:rPr>
              <a:t>Рабан</a:t>
            </a:r>
            <a:r>
              <a:rPr lang="uk-UA" sz="1200" dirty="0" smtClean="0">
                <a:solidFill>
                  <a:srgbClr val="FF0000"/>
                </a:solidFill>
              </a:rPr>
              <a:t> про переховування єврея у батьківській хаті в селі </a:t>
            </a:r>
            <a:r>
              <a:rPr lang="uk-UA" sz="1200" dirty="0" err="1" smtClean="0">
                <a:solidFill>
                  <a:srgbClr val="FF0000"/>
                </a:solidFill>
              </a:rPr>
              <a:t>Несвіч</a:t>
            </a:r>
            <a:r>
              <a:rPr lang="uk-UA" sz="1200" dirty="0" smtClean="0">
                <a:solidFill>
                  <a:srgbClr val="FF0000"/>
                </a:solidFill>
              </a:rPr>
              <a:t>. – 28 жовтня 2015 року.</a:t>
            </a:r>
            <a:endParaRPr lang="ru-RU" sz="1200" dirty="0" smtClean="0">
              <a:solidFill>
                <a:srgbClr val="FF0000"/>
              </a:solidFill>
            </a:endParaRPr>
          </a:p>
          <a:p>
            <a:pPr lvl="0">
              <a:buFont typeface="Arial" pitchFamily="34" charset="0"/>
              <a:buChar char="•"/>
            </a:pPr>
            <a:r>
              <a:rPr lang="uk-UA" sz="1200" dirty="0" err="1" smtClean="0"/>
              <a:t>Сидько</a:t>
            </a:r>
            <a:r>
              <a:rPr lang="uk-UA" sz="1200" dirty="0" smtClean="0"/>
              <a:t> В. І. ворогу не бажала б подібного // Молодий ленінець. – 1989. – 11 листопада (№134-135). – С.7.</a:t>
            </a:r>
            <a:endParaRPr lang="ru-RU" sz="1200" dirty="0" smtClean="0"/>
          </a:p>
          <a:p>
            <a:pPr lvl="0">
              <a:buFont typeface="Arial" pitchFamily="34" charset="0"/>
              <a:buChar char="•"/>
            </a:pPr>
            <a:r>
              <a:rPr lang="uk-UA" sz="1200" dirty="0" smtClean="0"/>
              <a:t>Шило Ш. Бунт приречених  // Радянська Волинь. – 1990. –20 жовтня (№202). – С.3.</a:t>
            </a:r>
            <a:endParaRPr lang="ru-RU" sz="1200" dirty="0" smtClean="0"/>
          </a:p>
          <a:p>
            <a:pPr lvl="0"/>
            <a:endParaRPr lang="ru-RU" sz="1200" dirty="0" smtClean="0"/>
          </a:p>
          <a:p>
            <a:pPr>
              <a:buFont typeface="Arial" pitchFamily="34" charset="0"/>
              <a:buChar char="•"/>
            </a:pPr>
            <a:endParaRPr lang="ru-RU" sz="1200" dirty="0" smtClean="0"/>
          </a:p>
          <a:p>
            <a:pPr lvl="0">
              <a:buFont typeface="Arial" pitchFamily="34" charset="0"/>
              <a:buChar char="•"/>
            </a:pPr>
            <a:endParaRPr lang="ru-RU" dirty="0"/>
          </a:p>
        </p:txBody>
      </p:sp>
      <p:pic>
        <p:nvPicPr>
          <p:cNvPr id="11265" name="Picture 1"/>
          <p:cNvPicPr>
            <a:picLocks noChangeAspect="1" noChangeArrowheads="1"/>
          </p:cNvPicPr>
          <p:nvPr/>
        </p:nvPicPr>
        <p:blipFill>
          <a:blip r:embed="rId2"/>
          <a:srcRect/>
          <a:stretch>
            <a:fillRect/>
          </a:stretch>
        </p:blipFill>
        <p:spPr bwMode="auto">
          <a:xfrm>
            <a:off x="711078" y="1738678"/>
            <a:ext cx="2657475" cy="1809750"/>
          </a:xfrm>
          <a:prstGeom prst="rect">
            <a:avLst/>
          </a:prstGeom>
          <a:noFill/>
          <a:ln w="9525">
            <a:noFill/>
            <a:miter lim="800000"/>
            <a:headEnd/>
            <a:tailEnd/>
          </a:ln>
          <a:effectLst/>
        </p:spPr>
      </p:pic>
      <p:pic>
        <p:nvPicPr>
          <p:cNvPr id="3" name="Picture 2"/>
          <p:cNvPicPr>
            <a:picLocks noChangeAspect="1" noChangeArrowheads="1"/>
          </p:cNvPicPr>
          <p:nvPr/>
        </p:nvPicPr>
        <p:blipFill>
          <a:blip r:embed="rId3"/>
          <a:srcRect/>
          <a:stretch>
            <a:fillRect/>
          </a:stretch>
        </p:blipFill>
        <p:spPr bwMode="auto">
          <a:xfrm>
            <a:off x="8713177" y="1685925"/>
            <a:ext cx="2971800" cy="2571750"/>
          </a:xfrm>
          <a:prstGeom prst="rect">
            <a:avLst/>
          </a:prstGeom>
          <a:noFill/>
          <a:ln w="9525">
            <a:noFill/>
            <a:miter lim="800000"/>
            <a:headEnd/>
            <a:tailEnd/>
          </a:ln>
          <a:effectLst/>
        </p:spPr>
      </p:pic>
      <p:pic>
        <p:nvPicPr>
          <p:cNvPr id="4" name="Picture 1"/>
          <p:cNvPicPr>
            <a:picLocks noChangeAspect="1" noChangeArrowheads="1"/>
          </p:cNvPicPr>
          <p:nvPr/>
        </p:nvPicPr>
        <p:blipFill>
          <a:blip r:embed="rId4"/>
          <a:srcRect/>
          <a:stretch>
            <a:fillRect/>
          </a:stretch>
        </p:blipFill>
        <p:spPr bwMode="auto">
          <a:xfrm>
            <a:off x="4097948" y="1926615"/>
            <a:ext cx="4019550" cy="17621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кутник 3"/>
          <p:cNvSpPr/>
          <p:nvPr/>
        </p:nvSpPr>
        <p:spPr>
          <a:xfrm>
            <a:off x="281353" y="185116"/>
            <a:ext cx="11441723" cy="1862048"/>
          </a:xfrm>
          <a:prstGeom prst="rect">
            <a:avLst/>
          </a:prstGeom>
        </p:spPr>
        <p:txBody>
          <a:bodyPr wrap="square">
            <a:spAutoFit/>
          </a:bodyPr>
          <a:lstStyle/>
          <a:p>
            <a:pPr algn="just"/>
            <a:r>
              <a:rPr lang="uk-UA" sz="2300" b="1" dirty="0" smtClean="0">
                <a:solidFill>
                  <a:schemeClr val="accent1">
                    <a:lumMod val="40000"/>
                    <a:lumOff val="60000"/>
                  </a:schemeClr>
                </a:solidFill>
              </a:rPr>
              <a:t>ГЕНОЦИД </a:t>
            </a:r>
            <a:r>
              <a:rPr lang="ru-RU" sz="2300" dirty="0" smtClean="0"/>
              <a:t>(</a:t>
            </a:r>
            <a:r>
              <a:rPr lang="ru-RU" sz="2300" dirty="0" err="1" smtClean="0"/>
              <a:t>від</a:t>
            </a:r>
            <a:r>
              <a:rPr lang="ru-RU" sz="2300" dirty="0" smtClean="0"/>
              <a:t> </a:t>
            </a:r>
            <a:r>
              <a:rPr lang="ru-RU" sz="2300" dirty="0" err="1" smtClean="0"/>
              <a:t>грец</a:t>
            </a:r>
            <a:r>
              <a:rPr lang="ru-RU" sz="2300" dirty="0" smtClean="0"/>
              <a:t>. </a:t>
            </a:r>
            <a:r>
              <a:rPr lang="uk-UA" sz="2300" dirty="0" err="1" smtClean="0"/>
              <a:t>Genos</a:t>
            </a:r>
            <a:r>
              <a:rPr lang="en-US" sz="2300" dirty="0" smtClean="0"/>
              <a:t> </a:t>
            </a:r>
            <a:r>
              <a:rPr lang="uk-UA" sz="2300" dirty="0" smtClean="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a:t>
            </a:r>
            <a:r>
              <a:rPr lang="en-US" sz="2300" dirty="0" smtClean="0"/>
              <a:t> </a:t>
            </a:r>
            <a:r>
              <a:rPr lang="ru-RU" sz="2300" dirty="0" smtClean="0"/>
              <a:t>«</a:t>
            </a:r>
            <a:r>
              <a:rPr lang="ru-RU" sz="2300" dirty="0" err="1" smtClean="0"/>
              <a:t>рід</a:t>
            </a:r>
            <a:r>
              <a:rPr lang="ru-RU" sz="2300" dirty="0" smtClean="0"/>
              <a:t>», «</a:t>
            </a:r>
            <a:r>
              <a:rPr lang="uk-UA" sz="2300" dirty="0" smtClean="0"/>
              <a:t>плем'я</a:t>
            </a:r>
            <a:r>
              <a:rPr lang="ru-RU" sz="2300" dirty="0" smtClean="0"/>
              <a:t>» </a:t>
            </a:r>
            <a:r>
              <a:rPr lang="ru-RU" sz="2300" dirty="0" err="1" smtClean="0"/>
              <a:t>і</a:t>
            </a:r>
            <a:r>
              <a:rPr lang="ru-RU" sz="2300" dirty="0" smtClean="0"/>
              <a:t> </a:t>
            </a:r>
            <a:r>
              <a:rPr lang="ru-RU" sz="2300" dirty="0" err="1" smtClean="0"/>
              <a:t>латин</a:t>
            </a:r>
            <a:r>
              <a:rPr lang="ru-RU" sz="2300" dirty="0" smtClean="0"/>
              <a:t>. </a:t>
            </a:r>
            <a:r>
              <a:rPr lang="en-US" sz="2300" dirty="0" err="1" smtClean="0"/>
              <a:t>Caedo</a:t>
            </a:r>
            <a:r>
              <a:rPr lang="en-US" sz="2300" dirty="0" smtClean="0"/>
              <a:t> </a:t>
            </a:r>
            <a:r>
              <a:rPr lang="uk-UA" sz="2300" dirty="0" smtClean="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a:t>
            </a:r>
            <a:r>
              <a:rPr lang="en-US" sz="2300" dirty="0" smtClean="0"/>
              <a:t> </a:t>
            </a:r>
            <a:r>
              <a:rPr lang="ru-RU" sz="2300" dirty="0" smtClean="0"/>
              <a:t>«</a:t>
            </a:r>
            <a:r>
              <a:rPr lang="ru-RU" sz="2300" dirty="0" err="1" smtClean="0"/>
              <a:t>вбивати</a:t>
            </a:r>
            <a:r>
              <a:rPr lang="ru-RU" sz="2300" dirty="0" smtClean="0"/>
              <a:t>») </a:t>
            </a:r>
            <a:r>
              <a:rPr lang="uk-UA" sz="2300" dirty="0" smtClean="0">
                <a:ln>
                  <a:solidFill>
                    <a:schemeClr val="bg1">
                      <a:lumMod val="75000"/>
                      <a:lumOff val="25000"/>
                      <a:alpha val="10000"/>
                    </a:schemeClr>
                  </a:solidFill>
                </a:ln>
                <a:solidFill>
                  <a:schemeClr val="tx2"/>
                </a:solidFill>
              </a:rPr>
              <a:t>–</a:t>
            </a:r>
            <a:r>
              <a:rPr lang="ru-RU" sz="2300" dirty="0" smtClean="0"/>
              <a:t> </a:t>
            </a:r>
            <a:r>
              <a:rPr lang="ru-RU" sz="2300" dirty="0" err="1" smtClean="0"/>
              <a:t>знищення</a:t>
            </a:r>
            <a:r>
              <a:rPr lang="ru-RU" sz="2300" dirty="0" smtClean="0"/>
              <a:t> </a:t>
            </a:r>
            <a:r>
              <a:rPr lang="ru-RU" sz="2300" dirty="0" err="1" smtClean="0"/>
              <a:t>окремих</a:t>
            </a:r>
            <a:r>
              <a:rPr lang="ru-RU" sz="2300" dirty="0" smtClean="0"/>
              <a:t> </a:t>
            </a:r>
            <a:r>
              <a:rPr lang="ru-RU" sz="2300" dirty="0" err="1" smtClean="0"/>
              <a:t>груп</a:t>
            </a:r>
            <a:r>
              <a:rPr lang="ru-RU" sz="2300" dirty="0" smtClean="0"/>
              <a:t> </a:t>
            </a:r>
            <a:r>
              <a:rPr lang="ru-RU" sz="2300" dirty="0" err="1" smtClean="0"/>
              <a:t>населення</a:t>
            </a:r>
            <a:r>
              <a:rPr lang="ru-RU" sz="2300" dirty="0" smtClean="0"/>
              <a:t> за </a:t>
            </a:r>
            <a:r>
              <a:rPr lang="ru-RU" sz="2300" dirty="0" err="1" smtClean="0"/>
              <a:t>расовими</a:t>
            </a:r>
            <a:r>
              <a:rPr lang="ru-RU" sz="2300" dirty="0" smtClean="0"/>
              <a:t>, </a:t>
            </a:r>
            <a:r>
              <a:rPr lang="ru-RU" sz="2300" dirty="0" err="1" smtClean="0"/>
              <a:t>національними</a:t>
            </a:r>
            <a:r>
              <a:rPr lang="ru-RU" sz="2300" dirty="0" smtClean="0"/>
              <a:t>, </a:t>
            </a:r>
            <a:r>
              <a:rPr lang="ru-RU" sz="2300" dirty="0" err="1" smtClean="0"/>
              <a:t>етнічними</a:t>
            </a:r>
            <a:r>
              <a:rPr lang="ru-RU" sz="2300" dirty="0" smtClean="0"/>
              <a:t> </a:t>
            </a:r>
            <a:r>
              <a:rPr lang="ru-RU" sz="2300" dirty="0" err="1" smtClean="0"/>
              <a:t>або</a:t>
            </a:r>
            <a:r>
              <a:rPr lang="ru-RU" sz="2300" dirty="0" smtClean="0"/>
              <a:t> </a:t>
            </a:r>
            <a:r>
              <a:rPr lang="ru-RU" sz="2300" dirty="0" err="1" smtClean="0"/>
              <a:t>релігійними</a:t>
            </a:r>
            <a:r>
              <a:rPr lang="ru-RU" sz="2300" dirty="0" smtClean="0"/>
              <a:t> мотивами, а </a:t>
            </a:r>
            <a:r>
              <a:rPr lang="ru-RU" sz="2300" dirty="0" err="1" smtClean="0"/>
              <a:t>також</a:t>
            </a:r>
            <a:r>
              <a:rPr lang="ru-RU" sz="2300" dirty="0" smtClean="0"/>
              <a:t> </a:t>
            </a:r>
            <a:r>
              <a:rPr lang="ru-RU" sz="2300" dirty="0" err="1" smtClean="0"/>
              <a:t>штучне</a:t>
            </a:r>
            <a:r>
              <a:rPr lang="ru-RU" sz="2300" dirty="0" smtClean="0"/>
              <a:t>  </a:t>
            </a:r>
            <a:r>
              <a:rPr lang="ru-RU" sz="2300" dirty="0" err="1" smtClean="0"/>
              <a:t>створення</a:t>
            </a:r>
            <a:r>
              <a:rPr lang="ru-RU" sz="2300" dirty="0" smtClean="0"/>
              <a:t>  </a:t>
            </a:r>
            <a:r>
              <a:rPr lang="ru-RU" sz="2300" dirty="0" err="1" smtClean="0"/>
              <a:t>життєвих</a:t>
            </a:r>
            <a:r>
              <a:rPr lang="ru-RU" sz="2300" dirty="0" smtClean="0"/>
              <a:t>  умов,  </a:t>
            </a:r>
            <a:r>
              <a:rPr lang="ru-RU" sz="2300" dirty="0" err="1" smtClean="0"/>
              <a:t>несумісних</a:t>
            </a:r>
            <a:r>
              <a:rPr lang="ru-RU" sz="2300" dirty="0" smtClean="0"/>
              <a:t>  </a:t>
            </a:r>
            <a:r>
              <a:rPr lang="ru-RU" sz="2300" dirty="0" err="1" smtClean="0"/>
              <a:t>з</a:t>
            </a:r>
            <a:r>
              <a:rPr lang="ru-RU" sz="2300" dirty="0" smtClean="0"/>
              <a:t>  </a:t>
            </a:r>
            <a:r>
              <a:rPr lang="ru-RU" sz="2300" dirty="0" err="1" smtClean="0"/>
              <a:t>життям</a:t>
            </a:r>
            <a:r>
              <a:rPr lang="ru-RU" sz="2300" dirty="0" smtClean="0"/>
              <a:t>.  </a:t>
            </a:r>
            <a:r>
              <a:rPr lang="ru-RU" sz="2300" dirty="0" err="1" smtClean="0"/>
              <a:t>Термін</a:t>
            </a:r>
            <a:r>
              <a:rPr lang="ru-RU" sz="2300" dirty="0" smtClean="0"/>
              <a:t>  «Геноцид» </a:t>
            </a:r>
            <a:r>
              <a:rPr lang="ru-RU" sz="2300" dirty="0" err="1" smtClean="0"/>
              <a:t>уперше</a:t>
            </a:r>
            <a:r>
              <a:rPr lang="ru-RU" sz="2300" dirty="0" smtClean="0"/>
              <a:t>  </a:t>
            </a:r>
            <a:r>
              <a:rPr lang="ru-RU" sz="2300" dirty="0" err="1" smtClean="0"/>
              <a:t>використав</a:t>
            </a:r>
            <a:r>
              <a:rPr lang="ru-RU" sz="2300" dirty="0" smtClean="0"/>
              <a:t>  </a:t>
            </a:r>
            <a:r>
              <a:rPr lang="ru-RU" sz="2300" dirty="0" err="1" smtClean="0"/>
              <a:t>польсько-єврейський</a:t>
            </a:r>
            <a:r>
              <a:rPr lang="ru-RU" sz="2300" dirty="0" smtClean="0"/>
              <a:t>  юрист  </a:t>
            </a:r>
            <a:r>
              <a:rPr lang="ru-RU" sz="2300" dirty="0" err="1" smtClean="0">
                <a:solidFill>
                  <a:srgbClr val="00B050"/>
                </a:solidFill>
              </a:rPr>
              <a:t>Рафаель</a:t>
            </a:r>
            <a:r>
              <a:rPr lang="ru-RU" sz="2300" dirty="0" smtClean="0"/>
              <a:t> </a:t>
            </a:r>
            <a:r>
              <a:rPr lang="ru-RU" sz="2300" dirty="0" err="1" smtClean="0">
                <a:solidFill>
                  <a:srgbClr val="00B050"/>
                </a:solidFill>
              </a:rPr>
              <a:t>Лемкін</a:t>
            </a:r>
            <a:r>
              <a:rPr lang="ru-RU" sz="2300" dirty="0" smtClean="0"/>
              <a:t>  у  </a:t>
            </a:r>
            <a:r>
              <a:rPr lang="ru-RU" sz="2300" dirty="0" err="1" smtClean="0"/>
              <a:t>книзі</a:t>
            </a:r>
            <a:r>
              <a:rPr lang="ru-RU" sz="2300" dirty="0" smtClean="0"/>
              <a:t>  </a:t>
            </a:r>
            <a:r>
              <a:rPr lang="ru-RU" sz="2300" dirty="0" smtClean="0">
                <a:solidFill>
                  <a:srgbClr val="00B050"/>
                </a:solidFill>
              </a:rPr>
              <a:t>«</a:t>
            </a:r>
            <a:r>
              <a:rPr lang="ru-RU" sz="2300" dirty="0" err="1" smtClean="0">
                <a:solidFill>
                  <a:srgbClr val="00B050"/>
                </a:solidFill>
              </a:rPr>
              <a:t>Європа</a:t>
            </a:r>
            <a:r>
              <a:rPr lang="ru-RU" sz="2300" dirty="0" smtClean="0">
                <a:solidFill>
                  <a:srgbClr val="00B050"/>
                </a:solidFill>
              </a:rPr>
              <a:t>  </a:t>
            </a:r>
            <a:r>
              <a:rPr lang="ru-RU" sz="2300" dirty="0" err="1" smtClean="0">
                <a:solidFill>
                  <a:srgbClr val="00B050"/>
                </a:solidFill>
              </a:rPr>
              <a:t>під</a:t>
            </a:r>
            <a:r>
              <a:rPr lang="ru-RU" sz="2300" dirty="0" smtClean="0">
                <a:solidFill>
                  <a:srgbClr val="00B050"/>
                </a:solidFill>
              </a:rPr>
              <a:t>  </a:t>
            </a:r>
            <a:r>
              <a:rPr lang="ru-RU" sz="2300" dirty="0" err="1" smtClean="0">
                <a:solidFill>
                  <a:srgbClr val="00B050"/>
                </a:solidFill>
              </a:rPr>
              <a:t>владою</a:t>
            </a:r>
            <a:r>
              <a:rPr lang="ru-RU" sz="2300" dirty="0" smtClean="0">
                <a:solidFill>
                  <a:srgbClr val="00B050"/>
                </a:solidFill>
              </a:rPr>
              <a:t>  </a:t>
            </a:r>
            <a:r>
              <a:rPr lang="ru-RU" sz="2300" dirty="0" err="1" smtClean="0">
                <a:solidFill>
                  <a:srgbClr val="00B050"/>
                </a:solidFill>
              </a:rPr>
              <a:t>осі</a:t>
            </a:r>
            <a:r>
              <a:rPr lang="ru-RU" sz="2300" dirty="0" smtClean="0">
                <a:solidFill>
                  <a:srgbClr val="00B050"/>
                </a:solidFill>
              </a:rPr>
              <a:t>  </a:t>
            </a:r>
            <a:r>
              <a:rPr lang="ru-RU" sz="2300" dirty="0" err="1" smtClean="0">
                <a:solidFill>
                  <a:srgbClr val="00B050"/>
                </a:solidFill>
              </a:rPr>
              <a:t>Берлін-Рим</a:t>
            </a:r>
            <a:r>
              <a:rPr lang="ru-RU" sz="2300" dirty="0" smtClean="0">
                <a:solidFill>
                  <a:srgbClr val="00B050"/>
                </a:solidFill>
              </a:rPr>
              <a:t>» </a:t>
            </a:r>
            <a:r>
              <a:rPr lang="ru-RU" sz="2300" dirty="0" smtClean="0"/>
              <a:t>.</a:t>
            </a:r>
            <a:endParaRPr lang="ru-RU" sz="2300" dirty="0"/>
          </a:p>
        </p:txBody>
      </p:sp>
      <p:sp>
        <p:nvSpPr>
          <p:cNvPr id="5" name="Прямокутник 4"/>
          <p:cNvSpPr/>
          <p:nvPr/>
        </p:nvSpPr>
        <p:spPr>
          <a:xfrm>
            <a:off x="269629" y="1915125"/>
            <a:ext cx="11359662" cy="2139047"/>
          </a:xfrm>
          <a:prstGeom prst="rect">
            <a:avLst/>
          </a:prstGeom>
        </p:spPr>
        <p:txBody>
          <a:bodyPr wrap="square">
            <a:spAutoFit/>
          </a:bodyPr>
          <a:lstStyle/>
          <a:p>
            <a:pPr algn="just"/>
            <a:r>
              <a:rPr lang="uk-UA" b="1" dirty="0" smtClean="0">
                <a:latin typeface="Calibri" pitchFamily="34" charset="0"/>
              </a:rPr>
              <a:t/>
            </a:r>
            <a:br>
              <a:rPr lang="uk-UA" b="1" dirty="0" smtClean="0">
                <a:latin typeface="Calibri" pitchFamily="34" charset="0"/>
              </a:rPr>
            </a:br>
            <a:r>
              <a:rPr lang="uk-UA" sz="2300" b="1" dirty="0" smtClean="0">
                <a:solidFill>
                  <a:schemeClr val="accent1">
                    <a:lumMod val="40000"/>
                    <a:lumOff val="60000"/>
                  </a:schemeClr>
                </a:solidFill>
              </a:rPr>
              <a:t>ГОЛОКОСТ</a:t>
            </a:r>
            <a:r>
              <a:rPr lang="uk-UA" sz="2300" b="1" dirty="0" smtClean="0"/>
              <a:t> </a:t>
            </a:r>
            <a:r>
              <a:rPr lang="ru-RU" sz="2300" dirty="0" smtClean="0"/>
              <a:t>(</a:t>
            </a:r>
            <a:r>
              <a:rPr lang="ru-RU" sz="2300" dirty="0" err="1" smtClean="0"/>
              <a:t>від</a:t>
            </a:r>
            <a:r>
              <a:rPr lang="ru-RU" sz="2300" dirty="0" smtClean="0"/>
              <a:t> англ. </a:t>
            </a:r>
            <a:r>
              <a:rPr lang="en-US" sz="2300" dirty="0" smtClean="0"/>
              <a:t>the Holocaust</a:t>
            </a:r>
            <a:r>
              <a:rPr lang="vi-VN" sz="2300" dirty="0" smtClean="0"/>
              <a:t>, </a:t>
            </a:r>
            <a:r>
              <a:rPr lang="ru-RU" sz="2300" dirty="0" err="1" smtClean="0"/>
              <a:t>з</a:t>
            </a:r>
            <a:r>
              <a:rPr lang="ru-RU" sz="2300" dirty="0" smtClean="0"/>
              <a:t> </a:t>
            </a:r>
            <a:r>
              <a:rPr lang="ru-RU" sz="2300" dirty="0" err="1" smtClean="0"/>
              <a:t>дав.-гр</a:t>
            </a:r>
            <a:r>
              <a:rPr lang="ru-RU" sz="2300" dirty="0" smtClean="0"/>
              <a:t>. </a:t>
            </a:r>
            <a:r>
              <a:rPr lang="el-GR" sz="2300" dirty="0" smtClean="0"/>
              <a:t>ὁλοκαύστος </a:t>
            </a:r>
            <a:r>
              <a:rPr lang="uk-UA" sz="2300" dirty="0" smtClean="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a:t>
            </a:r>
            <a:r>
              <a:rPr lang="el-GR" sz="2300" dirty="0" smtClean="0"/>
              <a:t> «</a:t>
            </a:r>
            <a:r>
              <a:rPr lang="ru-RU" sz="2300" dirty="0" err="1" smtClean="0"/>
              <a:t>всеспалення</a:t>
            </a:r>
            <a:r>
              <a:rPr lang="ru-RU" sz="2300" dirty="0" smtClean="0"/>
              <a:t>») </a:t>
            </a:r>
            <a:r>
              <a:rPr lang="uk-UA" sz="2300" dirty="0" smtClean="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a:t>
            </a:r>
            <a:r>
              <a:rPr lang="vi-VN" sz="2300" dirty="0" smtClean="0"/>
              <a:t> </a:t>
            </a:r>
            <a:r>
              <a:rPr lang="ru-RU" sz="2300" dirty="0" err="1" smtClean="0"/>
              <a:t>організоване</a:t>
            </a:r>
            <a:r>
              <a:rPr lang="ru-RU" sz="2300" dirty="0" smtClean="0"/>
              <a:t> та </a:t>
            </a:r>
            <a:r>
              <a:rPr lang="ru-RU" sz="2300" dirty="0" err="1" smtClean="0"/>
              <a:t>планомірне</a:t>
            </a:r>
            <a:r>
              <a:rPr lang="ru-RU" sz="2300" dirty="0" smtClean="0"/>
              <a:t> </a:t>
            </a:r>
            <a:r>
              <a:rPr lang="ru-RU" sz="2300" dirty="0" err="1" smtClean="0"/>
              <a:t>знищення</a:t>
            </a:r>
            <a:r>
              <a:rPr lang="ru-RU" sz="2300" dirty="0" smtClean="0"/>
              <a:t> </a:t>
            </a:r>
            <a:r>
              <a:rPr lang="ru-RU" sz="2300" dirty="0" err="1" smtClean="0"/>
              <a:t>єврейського</a:t>
            </a:r>
            <a:r>
              <a:rPr lang="ru-RU" sz="2300" dirty="0" smtClean="0"/>
              <a:t> </a:t>
            </a:r>
            <a:r>
              <a:rPr lang="ru-RU" sz="2300" dirty="0" err="1" smtClean="0"/>
              <a:t>населення</a:t>
            </a:r>
            <a:r>
              <a:rPr lang="ru-RU" sz="2300" dirty="0" smtClean="0"/>
              <a:t> нацистами та </a:t>
            </a:r>
            <a:r>
              <a:rPr lang="ru-RU" sz="2300" dirty="0" err="1" smtClean="0"/>
              <a:t>їхніми</a:t>
            </a:r>
            <a:r>
              <a:rPr lang="ru-RU" sz="2300" dirty="0" smtClean="0"/>
              <a:t> союзниками в роки </a:t>
            </a:r>
            <a:r>
              <a:rPr lang="ru-RU" sz="2300" dirty="0" err="1" smtClean="0"/>
              <a:t>Другої</a:t>
            </a:r>
            <a:r>
              <a:rPr lang="ru-RU" sz="2300" dirty="0" smtClean="0"/>
              <a:t> </a:t>
            </a:r>
            <a:r>
              <a:rPr lang="ru-RU" sz="2300" dirty="0" err="1" smtClean="0"/>
              <a:t>світової</a:t>
            </a:r>
            <a:r>
              <a:rPr lang="ru-RU" sz="2300" dirty="0" smtClean="0"/>
              <a:t> </a:t>
            </a:r>
            <a:r>
              <a:rPr lang="ru-RU" sz="2300" dirty="0" err="1" smtClean="0"/>
              <a:t>війни</a:t>
            </a:r>
            <a:r>
              <a:rPr lang="ru-RU" sz="2300" dirty="0" smtClean="0"/>
              <a:t> (</a:t>
            </a:r>
            <a:r>
              <a:rPr lang="ru-RU" sz="2300" dirty="0" smtClean="0">
                <a:solidFill>
                  <a:srgbClr val="FF0000"/>
                </a:solidFill>
              </a:rPr>
              <a:t>взято з: </a:t>
            </a:r>
            <a:r>
              <a:rPr lang="ru-RU" sz="2300" i="1" dirty="0" err="1" smtClean="0">
                <a:solidFill>
                  <a:srgbClr val="00B0F0"/>
                </a:solidFill>
              </a:rPr>
              <a:t>Гісем</a:t>
            </a:r>
            <a:r>
              <a:rPr lang="ru-RU" sz="2300" i="1" dirty="0" smtClean="0">
                <a:solidFill>
                  <a:srgbClr val="00B0F0"/>
                </a:solidFill>
              </a:rPr>
              <a:t> О.В., </a:t>
            </a:r>
            <a:r>
              <a:rPr lang="ru-RU" sz="2300" i="1" dirty="0" err="1" smtClean="0">
                <a:solidFill>
                  <a:srgbClr val="00B0F0"/>
                </a:solidFill>
              </a:rPr>
              <a:t>Мартинюк</a:t>
            </a:r>
            <a:r>
              <a:rPr lang="ru-RU" sz="2300" i="1" dirty="0" smtClean="0">
                <a:solidFill>
                  <a:srgbClr val="00B0F0"/>
                </a:solidFill>
              </a:rPr>
              <a:t> О.О. </a:t>
            </a:r>
            <a:r>
              <a:rPr lang="ru-RU" sz="2300" i="1" dirty="0" err="1" smtClean="0">
                <a:solidFill>
                  <a:srgbClr val="00B0F0"/>
                </a:solidFill>
              </a:rPr>
              <a:t>Голокост</a:t>
            </a:r>
            <a:r>
              <a:rPr lang="ru-RU" sz="2300" i="1" dirty="0" smtClean="0">
                <a:solidFill>
                  <a:srgbClr val="00B0F0"/>
                </a:solidFill>
              </a:rPr>
              <a:t> в </a:t>
            </a:r>
            <a:r>
              <a:rPr lang="ru-RU" sz="2300" i="1" dirty="0" err="1" smtClean="0">
                <a:solidFill>
                  <a:srgbClr val="00B0F0"/>
                </a:solidFill>
              </a:rPr>
              <a:t>Україні</a:t>
            </a:r>
            <a:r>
              <a:rPr lang="ru-RU" sz="2300" i="1" dirty="0" smtClean="0">
                <a:solidFill>
                  <a:srgbClr val="00B0F0"/>
                </a:solidFill>
              </a:rPr>
              <a:t> (1941-1944): </a:t>
            </a:r>
            <a:r>
              <a:rPr lang="ru-RU" sz="2300" i="1" dirty="0" err="1" smtClean="0">
                <a:solidFill>
                  <a:srgbClr val="00B0F0"/>
                </a:solidFill>
              </a:rPr>
              <a:t>Словник-довідник</a:t>
            </a:r>
            <a:r>
              <a:rPr lang="ru-RU" sz="2300" i="1" dirty="0" smtClean="0">
                <a:solidFill>
                  <a:srgbClr val="00B0F0"/>
                </a:solidFill>
              </a:rPr>
              <a:t>. </a:t>
            </a:r>
            <a:r>
              <a:rPr lang="uk-UA" sz="2300" dirty="0" smtClean="0">
                <a:ln>
                  <a:solidFill>
                    <a:schemeClr val="bg1">
                      <a:lumMod val="75000"/>
                      <a:lumOff val="25000"/>
                      <a:alpha val="10000"/>
                    </a:schemeClr>
                  </a:solidFill>
                </a:ln>
                <a:solidFill>
                  <a:srgbClr val="00B0F0"/>
                </a:solidFill>
                <a:effectLst>
                  <a:outerShdw blurRad="9525" dist="25400" dir="14640000" algn="tl" rotWithShape="0">
                    <a:schemeClr val="bg1">
                      <a:alpha val="30000"/>
                    </a:schemeClr>
                  </a:outerShdw>
                </a:effectLst>
              </a:rPr>
              <a:t>–</a:t>
            </a:r>
            <a:r>
              <a:rPr lang="ru-RU" sz="2300" i="1" dirty="0" smtClean="0">
                <a:solidFill>
                  <a:srgbClr val="00B0F0"/>
                </a:solidFill>
              </a:rPr>
              <a:t> К.: Сфера, 2007. </a:t>
            </a:r>
            <a:r>
              <a:rPr lang="uk-UA" sz="2300" dirty="0" smtClean="0">
                <a:ln>
                  <a:solidFill>
                    <a:schemeClr val="bg1">
                      <a:lumMod val="75000"/>
                      <a:lumOff val="25000"/>
                      <a:alpha val="10000"/>
                    </a:schemeClr>
                  </a:solidFill>
                </a:ln>
                <a:solidFill>
                  <a:srgbClr val="00B0F0"/>
                </a:solidFill>
                <a:effectLst>
                  <a:outerShdw blurRad="9525" dist="25400" dir="14640000" algn="tl" rotWithShape="0">
                    <a:schemeClr val="bg1">
                      <a:alpha val="30000"/>
                    </a:schemeClr>
                  </a:outerShdw>
                </a:effectLst>
              </a:rPr>
              <a:t>–</a:t>
            </a:r>
            <a:r>
              <a:rPr lang="ru-RU" sz="2300" i="1" dirty="0" smtClean="0">
                <a:solidFill>
                  <a:srgbClr val="00B0F0"/>
                </a:solidFill>
              </a:rPr>
              <a:t> С. 20</a:t>
            </a:r>
            <a:r>
              <a:rPr lang="ru-RU" sz="2300" dirty="0" smtClean="0"/>
              <a:t>)</a:t>
            </a:r>
            <a:br>
              <a:rPr lang="ru-RU" sz="2300" dirty="0" smtClean="0"/>
            </a:br>
            <a:endParaRPr lang="ru-RU" sz="2300" dirty="0"/>
          </a:p>
        </p:txBody>
      </p:sp>
      <p:sp>
        <p:nvSpPr>
          <p:cNvPr id="52225" name="Rectangle 1"/>
          <p:cNvSpPr>
            <a:spLocks noChangeArrowheads="1"/>
          </p:cNvSpPr>
          <p:nvPr/>
        </p:nvSpPr>
        <p:spPr bwMode="auto">
          <a:xfrm>
            <a:off x="246184" y="3903345"/>
            <a:ext cx="11652740" cy="330859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kumimoji="0" lang="uk-UA" sz="2300" b="0" i="0" u="none" strike="noStrike" cap="none" normalizeH="0" baseline="0" dirty="0" smtClean="0">
                <a:ln>
                  <a:noFill/>
                </a:ln>
                <a:solidFill>
                  <a:schemeClr val="tx1"/>
                </a:solidFill>
                <a:effectLst/>
              </a:rPr>
              <a:t>В англійській мові термін «</a:t>
            </a:r>
            <a:r>
              <a:rPr kumimoji="0" lang="en-US" sz="2300" b="1" i="0" u="none" strike="noStrike" cap="none" normalizeH="0" baseline="0" dirty="0" smtClean="0">
                <a:ln>
                  <a:noFill/>
                </a:ln>
                <a:solidFill>
                  <a:schemeClr val="accent3">
                    <a:lumMod val="60000"/>
                    <a:lumOff val="40000"/>
                  </a:schemeClr>
                </a:solidFill>
                <a:effectLst/>
              </a:rPr>
              <a:t>H</a:t>
            </a:r>
            <a:r>
              <a:rPr kumimoji="0" lang="uk-UA" sz="2300" b="1" i="0" u="none" strike="noStrike" cap="none" normalizeH="0" baseline="0" dirty="0" smtClean="0">
                <a:ln>
                  <a:noFill/>
                </a:ln>
                <a:solidFill>
                  <a:schemeClr val="accent3">
                    <a:lumMod val="60000"/>
                    <a:lumOff val="40000"/>
                  </a:schemeClr>
                </a:solidFill>
                <a:effectLst/>
              </a:rPr>
              <a:t>OLOCAUST</a:t>
            </a:r>
            <a:r>
              <a:rPr kumimoji="0" lang="uk-UA" sz="2300" b="0" i="0" u="none" strike="noStrike" cap="none" normalizeH="0" baseline="0" dirty="0" smtClean="0">
                <a:ln>
                  <a:noFill/>
                </a:ln>
                <a:solidFill>
                  <a:schemeClr val="tx1"/>
                </a:solidFill>
                <a:effectLst/>
              </a:rPr>
              <a:t>» вживається з 1910-х років (спочатку по відношенню до геноциду вірмен в Османській імперії і єврейських погромів під час Громадянської війни в Росії), а в сучасному значенні </a:t>
            </a:r>
            <a:r>
              <a:rPr lang="uk-UA" sz="2300" dirty="0" smtClean="0">
                <a:ln>
                  <a:solidFill>
                    <a:schemeClr val="bg1">
                      <a:lumMod val="75000"/>
                      <a:lumOff val="25000"/>
                      <a:alpha val="10000"/>
                    </a:schemeClr>
                  </a:solidFill>
                </a:ln>
                <a:solidFill>
                  <a:schemeClr val="tx2"/>
                </a:solidFill>
              </a:rPr>
              <a:t>–</a:t>
            </a:r>
            <a:r>
              <a:rPr lang="en-US" sz="2300" dirty="0" smtClean="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a:t>
            </a:r>
            <a:r>
              <a:rPr kumimoji="0" lang="uk-UA" sz="2300" b="0" i="0" u="none" strike="noStrike" cap="none" normalizeH="0" baseline="0" dirty="0" smtClean="0">
                <a:ln>
                  <a:noFill/>
                </a:ln>
                <a:solidFill>
                  <a:schemeClr val="tx1"/>
                </a:solidFill>
                <a:effectLst/>
              </a:rPr>
              <a:t>винищування євреїв нацистами </a:t>
            </a:r>
            <a:r>
              <a:rPr lang="uk-UA" sz="2300" dirty="0" smtClean="0">
                <a:ln>
                  <a:solidFill>
                    <a:schemeClr val="bg1">
                      <a:lumMod val="75000"/>
                      <a:lumOff val="25000"/>
                      <a:alpha val="10000"/>
                    </a:schemeClr>
                  </a:solidFill>
                </a:ln>
                <a:solidFill>
                  <a:schemeClr val="tx2"/>
                </a:solidFill>
              </a:rPr>
              <a:t>–</a:t>
            </a:r>
            <a:r>
              <a:rPr kumimoji="0" lang="uk-UA" sz="2300" b="0" i="0" u="none" strike="noStrike" cap="none" normalizeH="0" baseline="0" dirty="0" smtClean="0">
                <a:ln>
                  <a:noFill/>
                </a:ln>
                <a:solidFill>
                  <a:schemeClr val="tx1"/>
                </a:solidFill>
                <a:effectLst/>
              </a:rPr>
              <a:t> з 1942 року. Широкого поширення термін набув в 50-і роках</a:t>
            </a:r>
            <a:r>
              <a:rPr kumimoji="0" lang="en-US" sz="2300" b="0" i="0" u="none" strike="noStrike" cap="none" normalizeH="0" baseline="0" dirty="0" smtClean="0">
                <a:ln>
                  <a:noFill/>
                </a:ln>
                <a:solidFill>
                  <a:schemeClr val="tx1"/>
                </a:solidFill>
                <a:effectLst/>
              </a:rPr>
              <a:t> </a:t>
            </a:r>
            <a:r>
              <a:rPr lang="uk-UA" sz="2300" dirty="0" smtClean="0"/>
              <a:t>ХХ ст</a:t>
            </a:r>
            <a:r>
              <a:rPr kumimoji="0" lang="uk-UA" sz="2300" b="0" i="0" u="none" strike="noStrike" cap="none" normalizeH="0" baseline="0" dirty="0" smtClean="0">
                <a:ln>
                  <a:noFill/>
                </a:ln>
                <a:solidFill>
                  <a:schemeClr val="tx1"/>
                </a:solidFill>
                <a:effectLst/>
              </a:rPr>
              <a:t>оліття завдяки книгам письменника </a:t>
            </a:r>
            <a:r>
              <a:rPr kumimoji="0" lang="uk-UA" sz="2300" b="0" i="0" u="none" strike="noStrike" cap="none" normalizeH="0" baseline="0" dirty="0" smtClean="0">
                <a:ln>
                  <a:noFill/>
                </a:ln>
                <a:solidFill>
                  <a:srgbClr val="00B050"/>
                </a:solidFill>
                <a:effectLst/>
              </a:rPr>
              <a:t>Елі </a:t>
            </a:r>
            <a:r>
              <a:rPr kumimoji="0" lang="uk-UA" sz="2300" b="0" i="0" u="none" strike="noStrike" cap="none" normalizeH="0" baseline="0" dirty="0" err="1" smtClean="0">
                <a:ln>
                  <a:noFill/>
                </a:ln>
                <a:solidFill>
                  <a:srgbClr val="00B050"/>
                </a:solidFill>
                <a:effectLst/>
              </a:rPr>
              <a:t>Візеля</a:t>
            </a:r>
            <a:r>
              <a:rPr kumimoji="0" lang="uk-UA" sz="2300" b="0" i="0" u="none" strike="noStrike" cap="none" normalizeH="0" baseline="0" dirty="0" smtClean="0">
                <a:ln>
                  <a:noFill/>
                </a:ln>
                <a:solidFill>
                  <a:schemeClr val="tx1"/>
                </a:solidFill>
                <a:effectLst/>
              </a:rPr>
              <a:t>. У радянській пресі термін з'являється на початку 80-х років. </a:t>
            </a:r>
            <a:r>
              <a:rPr lang="ru-RU" sz="2300" dirty="0" smtClean="0"/>
              <a:t>В </a:t>
            </a:r>
            <a:r>
              <a:rPr lang="uk-UA" sz="2300" dirty="0" smtClean="0"/>
              <a:t>українській</a:t>
            </a:r>
            <a:r>
              <a:rPr lang="ru-RU" sz="2300" dirty="0" smtClean="0"/>
              <a:t> </a:t>
            </a:r>
            <a:r>
              <a:rPr lang="ru-RU" sz="2300" dirty="0" err="1" smtClean="0"/>
              <a:t>мові</a:t>
            </a:r>
            <a:r>
              <a:rPr lang="ru-RU" sz="2300" dirty="0" smtClean="0"/>
              <a:t> слово «</a:t>
            </a:r>
            <a:r>
              <a:rPr lang="uk-UA" sz="2300" b="1" dirty="0" smtClean="0">
                <a:solidFill>
                  <a:schemeClr val="accent1">
                    <a:lumMod val="40000"/>
                    <a:lumOff val="60000"/>
                  </a:schemeClr>
                </a:solidFill>
              </a:rPr>
              <a:t>ГОЛОКОСТ</a:t>
            </a:r>
            <a:r>
              <a:rPr lang="ru-RU" sz="2300" dirty="0" smtClean="0"/>
              <a:t>» (у </a:t>
            </a:r>
            <a:r>
              <a:rPr lang="uk-UA" sz="2300" dirty="0" smtClean="0"/>
              <a:t>російській</a:t>
            </a:r>
            <a:r>
              <a:rPr lang="ru-RU" sz="2300" dirty="0" smtClean="0"/>
              <a:t> </a:t>
            </a:r>
            <a:r>
              <a:rPr lang="uk-UA" sz="2300" dirty="0" smtClean="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a:t>
            </a:r>
            <a:r>
              <a:rPr lang="uk-UA" sz="2300" dirty="0" smtClean="0"/>
              <a:t> </a:t>
            </a:r>
            <a:r>
              <a:rPr lang="ru-RU" sz="2300" dirty="0" smtClean="0"/>
              <a:t>«холокост») при </a:t>
            </a:r>
            <a:r>
              <a:rPr lang="ru-RU" sz="2300" dirty="0" err="1" smtClean="0"/>
              <a:t>позначенні</a:t>
            </a:r>
            <a:r>
              <a:rPr lang="ru-RU" sz="2300" dirty="0" smtClean="0"/>
              <a:t> </a:t>
            </a:r>
            <a:r>
              <a:rPr lang="ru-RU" sz="2300" dirty="0" err="1" smtClean="0"/>
              <a:t>поняття</a:t>
            </a:r>
            <a:r>
              <a:rPr lang="ru-RU" sz="2300" dirty="0" smtClean="0"/>
              <a:t>, яке не </a:t>
            </a:r>
            <a:r>
              <a:rPr lang="ru-RU" sz="2300" dirty="0" err="1" smtClean="0"/>
              <a:t>є</a:t>
            </a:r>
            <a:r>
              <a:rPr lang="ru-RU" sz="2300" dirty="0" smtClean="0"/>
              <a:t> </a:t>
            </a:r>
            <a:r>
              <a:rPr lang="ru-RU" sz="2300" dirty="0" err="1" smtClean="0"/>
              <a:t>власним</a:t>
            </a:r>
            <a:r>
              <a:rPr lang="ru-RU" sz="2300" dirty="0" smtClean="0"/>
              <a:t> </a:t>
            </a:r>
            <a:r>
              <a:rPr lang="ru-RU" sz="2300" dirty="0" err="1" smtClean="0"/>
              <a:t>ім'ям</a:t>
            </a:r>
            <a:r>
              <a:rPr lang="ru-RU" sz="2300" dirty="0" smtClean="0"/>
              <a:t>, </a:t>
            </a:r>
            <a:r>
              <a:rPr lang="ru-RU" sz="2300" dirty="0" err="1" smtClean="0"/>
              <a:t>пишеться</a:t>
            </a:r>
            <a:r>
              <a:rPr lang="ru-RU" sz="2300" dirty="0" smtClean="0"/>
              <a:t> </a:t>
            </a:r>
            <a:r>
              <a:rPr lang="ru-RU" sz="2300" dirty="0" err="1" smtClean="0"/>
              <a:t>з</a:t>
            </a:r>
            <a:r>
              <a:rPr lang="ru-RU" sz="2300" dirty="0" smtClean="0"/>
              <a:t> </a:t>
            </a:r>
            <a:r>
              <a:rPr lang="ru-RU" sz="2300" dirty="0" err="1" smtClean="0"/>
              <a:t>малої</a:t>
            </a:r>
            <a:r>
              <a:rPr lang="ru-RU" sz="2300" dirty="0" smtClean="0"/>
              <a:t> </a:t>
            </a:r>
            <a:r>
              <a:rPr lang="ru-RU" sz="2300" dirty="0" err="1" smtClean="0"/>
              <a:t>літери</a:t>
            </a:r>
            <a:r>
              <a:rPr lang="ru-RU" sz="2300" dirty="0" smtClean="0"/>
              <a:t>, а по </a:t>
            </a:r>
            <a:r>
              <a:rPr lang="ru-RU" sz="2300" dirty="0" err="1" smtClean="0"/>
              <a:t>відношенню</a:t>
            </a:r>
            <a:r>
              <a:rPr lang="ru-RU" sz="2300" dirty="0" smtClean="0"/>
              <a:t> до геноциду </a:t>
            </a:r>
            <a:r>
              <a:rPr lang="ru-RU" sz="2300" dirty="0" err="1" smtClean="0"/>
              <a:t>євреїв</a:t>
            </a:r>
            <a:r>
              <a:rPr lang="ru-RU" sz="2300" dirty="0" smtClean="0"/>
              <a:t> </a:t>
            </a:r>
            <a:r>
              <a:rPr lang="uk-UA" sz="2300" dirty="0" smtClean="0">
                <a:ln>
                  <a:solidFill>
                    <a:schemeClr val="bg1">
                      <a:lumMod val="75000"/>
                      <a:lumOff val="25000"/>
                      <a:alpha val="10000"/>
                    </a:schemeClr>
                  </a:solidFill>
                </a:ln>
                <a:solidFill>
                  <a:schemeClr val="tx2"/>
                </a:solidFill>
              </a:rPr>
              <a:t>–</a:t>
            </a:r>
            <a:r>
              <a:rPr lang="ru-RU" sz="2300" dirty="0" smtClean="0"/>
              <a:t> </a:t>
            </a:r>
            <a:r>
              <a:rPr lang="ru-RU" sz="2300" dirty="0" err="1" smtClean="0"/>
              <a:t>з</a:t>
            </a:r>
            <a:r>
              <a:rPr lang="ru-RU" sz="2300" dirty="0" smtClean="0"/>
              <a:t> </a:t>
            </a:r>
            <a:r>
              <a:rPr lang="ru-RU" sz="2300" dirty="0" err="1" smtClean="0"/>
              <a:t>великої</a:t>
            </a:r>
            <a:r>
              <a:rPr lang="ru-RU" sz="2300" dirty="0" smtClean="0"/>
              <a:t>!</a:t>
            </a:r>
          </a:p>
          <a:p>
            <a:pPr lvl="0" algn="just" fontAlgn="base">
              <a:spcBef>
                <a:spcPct val="0"/>
              </a:spcBef>
              <a:spcAft>
                <a:spcPct val="0"/>
              </a:spcAft>
            </a:pPr>
            <a:endParaRPr kumimoji="0" lang="uk-UA" sz="2500" b="0" i="0" u="none" strike="noStrike" cap="none" normalizeH="0" baseline="0" dirty="0" smtClean="0">
              <a:ln>
                <a:noFill/>
              </a:ln>
              <a:solidFill>
                <a:schemeClr val="tx1"/>
              </a:solidFill>
              <a:effectLst/>
              <a:latin typeface="Calibri" pitchFamily="3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37626" y="0"/>
            <a:ext cx="11854374" cy="1292662"/>
          </a:xfrm>
          <a:prstGeom prst="rect">
            <a:avLst/>
          </a:prstGeom>
          <a:noFill/>
        </p:spPr>
        <p:txBody>
          <a:bodyPr wrap="square" rtlCol="0">
            <a:spAutoFit/>
          </a:bodyPr>
          <a:lstStyle/>
          <a:p>
            <a:pPr algn="ctr"/>
            <a:r>
              <a:rPr lang="uk-UA" sz="3000" dirty="0" smtClean="0">
                <a:solidFill>
                  <a:schemeClr val="accent3">
                    <a:lumMod val="75000"/>
                  </a:schemeClr>
                </a:solidFill>
                <a:latin typeface="+mj-lt"/>
              </a:rPr>
              <a:t>Зміна чисельності єврейського населення Луцька протягом періоду з кінця ХІХ по початок ХХІ століття</a:t>
            </a:r>
            <a:endParaRPr lang="ru-RU" sz="3000" dirty="0" smtClean="0">
              <a:solidFill>
                <a:schemeClr val="accent3">
                  <a:lumMod val="75000"/>
                </a:schemeClr>
              </a:solidFill>
              <a:latin typeface="+mj-lt"/>
            </a:endParaRPr>
          </a:p>
          <a:p>
            <a:endParaRPr lang="ru-RU" dirty="0"/>
          </a:p>
        </p:txBody>
      </p:sp>
      <p:sp>
        <p:nvSpPr>
          <p:cNvPr id="6" name="Прямокутник 5"/>
          <p:cNvSpPr/>
          <p:nvPr/>
        </p:nvSpPr>
        <p:spPr>
          <a:xfrm>
            <a:off x="8194431" y="1492403"/>
            <a:ext cx="3610707" cy="4493538"/>
          </a:xfrm>
          <a:prstGeom prst="rect">
            <a:avLst/>
          </a:prstGeom>
        </p:spPr>
        <p:txBody>
          <a:bodyPr wrap="square">
            <a:spAutoFit/>
          </a:bodyPr>
          <a:lstStyle/>
          <a:p>
            <a:r>
              <a:rPr lang="uk-UA" sz="2600" dirty="0" smtClean="0"/>
              <a:t>Переселення євреїв до Луцька відбулось за часів Великого князівства Литовського. З того часу єврейська громада міста невпинно зростала. Як видно з таблиці в ХІХ століття євреї становили ледь не 90% населення нашого міста. </a:t>
            </a:r>
            <a:endParaRPr lang="ru-RU" sz="2600" dirty="0"/>
          </a:p>
        </p:txBody>
      </p:sp>
      <p:sp>
        <p:nvSpPr>
          <p:cNvPr id="10" name="Місце для вмісту 9"/>
          <p:cNvSpPr>
            <a:spLocks noGrp="1"/>
          </p:cNvSpPr>
          <p:nvPr>
            <p:ph idx="1"/>
          </p:nvPr>
        </p:nvSpPr>
        <p:spPr/>
        <p:txBody>
          <a:bodyPr/>
          <a:lstStyle/>
          <a:p>
            <a:endParaRPr lang="ru-RU"/>
          </a:p>
        </p:txBody>
      </p:sp>
      <p:pic>
        <p:nvPicPr>
          <p:cNvPr id="9217" name="Picture 1"/>
          <p:cNvPicPr>
            <a:picLocks noChangeAspect="1" noChangeArrowheads="1"/>
          </p:cNvPicPr>
          <p:nvPr/>
        </p:nvPicPr>
        <p:blipFill>
          <a:blip r:embed="rId2"/>
          <a:srcRect/>
          <a:stretch>
            <a:fillRect/>
          </a:stretch>
        </p:blipFill>
        <p:spPr bwMode="auto">
          <a:xfrm>
            <a:off x="239225" y="954332"/>
            <a:ext cx="7915275" cy="5629275"/>
          </a:xfrm>
          <a:prstGeom prst="rect">
            <a:avLst/>
          </a:prstGeom>
          <a:noFill/>
          <a:ln w="9525">
            <a:noFill/>
            <a:miter lim="800000"/>
            <a:headEnd/>
            <a:tailEnd/>
          </a:ln>
          <a:effectLst/>
        </p:spPr>
      </p:pic>
    </p:spTree>
    <p:extLst>
      <p:ext uri="{BB962C8B-B14F-4D97-AF65-F5344CB8AC3E}">
        <p14:creationId xmlns:p14="http://schemas.microsoft.com/office/powerpoint/2010/main" xmlns="" val="41619886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46846" y="444347"/>
            <a:ext cx="10353762" cy="970450"/>
          </a:xfrm>
        </p:spPr>
        <p:txBody>
          <a:bodyPr>
            <a:normAutofit fontScale="90000"/>
          </a:bodyPr>
          <a:lstStyle/>
          <a:p>
            <a:r>
              <a:rPr lang="uk-UA" sz="3300" dirty="0">
                <a:solidFill>
                  <a:schemeClr val="accent3">
                    <a:lumMod val="75000"/>
                  </a:schemeClr>
                </a:solidFill>
                <a:effectLst/>
              </a:rPr>
              <a:t>Місця компактного проживання євреїв у Луцьку кінця ХІХ – </a:t>
            </a:r>
            <a:r>
              <a:rPr lang="uk-UA" sz="3300" dirty="0" smtClean="0">
                <a:solidFill>
                  <a:schemeClr val="accent3">
                    <a:lumMod val="75000"/>
                  </a:schemeClr>
                </a:solidFill>
                <a:effectLst/>
              </a:rPr>
              <a:t>середини </a:t>
            </a:r>
            <a:r>
              <a:rPr lang="uk-UA" sz="3300" dirty="0">
                <a:solidFill>
                  <a:schemeClr val="accent3">
                    <a:lumMod val="75000"/>
                  </a:schemeClr>
                </a:solidFill>
                <a:effectLst/>
              </a:rPr>
              <a:t>ХХ століття </a:t>
            </a:r>
            <a:r>
              <a:rPr lang="ru-RU" dirty="0">
                <a:effectLst/>
              </a:rPr>
              <a:t/>
            </a:r>
            <a:br>
              <a:rPr lang="ru-RU" dirty="0">
                <a:effectLst/>
              </a:rPr>
            </a:br>
            <a:endParaRPr lang="ru-RU" dirty="0"/>
          </a:p>
        </p:txBody>
      </p:sp>
      <p:pic>
        <p:nvPicPr>
          <p:cNvPr id="8193" name="Picture 1"/>
          <p:cNvPicPr>
            <a:picLocks noGrp="1" noChangeAspect="1" noChangeArrowheads="1"/>
          </p:cNvPicPr>
          <p:nvPr>
            <p:ph idx="1"/>
          </p:nvPr>
        </p:nvPicPr>
        <p:blipFill>
          <a:blip r:embed="rId2"/>
          <a:srcRect/>
          <a:stretch>
            <a:fillRect/>
          </a:stretch>
        </p:blipFill>
        <p:spPr bwMode="auto">
          <a:xfrm>
            <a:off x="1381016" y="1106488"/>
            <a:ext cx="8982293" cy="5597525"/>
          </a:xfrm>
          <a:prstGeom prst="rect">
            <a:avLst/>
          </a:prstGeom>
          <a:noFill/>
          <a:ln w="9525">
            <a:noFill/>
            <a:miter lim="800000"/>
            <a:headEnd/>
            <a:tailEnd/>
          </a:ln>
          <a:effectLst/>
        </p:spPr>
      </p:pic>
    </p:spTree>
    <p:extLst>
      <p:ext uri="{BB962C8B-B14F-4D97-AF65-F5344CB8AC3E}">
        <p14:creationId xmlns:p14="http://schemas.microsoft.com/office/powerpoint/2010/main" xmlns="" val="406879291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p:cNvGraphicFramePr>
            <a:graphicFrameLocks noGrp="1"/>
          </p:cNvGraphicFramePr>
          <p:nvPr>
            <p:ph idx="1"/>
            <p:extLst>
              <p:ext uri="{D42A27DB-BD31-4B8C-83A1-F6EECF244321}">
                <p14:modId xmlns:p14="http://schemas.microsoft.com/office/powerpoint/2010/main" xmlns="" val="161220864"/>
              </p:ext>
            </p:extLst>
          </p:nvPr>
        </p:nvGraphicFramePr>
        <p:xfrm>
          <a:off x="295415" y="253218"/>
          <a:ext cx="11639286" cy="6382044"/>
        </p:xfrm>
        <a:graphic>
          <a:graphicData uri="http://schemas.openxmlformats.org/drawingml/2006/table">
            <a:tbl>
              <a:tblPr firstRow="1" bandRow="1">
                <a:tableStyleId>{5A111915-BE36-4E01-A7E5-04B1672EAD32}</a:tableStyleId>
              </a:tblPr>
              <a:tblGrid>
                <a:gridCol w="5819643"/>
                <a:gridCol w="5819643"/>
              </a:tblGrid>
              <a:tr h="1212484">
                <a:tc>
                  <a:txBody>
                    <a:bodyPr/>
                    <a:lstStyle/>
                    <a:p>
                      <a:pPr algn="ctr"/>
                      <a:r>
                        <a:rPr lang="uk-UA" sz="2400" dirty="0" smtClean="0">
                          <a:solidFill>
                            <a:srgbClr val="002060"/>
                          </a:solidFill>
                        </a:rPr>
                        <a:t>Євреї Волині та Луцька в період </a:t>
                      </a:r>
                    </a:p>
                    <a:p>
                      <a:pPr algn="ctr"/>
                      <a:r>
                        <a:rPr lang="uk-UA" sz="2400" dirty="0" smtClean="0">
                          <a:solidFill>
                            <a:srgbClr val="002060"/>
                          </a:solidFill>
                        </a:rPr>
                        <a:t>Другої</a:t>
                      </a:r>
                      <a:r>
                        <a:rPr lang="uk-UA" sz="2400" baseline="0" dirty="0" smtClean="0">
                          <a:solidFill>
                            <a:srgbClr val="002060"/>
                          </a:solidFill>
                        </a:rPr>
                        <a:t> Речі Посполитої  </a:t>
                      </a:r>
                    </a:p>
                    <a:p>
                      <a:pPr algn="ctr"/>
                      <a:r>
                        <a:rPr lang="uk-UA" sz="2400" baseline="0" dirty="0" smtClean="0">
                          <a:solidFill>
                            <a:srgbClr val="002060"/>
                          </a:solidFill>
                        </a:rPr>
                        <a:t>(1921 – 1939  років)</a:t>
                      </a:r>
                      <a:endParaRPr lang="ru-RU" sz="2400" dirty="0">
                        <a:solidFill>
                          <a:srgbClr val="002060"/>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uk-UA" sz="2400" dirty="0" smtClean="0">
                          <a:solidFill>
                            <a:srgbClr val="002060"/>
                          </a:solidFill>
                        </a:rPr>
                        <a:t>Євреї Волині та Луцька а період першої </a:t>
                      </a:r>
                    </a:p>
                    <a:p>
                      <a:pPr algn="ctr"/>
                      <a:r>
                        <a:rPr lang="uk-UA" sz="2400" dirty="0" smtClean="0">
                          <a:solidFill>
                            <a:srgbClr val="002060"/>
                          </a:solidFill>
                        </a:rPr>
                        <a:t>радянізації Західної</a:t>
                      </a:r>
                      <a:r>
                        <a:rPr lang="uk-UA" sz="2400" baseline="0" dirty="0" smtClean="0">
                          <a:solidFill>
                            <a:srgbClr val="002060"/>
                          </a:solidFill>
                        </a:rPr>
                        <a:t> України</a:t>
                      </a:r>
                    </a:p>
                    <a:p>
                      <a:pPr algn="ctr"/>
                      <a:r>
                        <a:rPr lang="uk-UA" sz="2400" dirty="0" smtClean="0">
                          <a:solidFill>
                            <a:srgbClr val="002060"/>
                          </a:solidFill>
                        </a:rPr>
                        <a:t>(1939 –</a:t>
                      </a:r>
                      <a:r>
                        <a:rPr lang="uk-UA" sz="2400" baseline="0" dirty="0" smtClean="0">
                          <a:solidFill>
                            <a:srgbClr val="002060"/>
                          </a:solidFill>
                        </a:rPr>
                        <a:t> 1941 років)</a:t>
                      </a:r>
                      <a:endParaRPr lang="ru-RU" sz="2400" dirty="0">
                        <a:solidFill>
                          <a:srgbClr val="002060"/>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r>
              <a:tr h="3074513">
                <a:tc>
                  <a:txBody>
                    <a:bodyPr/>
                    <a:lstStyle/>
                    <a:p>
                      <a:pPr marL="285750" indent="-285750">
                        <a:buFontTx/>
                        <a:buChar char="-"/>
                      </a:pPr>
                      <a:r>
                        <a:rPr lang="uk-UA" sz="2100" baseline="0" dirty="0" smtClean="0"/>
                        <a:t>Функціонування 50 </a:t>
                      </a:r>
                      <a:r>
                        <a:rPr lang="uk-UA" sz="2100" baseline="0" dirty="0" err="1" smtClean="0"/>
                        <a:t>синагог</a:t>
                      </a:r>
                      <a:r>
                        <a:rPr lang="uk-UA" sz="2100" baseline="0" dirty="0" smtClean="0"/>
                        <a:t> та молитовних будинків;</a:t>
                      </a:r>
                    </a:p>
                    <a:p>
                      <a:pPr marL="285750" indent="-285750">
                        <a:buFontTx/>
                        <a:buChar char="-"/>
                      </a:pPr>
                      <a:r>
                        <a:rPr lang="uk-UA" sz="2100" baseline="0" dirty="0" smtClean="0"/>
                        <a:t>видання газети «</a:t>
                      </a:r>
                      <a:r>
                        <a:rPr lang="uk-UA" sz="2100" kern="1200" dirty="0" err="1" smtClean="0">
                          <a:solidFill>
                            <a:schemeClr val="tx1"/>
                          </a:solidFill>
                          <a:effectLst/>
                          <a:latin typeface="+mn-lt"/>
                          <a:ea typeface="+mn-ea"/>
                          <a:cs typeface="+mn-cs"/>
                        </a:rPr>
                        <a:t>Волінер</a:t>
                      </a:r>
                      <a:r>
                        <a:rPr lang="uk-UA" sz="2100" kern="1200" dirty="0" smtClean="0">
                          <a:solidFill>
                            <a:schemeClr val="tx1"/>
                          </a:solidFill>
                          <a:effectLst/>
                          <a:latin typeface="+mn-lt"/>
                          <a:ea typeface="+mn-ea"/>
                          <a:cs typeface="+mn-cs"/>
                        </a:rPr>
                        <a:t> </a:t>
                      </a:r>
                      <a:r>
                        <a:rPr lang="uk-UA" sz="2100" kern="1200" dirty="0" err="1" smtClean="0">
                          <a:solidFill>
                            <a:schemeClr val="tx1"/>
                          </a:solidFill>
                          <a:effectLst/>
                          <a:latin typeface="+mn-lt"/>
                          <a:ea typeface="+mn-ea"/>
                          <a:cs typeface="+mn-cs"/>
                        </a:rPr>
                        <a:t>пресе</a:t>
                      </a:r>
                      <a:r>
                        <a:rPr lang="uk-UA" sz="2100" kern="1200" dirty="0" smtClean="0">
                          <a:solidFill>
                            <a:schemeClr val="tx1"/>
                          </a:solidFill>
                          <a:effectLst/>
                          <a:latin typeface="+mn-lt"/>
                          <a:ea typeface="+mn-ea"/>
                          <a:cs typeface="+mn-cs"/>
                        </a:rPr>
                        <a:t>»;</a:t>
                      </a:r>
                    </a:p>
                    <a:p>
                      <a:pPr marL="285750" indent="-285750">
                        <a:buFontTx/>
                        <a:buChar char="-"/>
                      </a:pPr>
                      <a:r>
                        <a:rPr lang="uk-UA" sz="2100" kern="1200" dirty="0" smtClean="0">
                          <a:solidFill>
                            <a:schemeClr val="tx1"/>
                          </a:solidFill>
                          <a:effectLst/>
                          <a:latin typeface="+mn-lt"/>
                          <a:ea typeface="+mn-ea"/>
                          <a:cs typeface="+mn-cs"/>
                        </a:rPr>
                        <a:t>відкрито 38 шкіл і 3 гімназії;</a:t>
                      </a:r>
                    </a:p>
                    <a:p>
                      <a:pPr marL="285750" indent="-285750">
                        <a:buFontTx/>
                        <a:buChar char="-"/>
                      </a:pPr>
                      <a:r>
                        <a:rPr lang="uk-UA" sz="2100" kern="1200" dirty="0" smtClean="0">
                          <a:solidFill>
                            <a:schemeClr val="tx1"/>
                          </a:solidFill>
                          <a:effectLst/>
                          <a:latin typeface="+mn-lt"/>
                          <a:ea typeface="+mn-ea"/>
                          <a:cs typeface="+mn-cs"/>
                        </a:rPr>
                        <a:t>діяльність</a:t>
                      </a:r>
                      <a:r>
                        <a:rPr lang="uk-UA" sz="2100" kern="1200" baseline="0" dirty="0" smtClean="0">
                          <a:solidFill>
                            <a:schemeClr val="tx1"/>
                          </a:solidFill>
                          <a:effectLst/>
                          <a:latin typeface="+mn-lt"/>
                          <a:ea typeface="+mn-ea"/>
                          <a:cs typeface="+mn-cs"/>
                        </a:rPr>
                        <a:t> політичних партій і громадських організацій («Бунд», «</a:t>
                      </a:r>
                      <a:r>
                        <a:rPr lang="uk-UA" sz="2100" kern="1200" baseline="0" dirty="0" err="1" smtClean="0">
                          <a:solidFill>
                            <a:schemeClr val="tx1"/>
                          </a:solidFill>
                          <a:effectLst/>
                          <a:latin typeface="+mn-lt"/>
                          <a:ea typeface="+mn-ea"/>
                          <a:cs typeface="+mn-cs"/>
                        </a:rPr>
                        <a:t>Паалай</a:t>
                      </a:r>
                      <a:r>
                        <a:rPr lang="uk-UA" sz="2100" kern="1200" baseline="0" dirty="0" smtClean="0">
                          <a:solidFill>
                            <a:schemeClr val="tx1"/>
                          </a:solidFill>
                          <a:effectLst/>
                          <a:latin typeface="+mn-lt"/>
                          <a:ea typeface="+mn-ea"/>
                          <a:cs typeface="+mn-cs"/>
                        </a:rPr>
                        <a:t> </a:t>
                      </a:r>
                      <a:r>
                        <a:rPr lang="uk-UA" sz="2100" kern="1200" baseline="0" dirty="0" err="1" smtClean="0">
                          <a:solidFill>
                            <a:schemeClr val="tx1"/>
                          </a:solidFill>
                          <a:effectLst/>
                          <a:latin typeface="+mn-lt"/>
                          <a:ea typeface="+mn-ea"/>
                          <a:cs typeface="+mn-cs"/>
                        </a:rPr>
                        <a:t>Ціон</a:t>
                      </a:r>
                      <a:r>
                        <a:rPr lang="uk-UA" sz="2100" kern="1200" baseline="0" dirty="0" smtClean="0">
                          <a:solidFill>
                            <a:schemeClr val="tx1"/>
                          </a:solidFill>
                          <a:effectLst/>
                          <a:latin typeface="+mn-lt"/>
                          <a:ea typeface="+mn-ea"/>
                          <a:cs typeface="+mn-cs"/>
                        </a:rPr>
                        <a:t>», «Єврейська народна партія», «Союз Ізраїлю», освітній фонд «</a:t>
                      </a:r>
                      <a:r>
                        <a:rPr lang="uk-UA" sz="2100" kern="1200" baseline="0" dirty="0" err="1" smtClean="0">
                          <a:solidFill>
                            <a:schemeClr val="tx1"/>
                          </a:solidFill>
                          <a:effectLst/>
                          <a:latin typeface="+mn-lt"/>
                          <a:ea typeface="+mn-ea"/>
                          <a:cs typeface="+mn-cs"/>
                        </a:rPr>
                        <a:t>Торбут</a:t>
                      </a:r>
                      <a:r>
                        <a:rPr lang="uk-UA" sz="2100" kern="1200" baseline="0" dirty="0" smtClean="0">
                          <a:solidFill>
                            <a:schemeClr val="tx1"/>
                          </a:solidFill>
                          <a:effectLst/>
                          <a:latin typeface="+mn-lt"/>
                          <a:ea typeface="+mn-ea"/>
                          <a:cs typeface="+mn-cs"/>
                        </a:rPr>
                        <a:t>».</a:t>
                      </a:r>
                      <a:endParaRPr lang="uk-UA" sz="2100" dirty="0" smtClean="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002060"/>
                    </a:solidFill>
                  </a:tcPr>
                </a:tc>
                <a:tc>
                  <a:txBody>
                    <a:bodyPr/>
                    <a:lstStyle/>
                    <a:p>
                      <a:pPr marL="285750" indent="-285750">
                        <a:buFontTx/>
                        <a:buChar char="-"/>
                      </a:pPr>
                      <a:r>
                        <a:rPr lang="uk-UA" sz="2100" baseline="0" dirty="0" smtClean="0">
                          <a:solidFill>
                            <a:schemeClr val="tx1"/>
                          </a:solidFill>
                        </a:rPr>
                        <a:t>З</a:t>
                      </a:r>
                      <a:r>
                        <a:rPr lang="uk-UA" sz="2100" baseline="0" dirty="0" smtClean="0"/>
                        <a:t>акриття шкіл, організацій та політичних партій;</a:t>
                      </a:r>
                    </a:p>
                    <a:p>
                      <a:pPr marL="285750" indent="-285750">
                        <a:buFontTx/>
                        <a:buChar char="-"/>
                      </a:pPr>
                      <a:r>
                        <a:rPr lang="uk-UA" sz="2100" baseline="0" dirty="0" smtClean="0"/>
                        <a:t>ліквідація газети «</a:t>
                      </a:r>
                      <a:r>
                        <a:rPr lang="uk-UA" sz="2100" baseline="0" dirty="0" err="1" smtClean="0"/>
                        <a:t>Волінер</a:t>
                      </a:r>
                      <a:r>
                        <a:rPr lang="uk-UA" sz="2100" baseline="0" dirty="0" smtClean="0"/>
                        <a:t> </a:t>
                      </a:r>
                      <a:r>
                        <a:rPr lang="uk-UA" sz="2100" baseline="0" dirty="0" err="1" smtClean="0"/>
                        <a:t>пресе</a:t>
                      </a:r>
                      <a:r>
                        <a:rPr lang="uk-UA" sz="2100" baseline="0" dirty="0" smtClean="0"/>
                        <a:t>»;</a:t>
                      </a:r>
                    </a:p>
                    <a:p>
                      <a:pPr marL="285750" indent="-285750">
                        <a:buFontTx/>
                        <a:buChar char="-"/>
                      </a:pPr>
                      <a:r>
                        <a:rPr lang="uk-UA" sz="2100" baseline="0" dirty="0" smtClean="0"/>
                        <a:t>заборона здійснювати релігійні культи та обряди;</a:t>
                      </a:r>
                    </a:p>
                    <a:p>
                      <a:pPr marL="285750" indent="-285750">
                        <a:buFontTx/>
                        <a:buChar char="-"/>
                      </a:pPr>
                      <a:r>
                        <a:rPr lang="uk-UA" sz="2100" baseline="0" dirty="0" smtClean="0"/>
                        <a:t>оголошення  національної мови «мовою контрреволюції».</a:t>
                      </a:r>
                      <a:endParaRPr lang="ru-RU" sz="21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002060"/>
                    </a:solidFill>
                  </a:tcPr>
                </a:tc>
              </a:tr>
              <a:tr h="2095047">
                <a:tc>
                  <a:txBody>
                    <a:bodyPr/>
                    <a:lstStyle/>
                    <a:p>
                      <a:pPr marL="342900" indent="-342900">
                        <a:buFontTx/>
                        <a:buChar char="-"/>
                      </a:pPr>
                      <a:r>
                        <a:rPr lang="uk-UA" sz="2100" dirty="0" smtClean="0"/>
                        <a:t>Націоналізація більшості галузей</a:t>
                      </a:r>
                    </a:p>
                    <a:p>
                      <a:pPr marL="0" indent="0">
                        <a:buFontTx/>
                        <a:buNone/>
                      </a:pPr>
                      <a:r>
                        <a:rPr lang="uk-UA" sz="2100" dirty="0" smtClean="0"/>
                        <a:t>     </a:t>
                      </a:r>
                      <a:r>
                        <a:rPr lang="uk-UA" sz="2100" dirty="0" smtClean="0">
                          <a:solidFill>
                            <a:schemeClr val="tx1"/>
                          </a:solidFill>
                        </a:rPr>
                        <a:t>промисловості</a:t>
                      </a:r>
                      <a:r>
                        <a:rPr lang="uk-UA" sz="2100" baseline="0" dirty="0" smtClean="0">
                          <a:solidFill>
                            <a:schemeClr val="tx1"/>
                          </a:solidFill>
                        </a:rPr>
                        <a:t> розорило єврейських </a:t>
                      </a:r>
                    </a:p>
                    <a:p>
                      <a:pPr marL="0" indent="0">
                        <a:buFontTx/>
                        <a:buNone/>
                      </a:pPr>
                      <a:r>
                        <a:rPr lang="uk-UA" sz="2100" baseline="0" dirty="0" smtClean="0">
                          <a:solidFill>
                            <a:schemeClr val="tx1"/>
                          </a:solidFill>
                        </a:rPr>
                        <a:t>     ремісників.</a:t>
                      </a:r>
                      <a:endParaRPr lang="ru-RU" sz="2100"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002060"/>
                    </a:solidFill>
                  </a:tcPr>
                </a:tc>
                <a:tc>
                  <a:txBody>
                    <a:bodyPr/>
                    <a:lstStyle/>
                    <a:p>
                      <a:pPr marL="285750" indent="-285750">
                        <a:buFontTx/>
                        <a:buChar char="-"/>
                      </a:pPr>
                      <a:r>
                        <a:rPr lang="uk-UA" sz="2100" dirty="0" smtClean="0">
                          <a:solidFill>
                            <a:schemeClr val="tx1"/>
                          </a:solidFill>
                        </a:rPr>
                        <a:t>Є</a:t>
                      </a:r>
                      <a:r>
                        <a:rPr lang="uk-UA" sz="2100" dirty="0" smtClean="0"/>
                        <a:t>вреї переважали у обласному комітеті КП(б)У;</a:t>
                      </a:r>
                    </a:p>
                    <a:p>
                      <a:pPr marL="285750" indent="-285750">
                        <a:buFontTx/>
                        <a:buChar char="-"/>
                      </a:pPr>
                      <a:r>
                        <a:rPr lang="uk-UA" sz="2100" dirty="0" smtClean="0">
                          <a:solidFill>
                            <a:schemeClr val="tx1"/>
                          </a:solidFill>
                        </a:rPr>
                        <a:t>б</a:t>
                      </a:r>
                      <a:r>
                        <a:rPr lang="uk-UA" sz="2100" dirty="0" smtClean="0"/>
                        <a:t>езкоштовне</a:t>
                      </a:r>
                      <a:r>
                        <a:rPr lang="uk-UA" sz="2100" baseline="0" dirty="0" smtClean="0"/>
                        <a:t> навчання у технікумах;</a:t>
                      </a:r>
                    </a:p>
                    <a:p>
                      <a:pPr marL="285750" indent="-285750">
                        <a:buFontTx/>
                        <a:buChar char="-"/>
                      </a:pPr>
                      <a:r>
                        <a:rPr lang="uk-UA" sz="2100" baseline="0" dirty="0" smtClean="0"/>
                        <a:t>частка євреїв-спеціалістів у медичній системі; та  євреїв-робітників на підприємствах. </a:t>
                      </a:r>
                      <a:endParaRPr lang="ru-RU" sz="21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002060"/>
                    </a:solidFill>
                  </a:tcPr>
                </a:tc>
              </a:tr>
            </a:tbl>
          </a:graphicData>
        </a:graphic>
      </p:graphicFrame>
    </p:spTree>
    <p:extLst>
      <p:ext uri="{BB962C8B-B14F-4D97-AF65-F5344CB8AC3E}">
        <p14:creationId xmlns:p14="http://schemas.microsoft.com/office/powerpoint/2010/main" xmlns="" val="184871645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Грифель">
  <a:themeElements>
    <a:clrScheme name="Грифель">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Грифель">
      <a:majorFont>
        <a:latin typeface="Calisto MT"/>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Грифель">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xmlns="" name="Slate" id="{C3F70B94-7CE9-428E-ADC1-3269CC2C3385}" vid="{3F2DE9A5-64E6-437C-A389-CC4477E817E8}"/>
    </a:ext>
  </a:extLst>
</a:theme>
</file>

<file path=ppt/theme/theme2.xml><?xml version="1.0" encoding="utf-8"?>
<a:theme xmlns:a="http://schemas.openxmlformats.org/drawingml/2006/main" name="Тема Office">
  <a:themeElements>
    <a:clrScheme name="Стандартна">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Грифель</Template>
  <TotalTime>987</TotalTime>
  <Words>2235</Words>
  <Application>Microsoft Office PowerPoint</Application>
  <PresentationFormat>Довільний</PresentationFormat>
  <Paragraphs>137</Paragraphs>
  <Slides>21</Slides>
  <Notes>1</Notes>
  <HiddenSlides>0</HiddenSlides>
  <MMClips>0</MMClips>
  <ScaleCrop>false</ScaleCrop>
  <HeadingPairs>
    <vt:vector size="6" baseType="variant">
      <vt:variant>
        <vt:lpstr>Тема</vt:lpstr>
      </vt:variant>
      <vt:variant>
        <vt:i4>1</vt:i4>
      </vt:variant>
      <vt:variant>
        <vt:lpstr>Вбудовані сервери OLE</vt:lpstr>
      </vt:variant>
      <vt:variant>
        <vt:i4>1</vt:i4>
      </vt:variant>
      <vt:variant>
        <vt:lpstr>Заголовки слайдів</vt:lpstr>
      </vt:variant>
      <vt:variant>
        <vt:i4>21</vt:i4>
      </vt:variant>
    </vt:vector>
  </HeadingPairs>
  <TitlesOfParts>
    <vt:vector size="23" baseType="lpstr">
      <vt:lpstr>Грифель</vt:lpstr>
      <vt:lpstr>Пакет</vt:lpstr>
      <vt:lpstr>Слайд 1</vt:lpstr>
      <vt:lpstr>Виконав роботу:  учень 6(10)-А класу комунального закладу «Луцька гімназія № 4 імені Модеста Левицького Луцької міської ради Волинської області».  Мамєдов Юсіф Октайович</vt:lpstr>
      <vt:lpstr>Актуальність</vt:lpstr>
      <vt:lpstr>Мета роботи:</vt:lpstr>
      <vt:lpstr>Джерельна база дослідження</vt:lpstr>
      <vt:lpstr>Слайд 6</vt:lpstr>
      <vt:lpstr>Слайд 7</vt:lpstr>
      <vt:lpstr>Місця компактного проживання євреїв у Луцьку кінця ХІХ – середини ХХ століття  </vt:lpstr>
      <vt:lpstr>Слайд 9</vt:lpstr>
      <vt:lpstr>Слайд 10</vt:lpstr>
      <vt:lpstr>Заборони і обмеження накладені на євреїв Луцьким окружним комісаріатом</vt:lpstr>
      <vt:lpstr>Слайд 12</vt:lpstr>
      <vt:lpstr>Документи, які зберігаються у Волинському обласному архіві</vt:lpstr>
      <vt:lpstr>Спогади Лідії Микитівни Рабан про переховування євреїв</vt:lpstr>
      <vt:lpstr>Слайд 15</vt:lpstr>
      <vt:lpstr>Слайд 16</vt:lpstr>
      <vt:lpstr>Слайд 17</vt:lpstr>
      <vt:lpstr>Слайд 18</vt:lpstr>
      <vt:lpstr>Лучани, які удостоєні звання «Праведник світу»</vt:lpstr>
      <vt:lpstr>Слайд 20</vt:lpstr>
      <vt:lpstr>Висновки</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Юра Мамєдов</dc:creator>
  <cp:lastModifiedBy>USER</cp:lastModifiedBy>
  <cp:revision>155</cp:revision>
  <dcterms:created xsi:type="dcterms:W3CDTF">2015-12-17T16:21:56Z</dcterms:created>
  <dcterms:modified xsi:type="dcterms:W3CDTF">2016-04-14T09:38:54Z</dcterms:modified>
</cp:coreProperties>
</file>