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01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6D5A4DC-3FEE-44CD-8740-086B38759655}" type="slidenum">
              <a:rPr lang="ru-RU" sz="1400">
                <a:latin typeface="Times New Roman"/>
              </a:rPr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47126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ru-RU" sz="2000" strike="noStrike">
                <a:latin typeface="Arial"/>
              </a:rPr>
              <a:t>sdfsdfsdfssdfsd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307FC9A-7F2A-4B2D-A469-919F9850EB0D}" type="slidenum">
              <a:rPr lang="ru-RU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ru-RU" sz="2000" strike="noStrike">
                <a:latin typeface="Arial"/>
              </a:rPr>
              <a:t>Состоит из двух частей</a:t>
            </a:r>
            <a:endParaRPr/>
          </a:p>
          <a:p>
            <a:r>
              <a:rPr lang="ru-RU" sz="2000" strike="noStrike">
                <a:latin typeface="Arial"/>
              </a:rPr>
              <a:t>Самый сложный - генератор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5A1456C-C3C8-4EE8-BA77-9B7AD922BAA6}" type="slidenum">
              <a:rPr lang="ru-RU" sz="1200" strike="noStrike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2413800" y="2675520"/>
            <a:ext cx="4324320" cy="3450240"/>
          </a:xfrm>
          <a:prstGeom prst="rect">
            <a:avLst/>
          </a:prstGeom>
          <a:ln>
            <a:noFill/>
          </a:ln>
        </p:spPr>
      </p:pic>
      <p:pic>
        <p:nvPicPr>
          <p:cNvPr id="51" name="Рисунок 50"/>
          <p:cNvPicPr/>
          <p:nvPr/>
        </p:nvPicPr>
        <p:blipFill>
          <a:blip r:embed="rId2"/>
          <a:stretch/>
        </p:blipFill>
        <p:spPr>
          <a:xfrm>
            <a:off x="2413800" y="2675520"/>
            <a:ext cx="4324320" cy="345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95" name="Рисунок 94"/>
          <p:cNvPicPr/>
          <p:nvPr/>
        </p:nvPicPr>
        <p:blipFill>
          <a:blip r:embed="rId2"/>
          <a:stretch/>
        </p:blipFill>
        <p:spPr>
          <a:xfrm>
            <a:off x="2413800" y="2675520"/>
            <a:ext cx="4324320" cy="3450240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95"/>
          <p:cNvPicPr/>
          <p:nvPr/>
        </p:nvPicPr>
        <p:blipFill>
          <a:blip r:embed="rId2"/>
          <a:stretch/>
        </p:blipFill>
        <p:spPr>
          <a:xfrm>
            <a:off x="2413800" y="2675520"/>
            <a:ext cx="4324320" cy="345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457200" y="338400"/>
            <a:ext cx="8229240" cy="5806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71920" y="447768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345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3450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68120" y="447768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68120" y="2675520"/>
            <a:ext cx="361512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71920" y="4477680"/>
            <a:ext cx="7408080" cy="164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FC31C-E144-4084-9D6D-F09F57BDB47F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827D-3552-4D42-AE2C-794787D26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1152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6047280" y="1824480"/>
            <a:ext cx="2876040" cy="713520"/>
          </a:xfrm>
          <a:custGeom>
            <a:avLst/>
            <a:gdLst/>
            <a:ahLst/>
            <a:cxnLst/>
            <a:rect l="0" t="0" r="r" b="b"/>
            <a:pathLst>
              <a:path w="2707" h="641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</a:path>
            </a:pathLst>
          </a:custGeom>
          <a:solidFill>
            <a:schemeClr val="bg2">
              <a:alpha val="29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2619360" y="1696320"/>
            <a:ext cx="5544000" cy="849600"/>
          </a:xfrm>
          <a:custGeom>
            <a:avLst/>
            <a:gdLst/>
            <a:ahLst/>
            <a:cxnLst/>
            <a:rect l="0" t="0" r="r" b="b"/>
            <a:pathLst>
              <a:path w="5217" h="763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</a:path>
            </a:pathLst>
          </a:custGeom>
          <a:solidFill>
            <a:schemeClr val="bg2"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4"/>
          <p:cNvSpPr/>
          <p:nvPr/>
        </p:nvSpPr>
        <p:spPr>
          <a:xfrm>
            <a:off x="2828880" y="1708560"/>
            <a:ext cx="5467680" cy="774000"/>
          </a:xfrm>
          <a:custGeom>
            <a:avLst/>
            <a:gdLst/>
            <a:ahLst/>
            <a:cxnLst/>
            <a:rect l="0" t="0" r="r" b="b"/>
            <a:pathLst>
              <a:path w="5145" h="695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5"/>
          <p:cNvSpPr/>
          <p:nvPr/>
        </p:nvSpPr>
        <p:spPr>
          <a:xfrm>
            <a:off x="5609520" y="1694880"/>
            <a:ext cx="3307680" cy="651240"/>
          </a:xfrm>
          <a:custGeom>
            <a:avLst/>
            <a:gdLst/>
            <a:ahLst/>
            <a:cxnLst/>
            <a:rect l="0" t="0" r="r" b="b"/>
            <a:pathLst>
              <a:path w="3113" h="585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6"/>
          <p:cNvSpPr/>
          <p:nvPr/>
        </p:nvSpPr>
        <p:spPr>
          <a:xfrm>
            <a:off x="211680" y="1679400"/>
            <a:ext cx="8723160" cy="1329480"/>
          </a:xfrm>
          <a:custGeom>
            <a:avLst/>
            <a:gdLst/>
            <a:ahLst/>
            <a:cxnLst/>
            <a:rect l="0" t="0" r="r" b="b"/>
            <a:pathLst>
              <a:path w="8197" h="1193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PlaceHolder 7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Symbol"/>
              <a:buChar char=""/>
            </a:pPr>
            <a:r>
              <a:rPr lang="ru-RU" sz="2200" strike="noStrike">
                <a:solidFill>
                  <a:srgbClr val="073E87"/>
                </a:solidFill>
                <a:latin typeface="Candara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Symbol"/>
              <a:buChar char=""/>
            </a:pPr>
            <a:r>
              <a:rPr lang="ru-RU" sz="2000" strike="noStrike">
                <a:solidFill>
                  <a:srgbClr val="073E87"/>
                </a:solidFill>
                <a:latin typeface="Candara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Symbol"/>
              <a:buChar char=""/>
            </a:pPr>
            <a:r>
              <a:rPr lang="ru-RU" strike="noStrike">
                <a:solidFill>
                  <a:srgbClr val="073E87"/>
                </a:solidFill>
                <a:latin typeface="Candara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Symbol"/>
              <a:buChar char=""/>
            </a:pPr>
            <a:r>
              <a:rPr lang="ru-RU" sz="1600" strike="noStrike">
                <a:solidFill>
                  <a:srgbClr val="073E87"/>
                </a:solidFill>
                <a:latin typeface="Candara"/>
              </a:rPr>
              <a:t>Пятый уровень</a:t>
            </a:r>
            <a:endParaRPr/>
          </a:p>
        </p:txBody>
      </p:sp>
      <p:sp>
        <p:nvSpPr>
          <p:cNvPr id="59" name="PlaceHolder 8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1000" strike="noStrike">
                <a:solidFill>
                  <a:srgbClr val="073E87"/>
                </a:solidFill>
                <a:latin typeface="Candara"/>
              </a:rPr>
              <a:t>20.4.16</a:t>
            </a:r>
            <a:endParaRPr/>
          </a:p>
        </p:txBody>
      </p:sp>
      <p:sp>
        <p:nvSpPr>
          <p:cNvPr id="60" name="PlaceHolder 9"/>
          <p:cNvSpPr>
            <a:spLocks noGrp="1"/>
          </p:cNvSpPr>
          <p:nvPr>
            <p:ph type="ftr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1" name="PlaceHolder 10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fld id="{29C2E84B-9DF2-411F-A130-B89BE7F55628}" type="slidenum">
              <a:rPr lang="ru-RU" sz="1000" strike="noStrike">
                <a:solidFill>
                  <a:srgbClr val="073E87"/>
                </a:solidFill>
                <a:latin typeface="Candara"/>
              </a:rPr>
              <a:pPr algn="ctr"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62" name="PlaceHolder 1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755640" y="-31536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2000" b="1" strike="noStrike">
                <a:solidFill>
                  <a:srgbClr val="217436"/>
                </a:solidFill>
                <a:latin typeface="Candara"/>
              </a:rPr>
              <a:t>Всеукраїнський відкритий інтерактивний конкурс
“МАН – Юніор Дослідник ”</a:t>
            </a:r>
            <a:r>
              <a:rPr lang="ru-RU" sz="2000" strike="noStrike">
                <a:solidFill>
                  <a:srgbClr val="217436"/>
                </a:solidFill>
                <a:latin typeface="Candara"/>
              </a:rPr>
              <a:t>
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1371600" y="620640"/>
            <a:ext cx="6400440" cy="143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400" b="1" i="1" strike="noStrike">
                <a:solidFill>
                  <a:srgbClr val="FFFFFF"/>
                </a:solidFill>
                <a:latin typeface="Candara"/>
              </a:rPr>
              <a:t>Харківська гімназія№47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 i="1" strike="noStrike">
                <a:solidFill>
                  <a:srgbClr val="FFFFFF"/>
                </a:solidFill>
                <a:latin typeface="Candara"/>
              </a:rPr>
              <a:t>місто Харків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04" name="CustomShape 3"/>
          <p:cNvSpPr/>
          <p:nvPr/>
        </p:nvSpPr>
        <p:spPr>
          <a:xfrm>
            <a:off x="943200" y="1917000"/>
            <a:ext cx="705636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strike="noStrike">
                <a:solidFill>
                  <a:srgbClr val="C00000"/>
                </a:solidFill>
                <a:latin typeface="Candara"/>
              </a:rPr>
              <a:t>«Використання газу водню</a:t>
            </a:r>
            <a:endParaRPr/>
          </a:p>
          <a:p>
            <a:pPr>
              <a:lnSpc>
                <a:spcPct val="100000"/>
              </a:lnSpc>
            </a:pPr>
            <a:r>
              <a:rPr lang="ru-RU" sz="3600" b="1" strike="noStrike">
                <a:solidFill>
                  <a:srgbClr val="C00000"/>
                </a:solidFill>
                <a:latin typeface="Candara"/>
              </a:rPr>
              <a:t>для прискорення фотосинтезу»</a:t>
            </a:r>
            <a:endParaRPr/>
          </a:p>
        </p:txBody>
      </p:sp>
      <p:sp>
        <p:nvSpPr>
          <p:cNvPr id="105" name="CustomShape 4"/>
          <p:cNvSpPr/>
          <p:nvPr/>
        </p:nvSpPr>
        <p:spPr>
          <a:xfrm>
            <a:off x="5868000" y="4653000"/>
            <a:ext cx="327564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5"/>
          <p:cNvSpPr/>
          <p:nvPr/>
        </p:nvSpPr>
        <p:spPr>
          <a:xfrm>
            <a:off x="6012000" y="3868200"/>
            <a:ext cx="2984760" cy="301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i="1" strike="noStrike">
                <a:solidFill>
                  <a:srgbClr val="7030A0"/>
                </a:solidFill>
                <a:latin typeface="Candara"/>
              </a:rPr>
              <a:t>Роботу виконував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b="1" i="1" strike="noStrike">
                <a:solidFill>
                  <a:srgbClr val="7030A0"/>
                </a:solidFill>
                <a:latin typeface="Candara"/>
              </a:rPr>
              <a:t> Чорний Владіслав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b="1" i="1" strike="noStrike">
                <a:solidFill>
                  <a:srgbClr val="7030A0"/>
                </a:solidFill>
                <a:latin typeface="Candara"/>
              </a:rPr>
              <a:t>      учень 7 класу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b="1" i="1" strike="noStrike">
                <a:solidFill>
                  <a:srgbClr val="7030A0"/>
                </a:solidFill>
                <a:latin typeface="Candara"/>
              </a:rPr>
              <a:t>          Керівник:</a:t>
            </a:r>
            <a:endParaRPr/>
          </a:p>
          <a:p>
            <a:pPr>
              <a:lnSpc>
                <a:spcPct val="100000"/>
              </a:lnSpc>
            </a:pPr>
            <a:r>
              <a:rPr lang="ru-RU" sz="2400" b="1" i="1" strike="noStrike">
                <a:solidFill>
                  <a:srgbClr val="7030A0"/>
                </a:solidFill>
                <a:latin typeface="Candara"/>
              </a:rPr>
              <a:t>      Козуб П.А.</a:t>
            </a:r>
            <a:endParaRPr/>
          </a:p>
        </p:txBody>
      </p:sp>
      <p:sp>
        <p:nvSpPr>
          <p:cNvPr id="107" name="CustomShape 6"/>
          <p:cNvSpPr/>
          <p:nvPr/>
        </p:nvSpPr>
        <p:spPr>
          <a:xfrm>
            <a:off x="3420000" y="6093360"/>
            <a:ext cx="18000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7"/>
          <p:cNvSpPr/>
          <p:nvPr/>
        </p:nvSpPr>
        <p:spPr>
          <a:xfrm>
            <a:off x="3845520" y="5904720"/>
            <a:ext cx="13136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u="sng" strike="noStrike">
                <a:solidFill>
                  <a:srgbClr val="000000"/>
                </a:solidFill>
                <a:latin typeface="Candara"/>
              </a:rPr>
              <a:t>2016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867780" y="1988840"/>
            <a:ext cx="7408080" cy="4170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uk-UA" dirty="0" smtClean="0"/>
              <a:t>1.Фаза</a:t>
            </a:r>
          </a:p>
          <a:p>
            <a:pPr marL="285750" indent="-285750">
              <a:buFontTx/>
              <a:buChar char="-"/>
            </a:pPr>
            <a:r>
              <a:rPr lang="uk-UA" dirty="0"/>
              <a:t>п</a:t>
            </a:r>
            <a:r>
              <a:rPr lang="uk-UA" dirty="0" smtClean="0"/>
              <a:t>осилене випаровування води</a:t>
            </a:r>
          </a:p>
          <a:p>
            <a:pPr marL="285750" indent="-285750">
              <a:buFontTx/>
              <a:buChar char="-"/>
            </a:pPr>
            <a:r>
              <a:rPr lang="uk-UA" dirty="0"/>
              <a:t>і</a:t>
            </a:r>
            <a:r>
              <a:rPr lang="uk-UA" dirty="0" smtClean="0"/>
              <a:t>нтенсивне дихання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перетворення крохмалю в цукор</a:t>
            </a:r>
          </a:p>
          <a:p>
            <a:r>
              <a:rPr lang="uk-UA" dirty="0" smtClean="0"/>
              <a:t>2.Фаза спокою</a:t>
            </a:r>
          </a:p>
          <a:p>
            <a:pPr marL="285750" indent="-285750">
              <a:buFontTx/>
              <a:buChar char="-"/>
            </a:pPr>
            <a:r>
              <a:rPr lang="uk-UA" dirty="0" err="1" smtClean="0"/>
              <a:t>Біопроцес</a:t>
            </a:r>
            <a:r>
              <a:rPr lang="uk-UA" smtClean="0"/>
              <a:t> знижений </a:t>
            </a:r>
            <a:r>
              <a:rPr lang="uk-UA" dirty="0" smtClean="0"/>
              <a:t>до мінімуму</a:t>
            </a:r>
          </a:p>
          <a:p>
            <a:pPr marL="285750" indent="-285750">
              <a:buFontTx/>
              <a:buChar char="-"/>
            </a:pPr>
            <a:r>
              <a:rPr lang="uk-UA" dirty="0"/>
              <a:t>з</a:t>
            </a:r>
            <a:r>
              <a:rPr lang="uk-UA" dirty="0" smtClean="0"/>
              <a:t>меншення інтенсивності випаровування води і дихання</a:t>
            </a:r>
          </a:p>
          <a:p>
            <a:pPr marL="285750" indent="-285750">
              <a:buFontTx/>
              <a:buChar char="-"/>
            </a:pPr>
            <a:r>
              <a:rPr lang="uk-UA" dirty="0"/>
              <a:t>к</a:t>
            </a:r>
            <a:r>
              <a:rPr lang="uk-UA" dirty="0" smtClean="0"/>
              <a:t>рохмаль повністю перетворюється в цукор</a:t>
            </a:r>
          </a:p>
          <a:p>
            <a:pPr marL="285750" indent="-285750">
              <a:buFontTx/>
              <a:buChar char="-"/>
            </a:pPr>
            <a:r>
              <a:rPr lang="uk-UA" dirty="0"/>
              <a:t>р</a:t>
            </a:r>
            <a:r>
              <a:rPr lang="uk-UA" dirty="0" smtClean="0"/>
              <a:t>озпад кислот ( сахарози…)</a:t>
            </a:r>
          </a:p>
          <a:p>
            <a:r>
              <a:rPr lang="uk-UA" dirty="0" smtClean="0"/>
              <a:t>3. фаза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різке підвищення випаровування води</a:t>
            </a:r>
          </a:p>
          <a:p>
            <a:pPr marL="285750" indent="-285750">
              <a:buFontTx/>
              <a:buChar char="-"/>
            </a:pPr>
            <a:r>
              <a:rPr lang="uk-UA" dirty="0"/>
              <a:t>і</a:t>
            </a:r>
            <a:r>
              <a:rPr lang="uk-UA" dirty="0" smtClean="0"/>
              <a:t>нверсія сахарози</a:t>
            </a:r>
          </a:p>
          <a:p>
            <a:pPr marL="285750" indent="-285750">
              <a:buFontTx/>
              <a:buChar char="-"/>
            </a:pPr>
            <a:r>
              <a:rPr lang="uk-UA" dirty="0"/>
              <a:t>п</a:t>
            </a:r>
            <a:r>
              <a:rPr lang="uk-UA" dirty="0" smtClean="0"/>
              <a:t>осилення розпаду кислот</a:t>
            </a:r>
          </a:p>
          <a:p>
            <a:r>
              <a:rPr lang="uk-UA" dirty="0" smtClean="0"/>
              <a:t>-    підвищення розпаду пектину і перехід його в розчинену форму</a:t>
            </a:r>
          </a:p>
          <a:p>
            <a:pPr marL="285750" indent="-285750">
              <a:buFontTx/>
              <a:buChar char="-"/>
            </a:pPr>
            <a:endParaRPr lang="uk-UA" dirty="0"/>
          </a:p>
        </p:txBody>
      </p:sp>
      <p:sp>
        <p:nvSpPr>
          <p:cNvPr id="129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 dirty="0" err="1" smtClean="0">
                <a:solidFill>
                  <a:srgbClr val="FFFFFF"/>
                </a:solidFill>
                <a:latin typeface="Candara"/>
              </a:rPr>
              <a:t>Фізіологічні</a:t>
            </a:r>
            <a:r>
              <a:rPr lang="ru-RU" sz="4400" strike="noStrike" dirty="0" smtClean="0">
                <a:solidFill>
                  <a:srgbClr val="FFFFFF"/>
                </a:solidFill>
                <a:latin typeface="Candara"/>
              </a:rPr>
              <a:t> </a:t>
            </a:r>
            <a:r>
              <a:rPr lang="ru-RU" sz="4400" strike="noStrike" dirty="0" err="1">
                <a:solidFill>
                  <a:srgbClr val="FFFFFF"/>
                </a:solidFill>
                <a:latin typeface="Candara"/>
              </a:rPr>
              <a:t>процеси</a:t>
            </a:r>
            <a:r>
              <a:rPr lang="ru-RU" sz="4400" strike="noStrike" dirty="0">
                <a:solidFill>
                  <a:srgbClr val="FFFFFF"/>
                </a:solidFill>
                <a:latin typeface="Candara"/>
              </a:rPr>
              <a:t> при </a:t>
            </a:r>
            <a:r>
              <a:rPr lang="ru-RU" sz="4400" strike="noStrike" dirty="0" err="1">
                <a:solidFill>
                  <a:srgbClr val="FFFFFF"/>
                </a:solidFill>
                <a:latin typeface="Candara"/>
              </a:rPr>
              <a:t>дозріванні</a:t>
            </a:r>
            <a:r>
              <a:rPr lang="ru-RU" sz="4400" strike="noStrike" dirty="0">
                <a:solidFill>
                  <a:srgbClr val="FFFFFF"/>
                </a:solidFill>
                <a:latin typeface="Candara"/>
              </a:rPr>
              <a:t> </a:t>
            </a:r>
            <a:r>
              <a:rPr lang="ru-RU" sz="4400" strike="noStrike" dirty="0" err="1">
                <a:solidFill>
                  <a:srgbClr val="FFFFFF"/>
                </a:solidFill>
                <a:latin typeface="Candara"/>
              </a:rPr>
              <a:t>плодів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21380" y="198698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 dirty="0">
                <a:solidFill>
                  <a:srgbClr val="FFFFFF"/>
                </a:solidFill>
                <a:latin typeface="Candara"/>
              </a:rPr>
              <a:t>Установка для </a:t>
            </a:r>
            <a:r>
              <a:rPr lang="ru-RU" sz="4400" strike="noStrike" dirty="0" err="1">
                <a:solidFill>
                  <a:srgbClr val="FFFFFF"/>
                </a:solidFill>
                <a:latin typeface="Candara"/>
              </a:rPr>
              <a:t>вивчення</a:t>
            </a:r>
            <a:r>
              <a:rPr lang="ru-RU" sz="4400" strike="noStrike" dirty="0">
                <a:solidFill>
                  <a:srgbClr val="FFFFFF"/>
                </a:solidFill>
                <a:latin typeface="Candara"/>
              </a:rPr>
              <a:t> </a:t>
            </a:r>
            <a:r>
              <a:rPr lang="ru-RU" sz="4400" strike="noStrike" dirty="0" err="1" smtClean="0">
                <a:solidFill>
                  <a:srgbClr val="FFFFFF"/>
                </a:solidFill>
                <a:latin typeface="Candara"/>
              </a:rPr>
              <a:t>впливу</a:t>
            </a:r>
            <a:r>
              <a:rPr lang="ru-RU" sz="4400" strike="noStrike" dirty="0" smtClean="0">
                <a:solidFill>
                  <a:srgbClr val="FFFFFF"/>
                </a:solidFill>
                <a:latin typeface="Candara"/>
              </a:rPr>
              <a:t> </a:t>
            </a:r>
            <a:r>
              <a:rPr lang="ru-RU" sz="4400" strike="noStrike" dirty="0" err="1">
                <a:solidFill>
                  <a:srgbClr val="FFFFFF"/>
                </a:solidFill>
                <a:latin typeface="Candara"/>
              </a:rPr>
              <a:t>водню</a:t>
            </a:r>
            <a:r>
              <a:rPr lang="ru-RU" sz="4400" strike="noStrike" dirty="0">
                <a:solidFill>
                  <a:srgbClr val="FFFFFF"/>
                </a:solidFill>
                <a:latin typeface="Candara"/>
              </a:rPr>
              <a:t> та </a:t>
            </a:r>
            <a:r>
              <a:rPr lang="ru-RU" sz="4400" strike="noStrike" dirty="0" err="1">
                <a:solidFill>
                  <a:srgbClr val="FFFFFF"/>
                </a:solidFill>
                <a:latin typeface="Candara"/>
              </a:rPr>
              <a:t>кисню</a:t>
            </a:r>
            <a:r>
              <a:rPr lang="ru-RU" sz="4400" strike="noStrike" dirty="0">
                <a:solidFill>
                  <a:srgbClr val="FFFFFF"/>
                </a:solidFill>
                <a:latin typeface="Candara"/>
              </a:rPr>
              <a:t> на </a:t>
            </a:r>
            <a:r>
              <a:rPr lang="ru-RU" sz="4400" strike="noStrike" dirty="0" err="1">
                <a:solidFill>
                  <a:srgbClr val="FFFFFF"/>
                </a:solidFill>
                <a:latin typeface="Candara"/>
              </a:rPr>
              <a:t>ріст</a:t>
            </a:r>
            <a:r>
              <a:rPr lang="ru-RU" sz="4400" strike="noStrike" dirty="0">
                <a:solidFill>
                  <a:srgbClr val="FFFFFF"/>
                </a:solidFill>
                <a:latin typeface="Candara"/>
              </a:rPr>
              <a:t> </a:t>
            </a:r>
            <a:r>
              <a:rPr lang="ru-RU" sz="4400" strike="noStrike" dirty="0" err="1">
                <a:solidFill>
                  <a:srgbClr val="FFFFFF"/>
                </a:solidFill>
                <a:latin typeface="Candara"/>
              </a:rPr>
              <a:t>рослин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176" y="1412776"/>
            <a:ext cx="7416824" cy="26617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600000"/>
            </a:lightRig>
          </a:scene3d>
          <a:sp3d prstMaterial="dkEdge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" t="18176" r="26308"/>
          <a:stretch/>
        </p:blipFill>
        <p:spPr bwMode="auto">
          <a:xfrm>
            <a:off x="-12551" y="3930082"/>
            <a:ext cx="5410200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" name="CustomShape 2"/>
          <p:cNvSpPr/>
          <p:nvPr/>
        </p:nvSpPr>
        <p:spPr>
          <a:xfrm>
            <a:off x="4355976" y="4095642"/>
            <a:ext cx="903600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strike="noStrike" dirty="0">
                <a:solidFill>
                  <a:srgbClr val="000000"/>
                </a:solidFill>
                <a:latin typeface="Candara"/>
              </a:rPr>
              <a:t>Схема </a:t>
            </a:r>
            <a:r>
              <a:rPr lang="ru-RU" sz="2400" strike="noStrike" dirty="0" err="1">
                <a:solidFill>
                  <a:srgbClr val="000000"/>
                </a:solidFill>
                <a:latin typeface="Candara"/>
              </a:rPr>
              <a:t>експерименту</a:t>
            </a:r>
            <a:r>
              <a:rPr lang="ru-RU" sz="2400" strike="noStrike" dirty="0">
                <a:solidFill>
                  <a:srgbClr val="000000"/>
                </a:solidFill>
                <a:latin typeface="Candara"/>
              </a:rPr>
              <a:t>, де: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strike="noStrike" dirty="0">
                <a:solidFill>
                  <a:srgbClr val="000000"/>
                </a:solidFill>
                <a:latin typeface="Candara"/>
              </a:rPr>
              <a:t>1 – патрубок подачи </a:t>
            </a:r>
            <a:r>
              <a:rPr lang="ru-RU" sz="2400" strike="noStrike" dirty="0" err="1">
                <a:solidFill>
                  <a:srgbClr val="000000"/>
                </a:solidFill>
                <a:latin typeface="Candara"/>
              </a:rPr>
              <a:t>водню</a:t>
            </a:r>
            <a:r>
              <a:rPr lang="ru-RU" sz="2400" strike="noStrike" dirty="0">
                <a:solidFill>
                  <a:srgbClr val="000000"/>
                </a:solidFill>
                <a:latin typeface="Candara"/>
              </a:rPr>
              <a:t>;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strike="noStrike" dirty="0">
                <a:solidFill>
                  <a:srgbClr val="000000"/>
                </a:solidFill>
                <a:latin typeface="Candara"/>
              </a:rPr>
              <a:t> 2 –  </a:t>
            </a:r>
            <a:r>
              <a:rPr lang="ru-RU" sz="2400" strike="noStrike" dirty="0" err="1">
                <a:solidFill>
                  <a:srgbClr val="000000"/>
                </a:solidFill>
                <a:latin typeface="Candara"/>
              </a:rPr>
              <a:t>вентиляційний</a:t>
            </a:r>
            <a:r>
              <a:rPr lang="ru-RU" sz="2400" strike="noStrike" dirty="0">
                <a:solidFill>
                  <a:srgbClr val="000000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00000"/>
                </a:solidFill>
                <a:latin typeface="Candara"/>
              </a:rPr>
              <a:t>отвiр</a:t>
            </a:r>
            <a:r>
              <a:rPr lang="ru-RU" sz="2400" strike="noStrike" dirty="0">
                <a:solidFill>
                  <a:srgbClr val="000000"/>
                </a:solidFill>
                <a:latin typeface="Candara"/>
              </a:rPr>
              <a:t>;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strike="noStrike" dirty="0">
                <a:solidFill>
                  <a:srgbClr val="000000"/>
                </a:solidFill>
                <a:latin typeface="Candara"/>
              </a:rPr>
              <a:t>3 – </a:t>
            </a:r>
            <a:r>
              <a:rPr lang="ru-RU" sz="2400" strike="noStrike" dirty="0" err="1">
                <a:solidFill>
                  <a:srgbClr val="000000"/>
                </a:solidFill>
                <a:latin typeface="Candara"/>
              </a:rPr>
              <a:t>висхідний</a:t>
            </a:r>
            <a:r>
              <a:rPr lang="ru-RU" sz="2400" strike="noStrike" dirty="0">
                <a:solidFill>
                  <a:srgbClr val="000000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00000"/>
                </a:solidFill>
                <a:latin typeface="Candara"/>
              </a:rPr>
              <a:t>потік</a:t>
            </a:r>
            <a:r>
              <a:rPr lang="ru-RU" sz="2400" strike="noStrike" dirty="0">
                <a:solidFill>
                  <a:srgbClr val="000000"/>
                </a:solidFill>
                <a:latin typeface="Candara"/>
              </a:rPr>
              <a:t>;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400" strike="noStrike" dirty="0">
                <a:solidFill>
                  <a:srgbClr val="000000"/>
                </a:solidFill>
                <a:latin typeface="Candara"/>
              </a:rPr>
              <a:t>4 – </a:t>
            </a:r>
            <a:r>
              <a:rPr lang="ru-RU" sz="2400" strike="noStrike" dirty="0" err="1">
                <a:solidFill>
                  <a:srgbClr val="000000"/>
                </a:solidFill>
                <a:latin typeface="Candara"/>
              </a:rPr>
              <a:t>вихiдний</a:t>
            </a:r>
            <a:r>
              <a:rPr lang="ru-RU" sz="2400" strike="noStrike" dirty="0">
                <a:solidFill>
                  <a:srgbClr val="000000"/>
                </a:solidFill>
                <a:latin typeface="Candara"/>
              </a:rPr>
              <a:t> патрубок;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Стадія пророщування – Ячмінь, пшениця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Стадія розсади – томат, огірки, болгарський перець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Стадія вегетативного розвитку</a:t>
            </a:r>
            <a:endParaRPr/>
          </a:p>
          <a:p>
            <a:pPr lvl="1">
              <a:lnSpc>
                <a:spcPct val="100000"/>
              </a:lnSpc>
              <a:buFont typeface="Symbol"/>
              <a:buChar char=""/>
            </a:pPr>
            <a:r>
              <a:rPr lang="ru-RU" sz="2200" strike="noStrike">
                <a:solidFill>
                  <a:srgbClr val="073E87"/>
                </a:solidFill>
                <a:latin typeface="Candara"/>
              </a:rPr>
              <a:t>Зелень – петрушка, лук, щавель</a:t>
            </a:r>
            <a:endParaRPr/>
          </a:p>
          <a:p>
            <a:pPr lvl="1">
              <a:lnSpc>
                <a:spcPct val="100000"/>
              </a:lnSpc>
              <a:buFont typeface="Symbol"/>
              <a:buChar char=""/>
            </a:pPr>
            <a:r>
              <a:rPr lang="ru-RU" sz="2200" strike="noStrike">
                <a:solidFill>
                  <a:srgbClr val="073E87"/>
                </a:solidFill>
                <a:latin typeface="Candara"/>
              </a:rPr>
              <a:t>Стовбурові – капуста звичайна, броколі</a:t>
            </a:r>
            <a:endParaRPr/>
          </a:p>
          <a:p>
            <a:pPr lvl="1">
              <a:lnSpc>
                <a:spcPct val="100000"/>
              </a:lnSpc>
              <a:buFont typeface="Symbol"/>
              <a:buChar char=""/>
            </a:pPr>
            <a:r>
              <a:rPr lang="ru-RU" sz="2200" strike="noStrike">
                <a:solidFill>
                  <a:srgbClr val="073E87"/>
                </a:solidFill>
                <a:latin typeface="Candara"/>
              </a:rPr>
              <a:t>Корнеплоди – буряк, морква, картопля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Стадія плодоношення – томати, огірки, перець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Стаді дозрівання – банани, яблука, сливи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FFFFFF"/>
                </a:solidFill>
                <a:latin typeface="Candara"/>
              </a:rPr>
              <a:t>Рослини для експерименту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Теоретично обгрунтовано можливість впливу швидкість росту рослин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Запропоновано метод підвищення швидкості росту рослин за допомогою добавки водню та кисню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Розроблено схему пристрою для перевірки принципу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Сконструйовано генератор водню та кисню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FFFFFF"/>
                </a:solidFill>
                <a:latin typeface="Candara"/>
              </a:rPr>
              <a:t>Висновки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67640" y="25650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6600" strike="noStrike">
                <a:solidFill>
                  <a:srgbClr val="002060"/>
                </a:solidFill>
                <a:latin typeface="MS Mincho"/>
                <a:ea typeface="MS Mincho"/>
              </a:rPr>
              <a:t>ДЯКУЮ ЗА УВАГУ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Теплиці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Балкони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Оранжереи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Рассада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FFFFFF"/>
                </a:solidFill>
                <a:latin typeface="Candara"/>
              </a:rPr>
              <a:t>Вирощування рослин у закритих приміщеннях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871920" y="2675520"/>
            <a:ext cx="7408080" cy="345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Пророщування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Розсада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Вегетативний рост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Дозрівання</a:t>
            </a:r>
            <a:endParaRPr/>
          </a:p>
        </p:txBody>
      </p:sp>
      <p:sp>
        <p:nvSpPr>
          <p:cNvPr id="112" name="TextShape 2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FFFFFF"/>
                </a:solidFill>
                <a:latin typeface="Candara"/>
              </a:rPr>
              <a:t>Стадії росту рослин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871920" y="1196640"/>
            <a:ext cx="7408080" cy="4929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800" b="1" u="sng" strike="noStrike">
                <a:solidFill>
                  <a:srgbClr val="073E87"/>
                </a:solidFill>
                <a:latin typeface="Candara"/>
              </a:rPr>
              <a:t>Теоретична частина: 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800" u="sng" strike="noStrike">
                <a:solidFill>
                  <a:srgbClr val="073E87"/>
                </a:solidFill>
                <a:latin typeface="Candara"/>
              </a:rPr>
              <a:t>Вивчення причин впливу водню та кисню на швидкість фізиологічних процесів у рослин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73E87"/>
                </a:solidFill>
                <a:latin typeface="Candara"/>
              </a:rPr>
              <a:t>    </a:t>
            </a:r>
            <a:r>
              <a:rPr lang="ru-RU" sz="2800" b="1" u="sng" strike="noStrike">
                <a:solidFill>
                  <a:srgbClr val="073E87"/>
                </a:solidFill>
                <a:latin typeface="Candara"/>
              </a:rPr>
              <a:t>Практична частина: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800" strike="noStrike">
                <a:solidFill>
                  <a:srgbClr val="073E87"/>
                </a:solidFill>
                <a:latin typeface="Candara"/>
              </a:rPr>
              <a:t>Постановка експерименту для перевірки впливу …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800" u="sng" strike="noStrike">
                <a:solidFill>
                  <a:srgbClr val="073E87"/>
                </a:solidFill>
                <a:latin typeface="Candara"/>
              </a:rPr>
              <a:t>Створення робочої установки для експерементальної перевірки гіпотези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73E87"/>
                </a:solidFill>
                <a:latin typeface="Candara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2800" b="1" strike="noStrike">
                <a:solidFill>
                  <a:srgbClr val="073E87"/>
                </a:solidFill>
                <a:latin typeface="Candara"/>
              </a:rPr>
              <a:t>     </a:t>
            </a:r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457200" y="338400"/>
            <a:ext cx="8229240" cy="785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1" strike="noStrike">
                <a:solidFill>
                  <a:srgbClr val="FF0000"/>
                </a:solidFill>
                <a:latin typeface="Candara"/>
              </a:rPr>
              <a:t>Мета проекту: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871920" y="1989000"/>
            <a:ext cx="8092080" cy="34502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Посилений ріст рослин тісно пов'язаний з посиленим обміном речовин і посиленим диханням. 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Дихання підтримує зв’язок між організмом і середовищем. 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Під час дихання проходять процеси окиснення органічних сполук з вивільненням енергії.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Основною речовиною для запаса енрергії є глюкоза</a:t>
            </a:r>
            <a:endParaRPr/>
          </a:p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>
                <a:solidFill>
                  <a:srgbClr val="073E87"/>
                </a:solidFill>
                <a:latin typeface="Candara"/>
              </a:rPr>
              <a:t>Під час дихання по­глинається кисень та виділяється вуглекислий газ у довкілля.</a:t>
            </a:r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467640" y="26064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FF0000"/>
                </a:solidFill>
                <a:latin typeface="Candara"/>
              </a:rPr>
              <a:t>Принципи фізиологічного циклу рослин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26045" y="1196752"/>
            <a:ext cx="8028360" cy="188424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/>
          <a:lstStyle/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синтез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глюкози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може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відбуватися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і в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темряві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, без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участі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світла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. Для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цих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біохімічних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реакцій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освітлення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не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потрібно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,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оскільки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вони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вже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забезпечені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енергією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світла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,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запасеної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в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біологічних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"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акумуляторах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".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Цю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стадію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фотосинтезу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називають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темнової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фазою.</a:t>
            </a:r>
            <a:endParaRPr dirty="0"/>
          </a:p>
        </p:txBody>
      </p:sp>
      <p:sp>
        <p:nvSpPr>
          <p:cNvPr id="118" name="CustomShape 2"/>
          <p:cNvSpPr/>
          <p:nvPr/>
        </p:nvSpPr>
        <p:spPr>
          <a:xfrm>
            <a:off x="871920" y="3789040"/>
            <a:ext cx="7408080" cy="2519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00000"/>
              </a:lnSpc>
              <a:buFont typeface="Symbol"/>
              <a:buChar char=""/>
            </a:pP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Коли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рослини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використовують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енергію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світла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,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кисень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їм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не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потрібен.В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нічній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темряві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вони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споживають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кисень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і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окислюють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запасені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днем глюкозу, фруктозу та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інші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сполуки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.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Всі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реакції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фотосинтезу </a:t>
            </a:r>
            <a:r>
              <a:rPr lang="ru-RU" sz="2400" strike="noStrike" dirty="0" err="1">
                <a:solidFill>
                  <a:srgbClr val="073E87"/>
                </a:solidFill>
                <a:latin typeface="Candara"/>
              </a:rPr>
              <a:t>відбуваються</a:t>
            </a:r>
            <a:r>
              <a:rPr lang="ru-RU" sz="2400" strike="noStrike" dirty="0">
                <a:solidFill>
                  <a:srgbClr val="073E87"/>
                </a:solidFill>
                <a:latin typeface="Candara"/>
              </a:rPr>
              <a:t> в хлоропластах.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4640"/>
            <a:ext cx="2520281" cy="44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3220030"/>
            <a:ext cx="168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Св</a:t>
            </a:r>
            <a:r>
              <a:rPr lang="uk-UA" dirty="0" smtClean="0">
                <a:solidFill>
                  <a:srgbClr val="FF0000"/>
                </a:solidFill>
              </a:rPr>
              <a:t>і</a:t>
            </a:r>
            <a:r>
              <a:rPr lang="ru-RU" dirty="0" err="1" smtClean="0">
                <a:solidFill>
                  <a:srgbClr val="FF0000"/>
                </a:solidFill>
              </a:rPr>
              <a:t>това</a:t>
            </a:r>
            <a:r>
              <a:rPr lang="ru-RU" dirty="0" smtClean="0">
                <a:solidFill>
                  <a:srgbClr val="FF0000"/>
                </a:solidFill>
              </a:rPr>
              <a:t> фаза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82458" y="620688"/>
            <a:ext cx="171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Темнова</a:t>
            </a:r>
            <a:r>
              <a:rPr lang="ru-RU" dirty="0" smtClean="0">
                <a:solidFill>
                  <a:srgbClr val="FF0000"/>
                </a:solidFill>
              </a:rPr>
              <a:t> фаза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solidFill>
                  <a:srgbClr val="FFFFFF"/>
                </a:solidFill>
                <a:latin typeface="Candara"/>
              </a:rPr>
              <a:t>Фази фізиологічного циклу рослин</a:t>
            </a:r>
            <a:endParaRPr/>
          </a:p>
        </p:txBody>
      </p:sp>
      <p:pic>
        <p:nvPicPr>
          <p:cNvPr id="122" name="Picture 2"/>
          <p:cNvPicPr/>
          <p:nvPr/>
        </p:nvPicPr>
        <p:blipFill>
          <a:blip r:embed="rId2"/>
          <a:stretch/>
        </p:blipFill>
        <p:spPr>
          <a:xfrm>
            <a:off x="467640" y="2061000"/>
            <a:ext cx="8280720" cy="417600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7443000" y="5805360"/>
            <a:ext cx="1179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ndara"/>
              </a:rPr>
              <a:t>глюкоза</a:t>
            </a:r>
            <a:endParaRPr/>
          </a:p>
        </p:txBody>
      </p:sp>
      <p:sp>
        <p:nvSpPr>
          <p:cNvPr id="124" name="CustomShape 3"/>
          <p:cNvSpPr/>
          <p:nvPr/>
        </p:nvSpPr>
        <p:spPr>
          <a:xfrm>
            <a:off x="1630080" y="1700640"/>
            <a:ext cx="1679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ndara"/>
              </a:rPr>
              <a:t>Фотосинтез </a:t>
            </a:r>
            <a:endParaRPr/>
          </a:p>
        </p:txBody>
      </p:sp>
      <p:sp>
        <p:nvSpPr>
          <p:cNvPr id="125" name="CustomShape 4"/>
          <p:cNvSpPr/>
          <p:nvPr/>
        </p:nvSpPr>
        <p:spPr>
          <a:xfrm>
            <a:off x="6470280" y="1691640"/>
            <a:ext cx="1679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000000"/>
                </a:solidFill>
                <a:latin typeface="Candara"/>
              </a:rPr>
              <a:t>Фотосинтез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7" t="12208" r="43763" b="16334"/>
          <a:stretch/>
        </p:blipFill>
        <p:spPr bwMode="auto">
          <a:xfrm>
            <a:off x="2123728" y="1407319"/>
            <a:ext cx="4914900" cy="490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8229240" cy="1252440"/>
          </a:xfrm>
        </p:spPr>
        <p:txBody>
          <a:bodyPr/>
          <a:lstStyle/>
          <a:p>
            <a:r>
              <a:rPr lang="ru-RU" sz="4400" dirty="0" err="1" smtClean="0">
                <a:solidFill>
                  <a:srgbClr val="FF0000"/>
                </a:solidFill>
              </a:rPr>
              <a:t>Св</a:t>
            </a:r>
            <a:r>
              <a:rPr lang="uk-UA" sz="4400" dirty="0" smtClean="0">
                <a:solidFill>
                  <a:srgbClr val="FF0000"/>
                </a:solidFill>
              </a:rPr>
              <a:t>і</a:t>
            </a:r>
            <a:r>
              <a:rPr lang="ru-RU" sz="4400" dirty="0" err="1" smtClean="0">
                <a:solidFill>
                  <a:srgbClr val="FF0000"/>
                </a:solidFill>
              </a:rPr>
              <a:t>това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фаза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338400"/>
            <a:ext cx="8229240" cy="12524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strike="noStrike" dirty="0" err="1" smtClean="0">
                <a:solidFill>
                  <a:srgbClr val="CC0000"/>
                </a:solidFill>
                <a:latin typeface="Candara"/>
              </a:rPr>
              <a:t>Темнова</a:t>
            </a:r>
            <a:r>
              <a:rPr lang="ru-RU" sz="4400" strike="noStrike" dirty="0" smtClean="0">
                <a:solidFill>
                  <a:srgbClr val="CC0000"/>
                </a:solidFill>
                <a:latin typeface="Candara"/>
              </a:rPr>
              <a:t> </a:t>
            </a:r>
            <a:r>
              <a:rPr lang="ru-RU" sz="4400" dirty="0" smtClean="0">
                <a:solidFill>
                  <a:srgbClr val="CC0000"/>
                </a:solidFill>
                <a:latin typeface="Candara"/>
              </a:rPr>
              <a:t>фаза</a:t>
            </a:r>
            <a:endParaRPr/>
          </a:p>
        </p:txBody>
      </p:sp>
      <p:pic>
        <p:nvPicPr>
          <p:cNvPr id="127" name="Picture 2"/>
          <p:cNvPicPr/>
          <p:nvPr/>
        </p:nvPicPr>
        <p:blipFill>
          <a:blip r:embed="rId2"/>
          <a:srcRect l="56680" t="11545" r="2365" b="16013"/>
          <a:stretch/>
        </p:blipFill>
        <p:spPr>
          <a:xfrm>
            <a:off x="2409480" y="1296000"/>
            <a:ext cx="4070520" cy="54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</TotalTime>
  <Words>435</Words>
  <Application>Microsoft Office PowerPoint</Application>
  <PresentationFormat>Экран (4:3)</PresentationFormat>
  <Paragraphs>91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Світова фаза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відкритий інтерактивний конкурс “МАН – Юніор Дослідник ”</dc:title>
  <dc:creator>Павел</dc:creator>
  <cp:lastModifiedBy>Admin</cp:lastModifiedBy>
  <cp:revision>34</cp:revision>
  <dcterms:modified xsi:type="dcterms:W3CDTF">2016-04-21T05:31:05Z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