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19" r:id="rId2"/>
    <p:sldId id="320" r:id="rId3"/>
    <p:sldId id="317" r:id="rId4"/>
    <p:sldId id="318" r:id="rId5"/>
    <p:sldId id="260" r:id="rId6"/>
    <p:sldId id="275" r:id="rId7"/>
    <p:sldId id="271" r:id="rId8"/>
    <p:sldId id="264" r:id="rId9"/>
    <p:sldId id="277" r:id="rId10"/>
    <p:sldId id="268" r:id="rId11"/>
    <p:sldId id="276" r:id="rId12"/>
    <p:sldId id="263" r:id="rId13"/>
    <p:sldId id="270" r:id="rId14"/>
    <p:sldId id="290" r:id="rId15"/>
    <p:sldId id="321" r:id="rId16"/>
    <p:sldId id="309" r:id="rId17"/>
    <p:sldId id="314" r:id="rId18"/>
    <p:sldId id="322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3300"/>
    <a:srgbClr val="006600"/>
    <a:srgbClr val="CC3300"/>
    <a:srgbClr val="FF3300"/>
    <a:srgbClr val="CCCDC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0349" autoAdjust="0"/>
  </p:normalViewPr>
  <p:slideViewPr>
    <p:cSldViewPr>
      <p:cViewPr>
        <p:scale>
          <a:sx n="75" d="100"/>
          <a:sy n="75" d="100"/>
        </p:scale>
        <p:origin x="-144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7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4F4F881-D07A-48F2-AD46-E16B26E5BB8C}" type="datetimeFigureOut">
              <a:rPr lang="ru-RU"/>
              <a:pPr>
                <a:defRPr/>
              </a:pPr>
              <a:t>15.04.2016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7D11C96-7E30-47C4-9FF1-4FE265C09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59F701-2B71-4EF8-9CDA-FE8326704B78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C256932-BDFA-4DCE-8A4D-A16A46531F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0A1FC3A-C0F6-4234-A87A-DB31779C14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3F2FACA-2DC8-4BFC-BDA4-5AB5643981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A8300E2-77A3-4C35-96C6-CEFE2D6160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4D79FAF-3C34-4BE2-8934-83171021B0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74D4C0D-5AFE-499E-98BE-C867DA3FEE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33C73F3-073D-4BCF-BDF3-3FF65F326A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5A44A24-3408-448C-B5C6-D8A2530E12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AF29005-9096-4F47-BEC8-449590EC0E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385539E-CA48-4F91-9B40-C1A4BCC3C8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594B75-0D3B-4F83-B436-C1AB8A75BD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04B53E73-2491-481D-96C7-3D86E5241F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0" y="285750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6175375" algn="l"/>
              </a:tabLst>
            </a:pPr>
            <a:r>
              <a:rPr lang="ru-RU" sz="1400" b="1">
                <a:cs typeface="Times New Roman" pitchFamily="18" charset="0"/>
              </a:rPr>
              <a:t>Міністерство</a:t>
            </a:r>
            <a:r>
              <a:rPr lang="uk-UA" sz="1400" b="1">
                <a:cs typeface="Times New Roman" pitchFamily="18" charset="0"/>
              </a:rPr>
              <a:t> освіти і науки України</a:t>
            </a:r>
            <a:r>
              <a:rPr lang="ru-RU" sz="1400" b="1">
                <a:cs typeface="Times New Roman" pitchFamily="18" charset="0"/>
              </a:rPr>
              <a:t>                                         </a:t>
            </a:r>
            <a:endParaRPr lang="ru-RU" sz="800"/>
          </a:p>
          <a:p>
            <a:pPr algn="ctr" eaLnBrk="0" hangingPunct="0">
              <a:tabLst>
                <a:tab pos="6175375" algn="l"/>
              </a:tabLst>
            </a:pPr>
            <a:r>
              <a:rPr lang="ru-RU" sz="1400" b="1">
                <a:cs typeface="Times New Roman" pitchFamily="18" charset="0"/>
              </a:rPr>
              <a:t>   Мала академія наук України</a:t>
            </a:r>
            <a:endParaRPr lang="ru-RU" sz="800"/>
          </a:p>
          <a:p>
            <a:pPr algn="ctr" eaLnBrk="0" hangingPunct="0">
              <a:tabLst>
                <a:tab pos="6175375" algn="l"/>
              </a:tabLst>
            </a:pPr>
            <a:r>
              <a:rPr lang="ru-RU" sz="1400" b="1">
                <a:cs typeface="Times New Roman" pitchFamily="18" charset="0"/>
              </a:rPr>
              <a:t>       Сумське територіальне відділення  Малої академії наук України</a:t>
            </a:r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1285875"/>
            <a:ext cx="91440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3324225" algn="l"/>
                <a:tab pos="6175375" algn="l"/>
              </a:tabLst>
            </a:pPr>
            <a:r>
              <a:rPr lang="ru-RU" sz="3200" b="1" dirty="0" smtClean="0">
                <a:cs typeface="Times New Roman" pitchFamily="18" charset="0"/>
              </a:rPr>
              <a:t>Геноцид </a:t>
            </a:r>
            <a:endParaRPr lang="ru-RU" sz="3200" dirty="0"/>
          </a:p>
          <a:p>
            <a:pPr algn="ctr" eaLnBrk="0" hangingPunct="0">
              <a:tabLst>
                <a:tab pos="3324225" algn="l"/>
                <a:tab pos="6175375" algn="l"/>
              </a:tabLst>
            </a:pPr>
            <a:r>
              <a:rPr lang="ru-RU" sz="3200" b="1" dirty="0">
                <a:cs typeface="Times New Roman" pitchFamily="18" charset="0"/>
              </a:rPr>
              <a:t> </a:t>
            </a:r>
            <a:r>
              <a:rPr lang="ru-RU" sz="3200" b="1" dirty="0" err="1">
                <a:cs typeface="Times New Roman" pitchFamily="18" charset="0"/>
              </a:rPr>
              <a:t>проти</a:t>
            </a:r>
            <a:r>
              <a:rPr lang="ru-RU" sz="3200" b="1" dirty="0">
                <a:cs typeface="Times New Roman" pitchFamily="18" charset="0"/>
              </a:rPr>
              <a:t> </a:t>
            </a:r>
            <a:r>
              <a:rPr lang="ru-RU" sz="3200" b="1" dirty="0" err="1">
                <a:cs typeface="Times New Roman" pitchFamily="18" charset="0"/>
              </a:rPr>
              <a:t>мого</a:t>
            </a:r>
            <a:r>
              <a:rPr lang="ru-RU" sz="3200" b="1" dirty="0">
                <a:cs typeface="Times New Roman" pitchFamily="18" charset="0"/>
              </a:rPr>
              <a:t> народу</a:t>
            </a:r>
            <a:endParaRPr lang="ru-RU" sz="3200" dirty="0"/>
          </a:p>
          <a:p>
            <a:pPr algn="just" eaLnBrk="0" hangingPunct="0">
              <a:tabLst>
                <a:tab pos="3324225" algn="l"/>
                <a:tab pos="6175375" algn="l"/>
              </a:tabLst>
            </a:pPr>
            <a:r>
              <a:rPr lang="ru-RU" sz="1600" b="1" dirty="0">
                <a:cs typeface="Times New Roman" pitchFamily="18" charset="0"/>
              </a:rPr>
              <a:t>                                                                                                      </a:t>
            </a:r>
            <a:endParaRPr lang="ru-RU" sz="1600" dirty="0"/>
          </a:p>
          <a:p>
            <a:pPr algn="ctr" eaLnBrk="0" hangingPunct="0">
              <a:tabLst>
                <a:tab pos="3324225" algn="l"/>
                <a:tab pos="6175375" algn="l"/>
              </a:tabLst>
            </a:pPr>
            <a:r>
              <a:rPr lang="ru-RU" sz="1600" b="1" dirty="0">
                <a:cs typeface="Times New Roman" pitchFamily="18" charset="0"/>
              </a:rPr>
              <a:t>                                                                      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ru-RU" sz="1600" b="1" dirty="0">
                <a:cs typeface="Times New Roman" pitchFamily="18" charset="0"/>
              </a:rPr>
              <a:t>Робота</a:t>
            </a:r>
            <a:endParaRPr lang="ru-RU" sz="1600" dirty="0"/>
          </a:p>
          <a:p>
            <a:pPr algn="ctr" eaLnBrk="0" hangingPunct="0">
              <a:tabLst>
                <a:tab pos="3324225" algn="l"/>
                <a:tab pos="6175375" algn="l"/>
              </a:tabLst>
            </a:pPr>
            <a:r>
              <a:rPr lang="ru-RU" sz="1600" b="1" dirty="0">
                <a:cs typeface="Times New Roman" pitchFamily="18" charset="0"/>
              </a:rPr>
              <a:t>                                                                                   </a:t>
            </a:r>
            <a:r>
              <a:rPr lang="ru-RU" sz="1600" b="1" dirty="0" smtClean="0">
                <a:cs typeface="Times New Roman" pitchFamily="18" charset="0"/>
              </a:rPr>
              <a:t>  </a:t>
            </a:r>
            <a:r>
              <a:rPr lang="ru-RU" sz="1600" b="1" dirty="0" err="1" smtClean="0">
                <a:cs typeface="Times New Roman" pitchFamily="18" charset="0"/>
              </a:rPr>
              <a:t>уч</a:t>
            </a:r>
            <a:r>
              <a:rPr lang="uk-UA" sz="1600" b="1" dirty="0" err="1" smtClean="0">
                <a:cs typeface="Times New Roman" pitchFamily="18" charset="0"/>
              </a:rPr>
              <a:t>ениці</a:t>
            </a:r>
            <a:r>
              <a:rPr lang="ru-RU" sz="1600" b="1" dirty="0" smtClean="0">
                <a:cs typeface="Times New Roman" pitchFamily="18" charset="0"/>
              </a:rPr>
              <a:t> 10 </a:t>
            </a:r>
            <a:r>
              <a:rPr lang="ru-RU" sz="1600" b="1" dirty="0" err="1">
                <a:cs typeface="Times New Roman" pitchFamily="18" charset="0"/>
              </a:rPr>
              <a:t>класу</a:t>
            </a:r>
            <a:endParaRPr lang="ru-RU" sz="1600" dirty="0"/>
          </a:p>
          <a:p>
            <a:pPr algn="r" eaLnBrk="0" hangingPunct="0">
              <a:tabLst>
                <a:tab pos="3324225" algn="l"/>
                <a:tab pos="6175375" algn="l"/>
              </a:tabLst>
            </a:pPr>
            <a:r>
              <a:rPr lang="ru-RU" sz="1600" b="1" dirty="0">
                <a:cs typeface="Times New Roman" pitchFamily="18" charset="0"/>
              </a:rPr>
              <a:t>                                                        </a:t>
            </a:r>
            <a:r>
              <a:rPr lang="ru-RU" sz="1600" b="1" dirty="0" smtClean="0">
                <a:cs typeface="Times New Roman" pitchFamily="18" charset="0"/>
              </a:rPr>
              <a:t>КУ </a:t>
            </a:r>
            <a:r>
              <a:rPr lang="ru-RU" sz="1600" b="1" dirty="0" err="1" smtClean="0">
                <a:cs typeface="Times New Roman" pitchFamily="18" charset="0"/>
              </a:rPr>
              <a:t>Сумська</a:t>
            </a:r>
            <a:r>
              <a:rPr lang="ru-RU" sz="1600" b="1" dirty="0" smtClean="0">
                <a:cs typeface="Times New Roman" pitchFamily="18" charset="0"/>
              </a:rPr>
              <a:t>   </a:t>
            </a:r>
            <a:r>
              <a:rPr lang="ru-RU" sz="1600" b="1" dirty="0" err="1" smtClean="0">
                <a:cs typeface="Times New Roman" pitchFamily="18" charset="0"/>
              </a:rPr>
              <a:t>спеціалізована</a:t>
            </a:r>
            <a:endParaRPr lang="ru-RU" sz="1600" dirty="0"/>
          </a:p>
          <a:p>
            <a:pPr algn="ctr" eaLnBrk="0" hangingPunct="0">
              <a:tabLst>
                <a:tab pos="3324225" algn="l"/>
                <a:tab pos="6175375" algn="l"/>
              </a:tabLst>
            </a:pPr>
            <a:r>
              <a:rPr lang="ru-RU" sz="1600" b="1" dirty="0">
                <a:cs typeface="Times New Roman" pitchFamily="18" charset="0"/>
              </a:rPr>
              <a:t>                                                                                                 </a:t>
            </a:r>
            <a:r>
              <a:rPr lang="ru-RU" sz="1600" b="1" dirty="0" smtClean="0">
                <a:cs typeface="Times New Roman" pitchFamily="18" charset="0"/>
              </a:rPr>
              <a:t> школа </a:t>
            </a:r>
            <a:r>
              <a:rPr lang="en-US" sz="1600" b="1" dirty="0">
                <a:cs typeface="Times New Roman" pitchFamily="18" charset="0"/>
              </a:rPr>
              <a:t>I</a:t>
            </a:r>
            <a:r>
              <a:rPr lang="ru-RU" sz="1600" b="1" dirty="0">
                <a:cs typeface="Times New Roman" pitchFamily="18" charset="0"/>
              </a:rPr>
              <a:t>-</a:t>
            </a:r>
            <a:r>
              <a:rPr lang="en-US" sz="1600" b="1" dirty="0">
                <a:cs typeface="Times New Roman" pitchFamily="18" charset="0"/>
              </a:rPr>
              <a:t>III</a:t>
            </a:r>
            <a:r>
              <a:rPr lang="ru-RU" sz="1600" b="1" dirty="0">
                <a:cs typeface="Times New Roman" pitchFamily="18" charset="0"/>
              </a:rPr>
              <a:t> ступенів№10</a:t>
            </a:r>
            <a:endParaRPr lang="ru-RU" sz="1600" dirty="0"/>
          </a:p>
          <a:p>
            <a:pPr algn="ctr" eaLnBrk="0" hangingPunct="0">
              <a:tabLst>
                <a:tab pos="3324225" algn="l"/>
                <a:tab pos="6175375" algn="l"/>
              </a:tabLst>
            </a:pPr>
            <a:r>
              <a:rPr lang="ru-RU" sz="1600" b="1" dirty="0">
                <a:cs typeface="Times New Roman" pitchFamily="18" charset="0"/>
              </a:rPr>
              <a:t>                                                                                            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ім.О.Бутка</a:t>
            </a:r>
            <a:r>
              <a:rPr lang="ru-RU" sz="1600" b="1" dirty="0">
                <a:cs typeface="Times New Roman" pitchFamily="18" charset="0"/>
              </a:rPr>
              <a:t>, м. </a:t>
            </a:r>
            <a:r>
              <a:rPr lang="ru-RU" sz="1600" b="1" dirty="0" err="1">
                <a:cs typeface="Times New Roman" pitchFamily="18" charset="0"/>
              </a:rPr>
              <a:t>Суми</a:t>
            </a:r>
            <a:r>
              <a:rPr lang="ru-RU" sz="1600" b="1" dirty="0">
                <a:cs typeface="Times New Roman" pitchFamily="18" charset="0"/>
              </a:rPr>
              <a:t>,</a:t>
            </a:r>
            <a:endParaRPr lang="ru-RU" sz="1600" dirty="0"/>
          </a:p>
          <a:p>
            <a:pPr algn="ctr" eaLnBrk="0" hangingPunct="0">
              <a:tabLst>
                <a:tab pos="3324225" algn="l"/>
                <a:tab pos="6175375" algn="l"/>
              </a:tabLst>
            </a:pPr>
            <a:r>
              <a:rPr lang="ru-RU" sz="1600" b="1" dirty="0">
                <a:cs typeface="Times New Roman" pitchFamily="18" charset="0"/>
              </a:rPr>
              <a:t>                                                                                       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ru-RU" sz="1600" b="1" dirty="0" err="1" smtClean="0">
                <a:cs typeface="Times New Roman" pitchFamily="18" charset="0"/>
              </a:rPr>
              <a:t>Сумської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ru-RU" sz="1600" b="1" dirty="0" err="1" smtClean="0">
                <a:cs typeface="Times New Roman" pitchFamily="18" charset="0"/>
              </a:rPr>
              <a:t>області</a:t>
            </a:r>
            <a:endParaRPr lang="ru-RU" sz="1600" b="1" dirty="0" smtClean="0">
              <a:cs typeface="Times New Roman" pitchFamily="18" charset="0"/>
            </a:endParaRPr>
          </a:p>
          <a:p>
            <a:pPr algn="ctr" eaLnBrk="0" hangingPunct="0">
              <a:tabLst>
                <a:tab pos="3324225" algn="l"/>
                <a:tab pos="6175375" algn="l"/>
              </a:tabLst>
            </a:pPr>
            <a:r>
              <a:rPr lang="uk-UA" sz="1600" dirty="0" smtClean="0"/>
              <a:t>                                                                                                     </a:t>
            </a:r>
            <a:r>
              <a:rPr lang="uk-UA" sz="1600" b="1" dirty="0" smtClean="0"/>
              <a:t>Пушкар Ірини Андріївни</a:t>
            </a:r>
            <a:endParaRPr lang="ru-RU" sz="1600" b="1" dirty="0" smtClean="0"/>
          </a:p>
          <a:p>
            <a:pPr algn="ctr" eaLnBrk="0" hangingPunct="0">
              <a:tabLst>
                <a:tab pos="3324225" algn="l"/>
                <a:tab pos="6175375" algn="l"/>
              </a:tabLst>
            </a:pPr>
            <a:r>
              <a:rPr lang="ru-RU" sz="1600" b="1" dirty="0" smtClean="0"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</a:t>
            </a:r>
            <a:endParaRPr lang="ru-RU" sz="1600" dirty="0"/>
          </a:p>
          <a:p>
            <a:pPr algn="ctr" eaLnBrk="0" hangingPunct="0">
              <a:tabLst>
                <a:tab pos="3324225" algn="l"/>
                <a:tab pos="6175375" algn="l"/>
              </a:tabLst>
            </a:pPr>
            <a:r>
              <a:rPr lang="ru-RU" sz="1600" b="1" dirty="0" smtClean="0">
                <a:cs typeface="Times New Roman" pitchFamily="18" charset="0"/>
              </a:rPr>
              <a:t>                                                                                </a:t>
            </a:r>
            <a:r>
              <a:rPr lang="ru-RU" sz="1600" b="1" dirty="0" err="1" smtClean="0">
                <a:cs typeface="Times New Roman" pitchFamily="18" charset="0"/>
              </a:rPr>
              <a:t>Керівник</a:t>
            </a:r>
            <a:r>
              <a:rPr lang="ru-RU" sz="1600" b="1" dirty="0">
                <a:cs typeface="Times New Roman" pitchFamily="18" charset="0"/>
              </a:rPr>
              <a:t>:</a:t>
            </a:r>
            <a:endParaRPr lang="ru-RU" sz="1600" dirty="0"/>
          </a:p>
          <a:p>
            <a:pPr algn="r" eaLnBrk="0" hangingPunct="0">
              <a:tabLst>
                <a:tab pos="3324225" algn="l"/>
                <a:tab pos="6175375" algn="l"/>
              </a:tabLst>
            </a:pPr>
            <a:r>
              <a:rPr lang="ru-RU" sz="1600" b="1" dirty="0">
                <a:cs typeface="Times New Roman" pitchFamily="18" charset="0"/>
              </a:rPr>
              <a:t>                                                     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Прийма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Тетяна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Олексіївна</a:t>
            </a:r>
            <a:r>
              <a:rPr lang="ru-RU" sz="1600" b="1" dirty="0">
                <a:cs typeface="Times New Roman" pitchFamily="18" charset="0"/>
              </a:rPr>
              <a:t>,</a:t>
            </a:r>
            <a:endParaRPr lang="ru-RU" sz="1600" dirty="0"/>
          </a:p>
          <a:p>
            <a:pPr algn="ctr" eaLnBrk="0" hangingPunct="0">
              <a:tabLst>
                <a:tab pos="3324225" algn="l"/>
                <a:tab pos="6175375" algn="l"/>
              </a:tabLst>
            </a:pPr>
            <a:r>
              <a:rPr lang="ru-RU" sz="1600" b="1" dirty="0">
                <a:cs typeface="Times New Roman" pitchFamily="18" charset="0"/>
              </a:rPr>
              <a:t>                                                                                                     </a:t>
            </a:r>
            <a:r>
              <a:rPr lang="ru-RU" sz="1600" b="1" dirty="0" err="1">
                <a:cs typeface="Times New Roman" pitchFamily="18" charset="0"/>
              </a:rPr>
              <a:t>вчитель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історії</a:t>
            </a:r>
            <a:r>
              <a:rPr lang="ru-RU" sz="1600" b="1" dirty="0">
                <a:cs typeface="Times New Roman" pitchFamily="18" charset="0"/>
              </a:rPr>
              <a:t>, </a:t>
            </a:r>
            <a:r>
              <a:rPr lang="ru-RU" sz="1600" b="1" dirty="0" err="1">
                <a:cs typeface="Times New Roman" pitchFamily="18" charset="0"/>
              </a:rPr>
              <a:t>вища</a:t>
            </a:r>
            <a:r>
              <a:rPr lang="ru-RU" sz="1600" b="1" dirty="0">
                <a:cs typeface="Times New Roman" pitchFamily="18" charset="0"/>
              </a:rPr>
              <a:t>            </a:t>
            </a:r>
            <a:endParaRPr lang="ru-RU" sz="1600" dirty="0"/>
          </a:p>
          <a:p>
            <a:pPr algn="ctr" eaLnBrk="0" hangingPunct="0">
              <a:tabLst>
                <a:tab pos="3324225" algn="l"/>
                <a:tab pos="6175375" algn="l"/>
              </a:tabLst>
            </a:pPr>
            <a:r>
              <a:rPr lang="ru-RU" sz="1600" b="1" dirty="0">
                <a:cs typeface="Times New Roman" pitchFamily="18" charset="0"/>
              </a:rPr>
              <a:t>                                                                                </a:t>
            </a:r>
            <a:r>
              <a:rPr lang="ru-RU" sz="1600" b="1" dirty="0" err="1">
                <a:cs typeface="Times New Roman" pitchFamily="18" charset="0"/>
              </a:rPr>
              <a:t>категорія</a:t>
            </a:r>
            <a:r>
              <a:rPr lang="ru-RU" sz="1600" b="1" dirty="0">
                <a:cs typeface="Times New Roman" pitchFamily="18" charset="0"/>
              </a:rPr>
              <a:t> </a:t>
            </a:r>
            <a:endParaRPr lang="ru-RU" sz="1600" dirty="0"/>
          </a:p>
          <a:p>
            <a:pPr algn="just" eaLnBrk="0" hangingPunct="0">
              <a:tabLst>
                <a:tab pos="3324225" algn="l"/>
                <a:tab pos="6175375" algn="l"/>
              </a:tabLst>
            </a:pPr>
            <a:r>
              <a:rPr lang="ru-RU" sz="1600" b="1" dirty="0">
                <a:cs typeface="Times New Roman" pitchFamily="18" charset="0"/>
              </a:rPr>
              <a:t>                                            </a:t>
            </a:r>
            <a:endParaRPr lang="ru-RU" sz="1600" dirty="0"/>
          </a:p>
          <a:p>
            <a:pPr algn="ctr" eaLnBrk="0" hangingPunct="0">
              <a:tabLst>
                <a:tab pos="3324225" algn="l"/>
                <a:tab pos="6175375" algn="l"/>
              </a:tabLst>
            </a:pPr>
            <a:r>
              <a:rPr lang="ru-RU" sz="1600" b="1" dirty="0">
                <a:cs typeface="Times New Roman" pitchFamily="18" charset="0"/>
              </a:rPr>
              <a:t>    Суми-2011</a:t>
            </a:r>
            <a:endParaRPr lang="ru-RU" sz="1600" dirty="0"/>
          </a:p>
        </p:txBody>
      </p:sp>
      <p:pic>
        <p:nvPicPr>
          <p:cNvPr id="2053" name="Picture 5" descr="pict00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643182"/>
            <a:ext cx="5327650" cy="3455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3.7037E-7 L 1.38778E-17 0.3333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_54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429024"/>
            <a:ext cx="4429463" cy="29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971550" y="4572008"/>
            <a:ext cx="36718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Від кого охороняли посівний фонд?</a:t>
            </a:r>
            <a:endParaRPr lang="ru-RU" sz="2800" b="1" dirty="0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 descr="DSC_55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42"/>
            <a:ext cx="410762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214942" y="1214422"/>
            <a:ext cx="2643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Кому потрібні замки й охорона?</a:t>
            </a:r>
            <a:endParaRPr lang="ru-RU" sz="2800" b="1" dirty="0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lm_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88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0" y="4941888"/>
            <a:ext cx="9144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400" b="1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Хліб за кордон, а власному народу – смерть!</a:t>
            </a:r>
            <a:endParaRPr lang="ru-RU" sz="4400" b="1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SC_54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4215167" cy="280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116013" y="5661025"/>
            <a:ext cx="741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400" b="1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У Росію за хлібом! </a:t>
            </a:r>
            <a:endParaRPr lang="ru-RU" sz="4400" b="1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 descr="DSC_5457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000240"/>
            <a:ext cx="4712894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57818" y="1428736"/>
            <a:ext cx="32464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Один із методів порятунку</a:t>
            </a:r>
            <a:endParaRPr lang="ru-RU" sz="2800" b="1" dirty="0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 descr="DSC_54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71876"/>
            <a:ext cx="389605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DSC_5478"/>
          <p:cNvPicPr>
            <a:picLocks noChangeAspect="1" noChangeArrowheads="1"/>
          </p:cNvPicPr>
          <p:nvPr/>
        </p:nvPicPr>
        <p:blipFill>
          <a:blip r:embed="rId3" cstate="print"/>
          <a:srcRect b="4765"/>
          <a:stretch>
            <a:fillRect/>
          </a:stretch>
        </p:blipFill>
        <p:spPr bwMode="auto">
          <a:xfrm>
            <a:off x="428596" y="428604"/>
            <a:ext cx="4500594" cy="332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14348" y="4721662"/>
            <a:ext cx="37862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Діти – жертви голодомору!</a:t>
            </a:r>
            <a:endParaRPr lang="ru-RU" sz="2800" b="1" dirty="0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SC_5390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142984"/>
            <a:ext cx="3962730" cy="264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187450" y="404813"/>
            <a:ext cx="741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400" b="1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Наслідки голодомору</a:t>
            </a:r>
            <a:endParaRPr lang="ru-RU" sz="4400" b="1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 descr="DSC_5394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00504"/>
            <a:ext cx="3643306" cy="242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SC_55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357298"/>
            <a:ext cx="4107654" cy="273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SC_54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000504"/>
            <a:ext cx="3857652" cy="25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 rot="10800000" flipV="1">
            <a:off x="7500958" y="6123842"/>
            <a:ext cx="135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Січень 1933р.</a:t>
            </a:r>
            <a:endParaRPr lang="ru-RU" b="1" dirty="0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398978"/>
          </a:xfrm>
        </p:spPr>
        <p:txBody>
          <a:bodyPr>
            <a:noAutofit/>
          </a:bodyPr>
          <a:lstStyle/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В ході дослідження, опрацювавши матеріали Державного архіву Сумської області та записавши спогади 16жертв геноциду(або їх рідних)було визначено специфічні особливості та загальні закономірності голоду 1932-1933рр. на Сумщині як складової частини загальноукраїнського процесу. </a:t>
            </a:r>
          </a:p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Найбільше на Сумщині постраждали Охтирський, Лебединський, </a:t>
            </a:r>
            <a:r>
              <a:rPr lang="uk-UA" sz="2200" dirty="0" err="1" smtClean="0">
                <a:latin typeface="Times New Roman" pitchFamily="18" charset="0"/>
                <a:cs typeface="Times New Roman" pitchFamily="18" charset="0"/>
              </a:rPr>
              <a:t>Великописарівський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, Сумський та </a:t>
            </a:r>
            <a:r>
              <a:rPr lang="uk-UA" sz="2200" dirty="0" err="1" smtClean="0">
                <a:latin typeface="Times New Roman" pitchFamily="18" charset="0"/>
                <a:cs typeface="Times New Roman" pitchFamily="18" charset="0"/>
              </a:rPr>
              <a:t>Недригайлівський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 райони</a:t>
            </a:r>
          </a:p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Було опрацьовано наукову літературу та проаналізовано причини голодомору. Політика суцільної колективізації,  призвела до дезорганізації сільськогосподарського виробництва та ліквідації </a:t>
            </a:r>
            <a:r>
              <a:rPr lang="uk-UA" sz="2200" dirty="0" err="1" smtClean="0">
                <a:latin typeface="Times New Roman" pitchFamily="18" charset="0"/>
                <a:cs typeface="Times New Roman" pitchFamily="18" charset="0"/>
              </a:rPr>
              <a:t>найздібнішої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   хліборобської верхівки села. </a:t>
            </a:r>
          </a:p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 На архівних документах та спогадах очевидців з`ясовано питання про опір селянства  антинародній аграрній політиці тоталітарного режиму та досліджено механізм застосування репресій на Сумщині щодо голодуючого   сільського населення.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042988" y="188913"/>
            <a:ext cx="74168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uk-UA" sz="8000" b="1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Ми пам</a:t>
            </a:r>
            <a:r>
              <a:rPr lang="en-US" sz="8000" b="1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`</a:t>
            </a:r>
            <a:r>
              <a:rPr lang="uk-UA" sz="8000" b="1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ятаємо</a:t>
            </a:r>
            <a:r>
              <a:rPr lang="en-US" sz="8000" b="1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!</a:t>
            </a:r>
            <a:endParaRPr lang="uk-UA" sz="8000" b="1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uk-UA" sz="8000" b="1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uk-UA" sz="8000" b="1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uk-UA" sz="8000" b="1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ru-RU" sz="8000" b="1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8676" name="Picture 4" descr="титул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3730414" cy="4016365"/>
          </a:xfrm>
          <a:prstGeom prst="rect">
            <a:avLst/>
          </a:prstGeom>
          <a:noFill/>
        </p:spPr>
      </p:pic>
      <p:pic>
        <p:nvPicPr>
          <p:cNvPr id="4" name="Picture 3" descr="15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7630" y="3071810"/>
            <a:ext cx="5142224" cy="319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G_13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9166225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 descr="IMG_13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-26988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IMG_13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IMG_13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02"/>
          <p:cNvPicPr>
            <a:picLocks noChangeAspect="1" noChangeArrowheads="1"/>
          </p:cNvPicPr>
          <p:nvPr/>
        </p:nvPicPr>
        <p:blipFill>
          <a:blip r:embed="rId6"/>
          <a:srcRect l="50847" t="966" r="1016" b="30455"/>
          <a:stretch>
            <a:fillRect/>
          </a:stretch>
        </p:blipFill>
        <p:spPr bwMode="auto">
          <a:xfrm>
            <a:off x="2484438" y="0"/>
            <a:ext cx="4478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02"/>
          <p:cNvPicPr>
            <a:picLocks noChangeAspect="1" noChangeArrowheads="1"/>
          </p:cNvPicPr>
          <p:nvPr/>
        </p:nvPicPr>
        <p:blipFill>
          <a:blip r:embed="rId7"/>
          <a:srcRect l="50824" t="29510"/>
          <a:stretch>
            <a:fillRect/>
          </a:stretch>
        </p:blipFill>
        <p:spPr bwMode="auto">
          <a:xfrm>
            <a:off x="2568575" y="0"/>
            <a:ext cx="445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22275" y="331788"/>
            <a:ext cx="8255000" cy="6121400"/>
            <a:chOff x="266" y="209"/>
            <a:chExt cx="5200" cy="3856"/>
          </a:xfrm>
        </p:grpSpPr>
        <p:pic>
          <p:nvPicPr>
            <p:cNvPr id="30739" name="Picture 9" descr="02"/>
            <p:cNvPicPr>
              <a:picLocks noChangeAspect="1" noChangeArrowheads="1"/>
            </p:cNvPicPr>
            <p:nvPr/>
          </p:nvPicPr>
          <p:blipFill>
            <a:blip r:embed="rId8"/>
            <a:srcRect l="1869" r="71455" b="61436"/>
            <a:stretch>
              <a:fillRect/>
            </a:stretch>
          </p:blipFill>
          <p:spPr bwMode="auto">
            <a:xfrm>
              <a:off x="2517" y="981"/>
              <a:ext cx="1270" cy="1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0" name="Picture 10" descr="03"/>
            <p:cNvPicPr>
              <a:picLocks noChangeAspect="1" noChangeArrowheads="1"/>
            </p:cNvPicPr>
            <p:nvPr/>
          </p:nvPicPr>
          <p:blipFill>
            <a:blip r:embed="rId9"/>
            <a:srcRect l="54126" t="56007" r="26305" b="10757"/>
            <a:stretch>
              <a:fillRect/>
            </a:stretch>
          </p:blipFill>
          <p:spPr bwMode="auto">
            <a:xfrm>
              <a:off x="4150" y="209"/>
              <a:ext cx="1316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1" name="Picture 11" descr="03"/>
            <p:cNvPicPr>
              <a:picLocks noChangeAspect="1" noChangeArrowheads="1"/>
            </p:cNvPicPr>
            <p:nvPr/>
          </p:nvPicPr>
          <p:blipFill>
            <a:blip r:embed="rId9"/>
            <a:srcRect l="28075" t="2365" r="43167" b="44475"/>
            <a:stretch>
              <a:fillRect/>
            </a:stretch>
          </p:blipFill>
          <p:spPr bwMode="auto">
            <a:xfrm>
              <a:off x="266" y="1525"/>
              <a:ext cx="1934" cy="2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096963" y="333375"/>
            <a:ext cx="7075487" cy="5938838"/>
            <a:chOff x="691" y="210"/>
            <a:chExt cx="4457" cy="3741"/>
          </a:xfrm>
        </p:grpSpPr>
        <p:pic>
          <p:nvPicPr>
            <p:cNvPr id="30737" name="Picture 13" descr="03"/>
            <p:cNvPicPr>
              <a:picLocks noChangeAspect="1" noChangeArrowheads="1"/>
            </p:cNvPicPr>
            <p:nvPr/>
          </p:nvPicPr>
          <p:blipFill>
            <a:blip r:embed="rId10"/>
            <a:srcRect l="795" t="8267" r="57430" b="55316"/>
            <a:stretch>
              <a:fillRect/>
            </a:stretch>
          </p:blipFill>
          <p:spPr bwMode="auto">
            <a:xfrm>
              <a:off x="3152" y="210"/>
              <a:ext cx="1996" cy="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14" descr="03"/>
            <p:cNvPicPr>
              <a:picLocks noChangeAspect="1" noChangeArrowheads="1"/>
            </p:cNvPicPr>
            <p:nvPr/>
          </p:nvPicPr>
          <p:blipFill>
            <a:blip r:embed="rId11"/>
            <a:srcRect l="72847" t="46379" b="941"/>
            <a:stretch>
              <a:fillRect/>
            </a:stretch>
          </p:blipFill>
          <p:spPr bwMode="auto">
            <a:xfrm>
              <a:off x="691" y="1434"/>
              <a:ext cx="1826" cy="2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3503" name="Picture 15" descr="IMG_130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34925" y="-269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4" name="Picture 16" descr="IMG_129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36513" y="-26988"/>
            <a:ext cx="9144001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5" name="Picture 17" descr="IMG_129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36513" y="-26988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6" name="Picture 18" descr="04"/>
          <p:cNvPicPr>
            <a:picLocks noChangeAspect="1" noChangeArrowheads="1"/>
          </p:cNvPicPr>
          <p:nvPr/>
        </p:nvPicPr>
        <p:blipFill>
          <a:blip r:embed="rId15"/>
          <a:srcRect l="2393" t="2856"/>
          <a:stretch>
            <a:fillRect/>
          </a:stretch>
        </p:blipFill>
        <p:spPr bwMode="auto">
          <a:xfrm>
            <a:off x="-36513" y="476250"/>
            <a:ext cx="9144001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7" name="Picture 19" descr="05"/>
          <p:cNvPicPr>
            <a:picLocks noChangeAspect="1" noChangeArrowheads="1"/>
          </p:cNvPicPr>
          <p:nvPr/>
        </p:nvPicPr>
        <p:blipFill>
          <a:blip r:embed="rId16"/>
          <a:srcRect l="53836" t="32494" r="13458" b="1152"/>
          <a:stretch>
            <a:fillRect/>
          </a:stretch>
        </p:blipFill>
        <p:spPr bwMode="auto">
          <a:xfrm>
            <a:off x="2130425" y="0"/>
            <a:ext cx="4962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8" name="Picture 20" descr="05"/>
          <p:cNvPicPr>
            <a:picLocks noChangeAspect="1" noChangeArrowheads="1"/>
          </p:cNvPicPr>
          <p:nvPr/>
        </p:nvPicPr>
        <p:blipFill>
          <a:blip r:embed="rId16"/>
          <a:srcRect l="3857" t="32494" r="68271" b="1152"/>
          <a:stretch>
            <a:fillRect/>
          </a:stretch>
        </p:blipFill>
        <p:spPr bwMode="auto">
          <a:xfrm>
            <a:off x="2484438" y="0"/>
            <a:ext cx="4230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6" name="TextBox 20"/>
          <p:cNvSpPr txBox="1">
            <a:spLocks noChangeArrowheads="1"/>
          </p:cNvSpPr>
          <p:nvPr/>
        </p:nvSpPr>
        <p:spPr bwMode="auto">
          <a:xfrm>
            <a:off x="2286000" y="2857500"/>
            <a:ext cx="4684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000">
                <a:solidFill>
                  <a:srgbClr val="FF0000"/>
                </a:solidFill>
              </a:rPr>
              <a:t>Свідки голодомору</a:t>
            </a:r>
            <a:endParaRPr lang="ru-RU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3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3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3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3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3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3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3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3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8" dur="3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3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3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0"/>
                            </p:stCondLst>
                            <p:childTnLst>
                              <p:par>
                                <p:cTn id="5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0"/>
                            </p:stCondLst>
                            <p:childTnLst>
                              <p:par>
                                <p:cTn id="5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30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30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30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0"/>
                            </p:stCondLst>
                            <p:childTnLst>
                              <p:par>
                                <p:cTn id="7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3" dur="30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30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3000"/>
                            </p:stCondLst>
                            <p:childTnLst>
                              <p:par>
                                <p:cTn id="7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0" dur="30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30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6000"/>
                            </p:stCondLst>
                            <p:childTnLst>
                              <p:par>
                                <p:cTn id="8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7" dur="30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30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0"/>
                            </p:stCondLst>
                            <p:childTnLst>
                              <p:par>
                                <p:cTn id="9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4" dur="30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30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30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8572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684730"/>
          </a:xfrm>
        </p:spPr>
        <p:txBody>
          <a:bodyPr>
            <a:normAutofit fontScale="85000" lnSpcReduction="20000"/>
          </a:bodyPr>
          <a:lstStyle/>
          <a:p>
            <a:endParaRPr lang="uk-UA" sz="3300" dirty="0" smtClean="0"/>
          </a:p>
          <a:p>
            <a:r>
              <a:rPr lang="uk-UA" sz="3300" b="1" dirty="0" smtClean="0">
                <a:solidFill>
                  <a:srgbClr val="C00000"/>
                </a:solidFill>
              </a:rPr>
              <a:t>                 Висновки</a:t>
            </a:r>
            <a:endParaRPr lang="uk-UA" sz="3300" b="1" dirty="0" smtClean="0">
              <a:solidFill>
                <a:srgbClr val="C00000"/>
              </a:solidFill>
            </a:endParaRPr>
          </a:p>
          <a:p>
            <a:pPr algn="just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Голод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став ефективною зброєю, яку застосували проти українців. Проводилася свідома антиукраїнська політика направлена на знищення українського етносу.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Голодомор 1932-1933рр. належить до найважливіших подій історії України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ХХст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Голодомор викликав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величезні демографічні втрати, призвів до змін в економічному, соціальному та політичному житті. Тому питання штучного голоду в Україні на початку 1930-х років  підпадає під категорію порушення прав людини, народу та злочинів проти людства.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0" hangingPunct="0">
              <a:tabLst>
                <a:tab pos="3324225" algn="l"/>
                <a:tab pos="6175375" algn="l"/>
              </a:tabLst>
            </a:pPr>
            <a:r>
              <a:rPr lang="uk-UA" sz="1600" dirty="0" smtClean="0"/>
              <a:t>    Пушкар </a:t>
            </a:r>
            <a:r>
              <a:rPr lang="uk-UA" sz="1600" dirty="0" smtClean="0"/>
              <a:t>Ірина </a:t>
            </a:r>
            <a:r>
              <a:rPr lang="uk-UA" sz="1600" dirty="0" smtClean="0"/>
              <a:t>Андріївна                                 </a:t>
            </a:r>
            <a:r>
              <a:rPr lang="ru-RU" sz="1600" dirty="0" err="1" smtClean="0">
                <a:cs typeface="Times New Roman" pitchFamily="18" charset="0"/>
              </a:rPr>
              <a:t>Прийма</a:t>
            </a:r>
            <a:r>
              <a:rPr lang="ru-RU" sz="1600" dirty="0" smtClean="0">
                <a:cs typeface="Times New Roman" pitchFamily="18" charset="0"/>
              </a:rPr>
              <a:t> </a:t>
            </a:r>
            <a:r>
              <a:rPr lang="ru-RU" sz="1600" dirty="0" err="1" smtClean="0">
                <a:cs typeface="Times New Roman" pitchFamily="18" charset="0"/>
              </a:rPr>
              <a:t>Тетяна</a:t>
            </a:r>
            <a:r>
              <a:rPr lang="ru-RU" sz="1600" dirty="0" smtClean="0">
                <a:cs typeface="Times New Roman" pitchFamily="18" charset="0"/>
              </a:rPr>
              <a:t> </a:t>
            </a:r>
            <a:r>
              <a:rPr lang="ru-RU" sz="1600" dirty="0" err="1" smtClean="0">
                <a:cs typeface="Times New Roman" pitchFamily="18" charset="0"/>
              </a:rPr>
              <a:t>Олексіївна</a:t>
            </a:r>
            <a:r>
              <a:rPr lang="ru-RU" sz="1600" dirty="0" smtClean="0">
                <a:cs typeface="Times New Roman" pitchFamily="18" charset="0"/>
              </a:rPr>
              <a:t>,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cs typeface="Times New Roman" pitchFamily="18" charset="0"/>
              </a:rPr>
              <a:t> </a:t>
            </a:r>
            <a:r>
              <a:rPr lang="ru-RU" sz="1600" dirty="0" smtClean="0">
                <a:cs typeface="Times New Roman" pitchFamily="18" charset="0"/>
              </a:rPr>
              <a:t/>
            </a:r>
            <a:br>
              <a:rPr lang="ru-RU" sz="1600" dirty="0" smtClean="0">
                <a:cs typeface="Times New Roman" pitchFamily="18" charset="0"/>
              </a:rPr>
            </a:br>
            <a:r>
              <a:rPr lang="ru-RU" sz="1600" dirty="0" smtClean="0">
                <a:cs typeface="Times New Roman" pitchFamily="18" charset="0"/>
              </a:rPr>
              <a:t> </a:t>
            </a:r>
            <a:r>
              <a:rPr lang="ru-RU" sz="1600" dirty="0" err="1" smtClean="0">
                <a:cs typeface="Times New Roman" pitchFamily="18" charset="0"/>
              </a:rPr>
              <a:t>учениця</a:t>
            </a:r>
            <a:r>
              <a:rPr lang="ru-RU" sz="1600" dirty="0" smtClean="0">
                <a:cs typeface="Times New Roman" pitchFamily="18" charset="0"/>
              </a:rPr>
              <a:t>   10 </a:t>
            </a:r>
            <a:r>
              <a:rPr lang="ru-RU" sz="1600" dirty="0" err="1" smtClean="0">
                <a:cs typeface="Times New Roman" pitchFamily="18" charset="0"/>
              </a:rPr>
              <a:t>класу</a:t>
            </a:r>
            <a:r>
              <a:rPr lang="ru-RU" sz="1600" dirty="0" smtClean="0">
                <a:cs typeface="Times New Roman" pitchFamily="18" charset="0"/>
              </a:rPr>
              <a:t> КУССШ№10                               </a:t>
            </a:r>
            <a:r>
              <a:rPr lang="ru-RU" sz="1600" dirty="0" err="1" smtClean="0">
                <a:cs typeface="Times New Roman" pitchFamily="18" charset="0"/>
              </a:rPr>
              <a:t>вчитель</a:t>
            </a:r>
            <a:r>
              <a:rPr lang="ru-RU" sz="1600" dirty="0" smtClean="0">
                <a:cs typeface="Times New Roman" pitchFamily="18" charset="0"/>
              </a:rPr>
              <a:t> </a:t>
            </a:r>
            <a:r>
              <a:rPr lang="ru-RU" sz="1600" dirty="0" err="1" smtClean="0">
                <a:cs typeface="Times New Roman" pitchFamily="18" charset="0"/>
              </a:rPr>
              <a:t>історії</a:t>
            </a:r>
            <a:endParaRPr lang="ru-RU" sz="16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327278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2" name="Picture 4" descr="https://i508.mycdn.me/image?t=56&amp;bid=417660956818&amp;id=417660956818&amp;plc=WEB&amp;tkn=*e1eZu8Fm8Je1dOHkzisvo3qpv9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857364"/>
            <a:ext cx="2600323" cy="3104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857375" y="428625"/>
            <a:ext cx="57721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/>
              <a:t>Актуальність теми :</a:t>
            </a:r>
            <a:endParaRPr lang="ru-RU" sz="4400" b="1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57188" y="1804988"/>
            <a:ext cx="857250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just" eaLnBrk="0" hangingPunct="0">
              <a:buFont typeface="Arial" charset="0"/>
              <a:buChar char="•"/>
            </a:pPr>
            <a:r>
              <a:rPr lang="uk-UA" sz="2000" dirty="0">
                <a:cs typeface="Times New Roman" pitchFamily="18" charset="0"/>
              </a:rPr>
              <a:t>Голодомор 1932-1933 років належить до найважливіших подій історії            України </a:t>
            </a:r>
            <a:r>
              <a:rPr lang="en-US" sz="2000" dirty="0">
                <a:cs typeface="Times New Roman" pitchFamily="18" charset="0"/>
              </a:rPr>
              <a:t>XX</a:t>
            </a:r>
            <a:r>
              <a:rPr lang="uk-UA" sz="2000" dirty="0">
                <a:cs typeface="Times New Roman" pitchFamily="18" charset="0"/>
              </a:rPr>
              <a:t> ст. Він викликав величезні демографічні втрати, призвів до змін в економічному, соціальному та політичному житті;</a:t>
            </a:r>
          </a:p>
          <a:p>
            <a:pPr indent="228600" algn="just" eaLnBrk="0" hangingPunct="0"/>
            <a:endParaRPr lang="uk-UA" sz="2000" dirty="0"/>
          </a:p>
          <a:p>
            <a:pPr indent="228600" algn="just" eaLnBrk="0" hangingPunct="0">
              <a:buFont typeface="Arial" charset="0"/>
              <a:buChar char="•"/>
            </a:pPr>
            <a:r>
              <a:rPr lang="uk-UA" sz="2000" dirty="0"/>
              <a:t>Питання голодомору є центральним питанням не лише в історії України, воно має значення для всіх народів світу. Адже людство – це велика родина націй, народностей, етносів. Тому знущання, або ослаблення будь-якого народу веде до кризових явищ в духовному, </a:t>
            </a:r>
            <a:r>
              <a:rPr lang="uk-UA" sz="2000" dirty="0" smtClean="0"/>
              <a:t>економічному </a:t>
            </a:r>
            <a:r>
              <a:rPr lang="uk-UA" sz="2000" dirty="0"/>
              <a:t>та культурному житті всієї світової цивілізації.</a:t>
            </a:r>
          </a:p>
          <a:p>
            <a:pPr indent="228600" algn="just" eaLnBrk="0" hangingPunct="0">
              <a:buFont typeface="Arial" charset="0"/>
              <a:buChar char="•"/>
            </a:pPr>
            <a:endParaRPr lang="uk-UA" sz="2000" dirty="0"/>
          </a:p>
          <a:p>
            <a:pPr indent="228600" algn="just" eaLnBrk="0" hangingPunct="0">
              <a:buFont typeface="Arial" charset="0"/>
              <a:buChar char="•"/>
            </a:pPr>
            <a:r>
              <a:rPr lang="uk-UA" sz="2000" dirty="0"/>
              <a:t>Не зважаючи на широкий розмах вивчення проблеми голодомору 1932 – 1933рр. на науковому рівні це питання залишається малодослідженим.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2"/>
          <p:cNvSpPr>
            <a:spLocks noChangeArrowheads="1"/>
          </p:cNvSpPr>
          <p:nvPr/>
        </p:nvSpPr>
        <p:spPr bwMode="auto">
          <a:xfrm>
            <a:off x="500034" y="3000372"/>
            <a:ext cx="8501091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uk-UA" sz="2800" dirty="0"/>
              <a:t>  </a:t>
            </a:r>
            <a:r>
              <a:rPr lang="uk-UA" sz="2400" dirty="0"/>
              <a:t>Дослідити політику українізації, колективізації та їх наслідки як одні з можливих причин реакційної політики радянського уряду щодо українського народу</a:t>
            </a:r>
            <a:r>
              <a:rPr lang="uk-UA" sz="2400" dirty="0" smtClean="0"/>
              <a:t>;</a:t>
            </a:r>
            <a:endParaRPr lang="uk-UA" sz="2400" dirty="0"/>
          </a:p>
          <a:p>
            <a:pPr>
              <a:buFont typeface="Arial" charset="0"/>
              <a:buChar char="•"/>
            </a:pPr>
            <a:r>
              <a:rPr lang="uk-UA" sz="2400" dirty="0"/>
              <a:t>  Проаналізувати голод в інших регіонах СРСР та порівняти його з голодом на Україні та заходи радянської влади</a:t>
            </a:r>
            <a:r>
              <a:rPr lang="uk-UA" sz="2400" dirty="0" smtClean="0"/>
              <a:t>;</a:t>
            </a:r>
            <a:endParaRPr lang="uk-UA" sz="2400" dirty="0"/>
          </a:p>
          <a:p>
            <a:pPr>
              <a:buFont typeface="Arial" charset="0"/>
              <a:buChar char="•"/>
            </a:pPr>
            <a:r>
              <a:rPr lang="uk-UA" sz="2400" dirty="0"/>
              <a:t>  Дослідити голодомор на Сумщині за матеріалами Державного архіву Сумської </a:t>
            </a:r>
            <a:r>
              <a:rPr lang="uk-UA" sz="2400" dirty="0" smtClean="0"/>
              <a:t>області та спогадами людей, які пережили геноцид або їх рідних.</a:t>
            </a:r>
            <a:endParaRPr lang="ru-RU" sz="2400" dirty="0"/>
          </a:p>
        </p:txBody>
      </p:sp>
      <p:sp>
        <p:nvSpPr>
          <p:cNvPr id="4099" name="Прямоугольник 3"/>
          <p:cNvSpPr>
            <a:spLocks noChangeArrowheads="1"/>
          </p:cNvSpPr>
          <p:nvPr/>
        </p:nvSpPr>
        <p:spPr bwMode="auto">
          <a:xfrm>
            <a:off x="357188" y="2286000"/>
            <a:ext cx="26725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600" b="1" dirty="0"/>
              <a:t>Завдання :</a:t>
            </a:r>
            <a:endParaRPr lang="ru-RU" sz="3600" b="1" dirty="0"/>
          </a:p>
        </p:txBody>
      </p:sp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714375" y="1857375"/>
            <a:ext cx="265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endParaRPr lang="ru-RU"/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428625" y="214313"/>
            <a:ext cx="2857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/>
              <a:t>Мета :</a:t>
            </a:r>
          </a:p>
        </p:txBody>
      </p:sp>
      <p:sp>
        <p:nvSpPr>
          <p:cNvPr id="4102" name="Прямоугольник 5"/>
          <p:cNvSpPr>
            <a:spLocks noChangeArrowheads="1"/>
          </p:cNvSpPr>
          <p:nvPr/>
        </p:nvSpPr>
        <p:spPr bwMode="auto">
          <a:xfrm>
            <a:off x="357188" y="857232"/>
            <a:ext cx="8429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uk-UA" dirty="0"/>
              <a:t>  </a:t>
            </a:r>
            <a:r>
              <a:rPr lang="uk-UA" sz="2400" dirty="0"/>
              <a:t>Розширити знання з історії України задля виховання глибоких почуттів любові та поваги до Батьківщини, формування почуття </a:t>
            </a:r>
            <a:r>
              <a:rPr lang="uk-UA" sz="2400" dirty="0" smtClean="0"/>
              <a:t> національної гідності</a:t>
            </a:r>
            <a:r>
              <a:rPr lang="uk-UA" sz="2400" dirty="0"/>
              <a:t>, доброти та людяності.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SC_5401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407193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27088" y="561975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400" b="1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Майно селян – у колгоспи!</a:t>
            </a:r>
            <a:endParaRPr lang="ru-RU" sz="4400" b="1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 descr="DSC_54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571744"/>
            <a:ext cx="4427085" cy="295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SC_55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2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-757238" y="404813"/>
            <a:ext cx="741680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400" b="1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Чи будуть ситі трударі?</a:t>
            </a:r>
            <a:endParaRPr lang="ru-RU" sz="4400" b="1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_55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3404" y="3214686"/>
            <a:ext cx="4750596" cy="316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23850" y="4786322"/>
            <a:ext cx="381952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Роботяще селянство – </a:t>
            </a:r>
            <a:r>
              <a:rPr lang="en-US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“</a:t>
            </a:r>
            <a:r>
              <a:rPr lang="uk-UA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вороги народу</a:t>
            </a:r>
            <a:r>
              <a:rPr lang="en-US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”</a:t>
            </a:r>
            <a:endParaRPr lang="ru-RU" sz="2800" b="1" dirty="0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 descr="DSC_55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8"/>
            <a:ext cx="4429092" cy="29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143504" y="1643050"/>
            <a:ext cx="33575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Вилучення майна у </a:t>
            </a:r>
            <a:r>
              <a:rPr lang="en-US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“</a:t>
            </a:r>
            <a:r>
              <a:rPr lang="uk-UA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куркулів</a:t>
            </a:r>
            <a:r>
              <a:rPr lang="en-US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”</a:t>
            </a:r>
            <a:endParaRPr lang="ru-RU" sz="2800" b="1" dirty="0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_54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712894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143504" y="1285860"/>
            <a:ext cx="32448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Хліб державі, а хліборобам що?</a:t>
            </a:r>
            <a:endParaRPr lang="ru-RU" sz="2800" b="1" dirty="0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 descr="DSC_54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7562"/>
            <a:ext cx="4214811" cy="280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00100" y="4398496"/>
            <a:ext cx="29289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Останнє зерно – на виконання планів хлібозаготівлі!</a:t>
            </a:r>
            <a:endParaRPr lang="ru-RU" sz="2800" b="1" dirty="0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lm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3357562"/>
            <a:ext cx="4286249" cy="285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1538" y="4071942"/>
            <a:ext cx="2786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Хлібозаготівля </a:t>
            </a:r>
            <a:r>
              <a:rPr lang="uk-UA" sz="2800" b="1" dirty="0" smtClean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взимку </a:t>
            </a:r>
            <a:r>
              <a:rPr lang="uk-UA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1932р.</a:t>
            </a:r>
            <a:endParaRPr lang="ru-RU" sz="2800" b="1" dirty="0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2" descr="DSC_54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571480"/>
            <a:ext cx="4284230" cy="285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5008" y="1071546"/>
            <a:ext cx="25003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AA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Вимоги держави щодо хлібозаготівлі</a:t>
            </a:r>
            <a:endParaRPr lang="ru-RU" sz="2800" b="1" dirty="0">
              <a:solidFill>
                <a:srgbClr val="AA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748</TotalTime>
  <Words>552</Words>
  <Application>Microsoft Office PowerPoint</Application>
  <PresentationFormat>Экран (4:3)</PresentationFormat>
  <Paragraphs>66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Monotype Corsiva</vt:lpstr>
      <vt:lpstr>Аспект</vt:lpstr>
      <vt:lpstr>Слайд 1</vt:lpstr>
      <vt:lpstr>    Пушкар Ірина Андріївна                                 Прийма Тетяна Олексіївна,    учениця   10 класу КУССШ№10                               вчитель історії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Прийма</dc:creator>
  <cp:lastModifiedBy>Admin</cp:lastModifiedBy>
  <cp:revision>60</cp:revision>
  <dcterms:created xsi:type="dcterms:W3CDTF">2008-03-22T12:55:54Z</dcterms:created>
  <dcterms:modified xsi:type="dcterms:W3CDTF">2016-04-15T13:15:51Z</dcterms:modified>
</cp:coreProperties>
</file>